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slides/slide94.xml" ContentType="application/vnd.openxmlformats-officedocument.presentationml.slide+xml"/>
  <Override PartName="/ppt/slides/slide113.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s/slide102.xml" ContentType="application/vnd.openxmlformats-officedocument.presentationml.slide+xml"/>
  <Override PartName="/ppt/slides/slide120.xml" ContentType="application/vnd.openxmlformats-officedocument.presentationml.slide+xml"/>
  <Override PartName="/ppt/slides/slide131.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s/slide129.xml" ContentType="application/vnd.openxmlformats-officedocument.presentationml.slide+xml"/>
  <Override PartName="/ppt/slides/slide99.xml" ContentType="application/vnd.openxmlformats-officedocument.presentationml.slide+xml"/>
  <Override PartName="/ppt/slides/slide118.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slides/slide107.xml" ContentType="application/vnd.openxmlformats-officedocument.presentationml.slide+xml"/>
  <Override PartName="/ppt/slides/slide125.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s/slide95.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s/slide132.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s/slide119.xml" ContentType="application/vnd.openxmlformats-officedocument.presentationml.slide+xml"/>
  <Override PartName="/ppt/slideLayouts/slideLayout10.xml" ContentType="application/vnd.openxmlformats-officedocument.presentationml.slideLayout+xml"/>
  <Default Extension="gif" ContentType="image/gif"/>
  <Override PartName="/ppt/slides/slide89.xml" ContentType="application/vnd.openxmlformats-officedocument.presentationml.slide+xml"/>
  <Override PartName="/ppt/slides/slide98.xml" ContentType="application/vnd.openxmlformats-officedocument.presentationml.slide+xml"/>
  <Override PartName="/ppt/slides/slide108.xml" ContentType="application/vnd.openxmlformats-officedocument.presentationml.slide+xml"/>
  <Override PartName="/ppt/slides/slide117.xml" ContentType="application/vnd.openxmlformats-officedocument.presentationml.slide+xml"/>
  <Override PartName="/ppt/slides/slide126.xml" ContentType="application/vnd.openxmlformats-officedocument.presentationml.slide+xml"/>
  <Override PartName="/ppt/slides/slide128.xml" ContentType="application/vnd.openxmlformats-officedocument.presentationml.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slides/slide87.xml" ContentType="application/vnd.openxmlformats-officedocument.presentationml.slide+xml"/>
  <Override PartName="/ppt/slides/slide96.xml" ContentType="application/vnd.openxmlformats-officedocument.presentationml.slide+xml"/>
  <Override PartName="/ppt/slides/slide106.xml" ContentType="application/vnd.openxmlformats-officedocument.presentationml.slide+xml"/>
  <Override PartName="/ppt/slides/slide115.xml" ContentType="application/vnd.openxmlformats-officedocument.presentationml.slide+xml"/>
  <Override PartName="/ppt/slides/slide124.xml" ContentType="application/vnd.openxmlformats-officedocument.presentationml.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s/slide104.xml" ContentType="application/vnd.openxmlformats-officedocument.presentationml.slide+xml"/>
  <Override PartName="/ppt/slides/slide122.xml" ContentType="application/vnd.openxmlformats-officedocument.presentationml.slide+xml"/>
  <Override PartName="/ppt/slides/slide133.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s/slide111.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slides/slide79.xml" ContentType="application/vnd.openxmlformats-officedocument.presentationml.slide+xml"/>
  <Override PartName="/ppt/slides/slide109.xml" ContentType="application/vnd.openxmlformats-officedocument.presentationml.slide+xml"/>
  <Override PartName="/ppt/slides/slide127.xml" ContentType="application/vnd.openxmlformats-officedocument.presentationml.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s/slide116.xml" ContentType="application/vnd.openxmlformats-officedocument.presentationml.slide+xml"/>
  <Override PartName="/ppt/slideLayouts/slideLayout9.xml" ContentType="application/vnd.openxmlformats-officedocument.presentationml.slideLayout+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slides/slide123.xml" ContentType="application/vnd.openxmlformats-officedocument.presentationml.slide+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s/slide130.xml" ContentType="application/vnd.openxmlformats-officedocument.presentationml.slide+xml"/>
  <Override PartName="/ppt/slideLayouts/slideLayout5.xml" ContentType="application/vnd.openxmlformats-officedocument.presentationml.slideLayout+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56" r:id="rId1"/>
  </p:sldMasterIdLst>
  <p:notesMasterIdLst>
    <p:notesMasterId r:id="rId135"/>
  </p:notesMasterIdLst>
  <p:sldIdLst>
    <p:sldId id="256" r:id="rId2"/>
    <p:sldId id="379" r:id="rId3"/>
    <p:sldId id="257" r:id="rId4"/>
    <p:sldId id="258" r:id="rId5"/>
    <p:sldId id="266" r:id="rId6"/>
    <p:sldId id="267" r:id="rId7"/>
    <p:sldId id="268" r:id="rId8"/>
    <p:sldId id="269" r:id="rId9"/>
    <p:sldId id="260" r:id="rId10"/>
    <p:sldId id="261" r:id="rId11"/>
    <p:sldId id="262" r:id="rId12"/>
    <p:sldId id="270" r:id="rId13"/>
    <p:sldId id="271" r:id="rId14"/>
    <p:sldId id="263" r:id="rId15"/>
    <p:sldId id="272" r:id="rId16"/>
    <p:sldId id="273" r:id="rId17"/>
    <p:sldId id="274" r:id="rId18"/>
    <p:sldId id="275" r:id="rId19"/>
    <p:sldId id="282" r:id="rId20"/>
    <p:sldId id="286" r:id="rId21"/>
    <p:sldId id="287" r:id="rId22"/>
    <p:sldId id="281" r:id="rId23"/>
    <p:sldId id="285" r:id="rId24"/>
    <p:sldId id="288" r:id="rId25"/>
    <p:sldId id="289" r:id="rId26"/>
    <p:sldId id="290" r:id="rId27"/>
    <p:sldId id="291" r:id="rId28"/>
    <p:sldId id="292" r:id="rId29"/>
    <p:sldId id="293" r:id="rId30"/>
    <p:sldId id="294" r:id="rId31"/>
    <p:sldId id="295" r:id="rId32"/>
    <p:sldId id="296" r:id="rId33"/>
    <p:sldId id="297" r:id="rId34"/>
    <p:sldId id="298" r:id="rId35"/>
    <p:sldId id="299" r:id="rId36"/>
    <p:sldId id="300" r:id="rId37"/>
    <p:sldId id="301" r:id="rId38"/>
    <p:sldId id="302" r:id="rId39"/>
    <p:sldId id="303" r:id="rId40"/>
    <p:sldId id="304" r:id="rId41"/>
    <p:sldId id="305" r:id="rId42"/>
    <p:sldId id="306" r:id="rId43"/>
    <p:sldId id="307" r:id="rId44"/>
    <p:sldId id="308" r:id="rId45"/>
    <p:sldId id="309" r:id="rId46"/>
    <p:sldId id="310" r:id="rId47"/>
    <p:sldId id="311" r:id="rId48"/>
    <p:sldId id="312" r:id="rId49"/>
    <p:sldId id="313" r:id="rId50"/>
    <p:sldId id="314" r:id="rId51"/>
    <p:sldId id="315" r:id="rId52"/>
    <p:sldId id="317" r:id="rId53"/>
    <p:sldId id="318" r:id="rId54"/>
    <p:sldId id="319" r:id="rId55"/>
    <p:sldId id="320" r:id="rId56"/>
    <p:sldId id="321" r:id="rId57"/>
    <p:sldId id="324" r:id="rId58"/>
    <p:sldId id="323" r:id="rId59"/>
    <p:sldId id="325" r:id="rId60"/>
    <p:sldId id="327" r:id="rId61"/>
    <p:sldId id="328" r:id="rId62"/>
    <p:sldId id="329" r:id="rId63"/>
    <p:sldId id="330" r:id="rId64"/>
    <p:sldId id="331" r:id="rId65"/>
    <p:sldId id="332" r:id="rId66"/>
    <p:sldId id="333" r:id="rId67"/>
    <p:sldId id="334" r:id="rId68"/>
    <p:sldId id="326" r:id="rId69"/>
    <p:sldId id="336" r:id="rId70"/>
    <p:sldId id="340" r:id="rId71"/>
    <p:sldId id="337" r:id="rId72"/>
    <p:sldId id="342" r:id="rId73"/>
    <p:sldId id="344" r:id="rId74"/>
    <p:sldId id="345" r:id="rId75"/>
    <p:sldId id="346" r:id="rId76"/>
    <p:sldId id="339" r:id="rId77"/>
    <p:sldId id="343" r:id="rId78"/>
    <p:sldId id="347" r:id="rId79"/>
    <p:sldId id="341" r:id="rId80"/>
    <p:sldId id="348" r:id="rId81"/>
    <p:sldId id="349" r:id="rId82"/>
    <p:sldId id="350" r:id="rId83"/>
    <p:sldId id="335" r:id="rId84"/>
    <p:sldId id="351" r:id="rId85"/>
    <p:sldId id="352" r:id="rId86"/>
    <p:sldId id="353" r:id="rId87"/>
    <p:sldId id="354" r:id="rId88"/>
    <p:sldId id="355" r:id="rId89"/>
    <p:sldId id="356" r:id="rId90"/>
    <p:sldId id="357" r:id="rId91"/>
    <p:sldId id="358" r:id="rId92"/>
    <p:sldId id="362" r:id="rId93"/>
    <p:sldId id="359" r:id="rId94"/>
    <p:sldId id="360" r:id="rId95"/>
    <p:sldId id="361" r:id="rId96"/>
    <p:sldId id="363" r:id="rId97"/>
    <p:sldId id="365" r:id="rId98"/>
    <p:sldId id="367" r:id="rId99"/>
    <p:sldId id="404" r:id="rId100"/>
    <p:sldId id="366" r:id="rId101"/>
    <p:sldId id="369" r:id="rId102"/>
    <p:sldId id="370" r:id="rId103"/>
    <p:sldId id="371" r:id="rId104"/>
    <p:sldId id="372" r:id="rId105"/>
    <p:sldId id="373" r:id="rId106"/>
    <p:sldId id="374" r:id="rId107"/>
    <p:sldId id="377" r:id="rId108"/>
    <p:sldId id="376" r:id="rId109"/>
    <p:sldId id="378" r:id="rId110"/>
    <p:sldId id="380" r:id="rId111"/>
    <p:sldId id="383" r:id="rId112"/>
    <p:sldId id="381" r:id="rId113"/>
    <p:sldId id="384" r:id="rId114"/>
    <p:sldId id="385" r:id="rId115"/>
    <p:sldId id="386" r:id="rId116"/>
    <p:sldId id="389" r:id="rId117"/>
    <p:sldId id="387" r:id="rId118"/>
    <p:sldId id="392" r:id="rId119"/>
    <p:sldId id="390" r:id="rId120"/>
    <p:sldId id="382" r:id="rId121"/>
    <p:sldId id="395" r:id="rId122"/>
    <p:sldId id="396" r:id="rId123"/>
    <p:sldId id="388" r:id="rId124"/>
    <p:sldId id="391" r:id="rId125"/>
    <p:sldId id="394" r:id="rId126"/>
    <p:sldId id="393" r:id="rId127"/>
    <p:sldId id="397" r:id="rId128"/>
    <p:sldId id="400" r:id="rId129"/>
    <p:sldId id="401" r:id="rId130"/>
    <p:sldId id="402" r:id="rId131"/>
    <p:sldId id="398" r:id="rId132"/>
    <p:sldId id="399" r:id="rId133"/>
    <p:sldId id="403" r:id="rId134"/>
  </p:sldIdLst>
  <p:sldSz cx="9144000" cy="6858000" type="screen4x3"/>
  <p:notesSz cx="6858000" cy="9144000"/>
  <p:defaultTex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Styl pośredni 2 — Ak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34587" autoAdjust="0"/>
    <p:restoredTop sz="94713" autoAdjust="0"/>
  </p:normalViewPr>
  <p:slideViewPr>
    <p:cSldViewPr>
      <p:cViewPr>
        <p:scale>
          <a:sx n="122" d="100"/>
          <a:sy n="122" d="100"/>
        </p:scale>
        <p:origin x="-1290" y="40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theme" Target="theme/theme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slide" Target="slides/slide128.xml"/><Relationship Id="rId13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slide" Target="slides/slide13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presProps" Target="pres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nagłówka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pl-PL" dirty="0"/>
          </a:p>
        </p:txBody>
      </p:sp>
      <p:sp>
        <p:nvSpPr>
          <p:cNvPr id="3" name="Symbol zastępczy daty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29EE74D-AFBB-4AAC-A24A-0258ED43BD99}" type="datetimeFigureOut">
              <a:rPr lang="pl-PL" smtClean="0"/>
              <a:pPr/>
              <a:t>2020-06-16</a:t>
            </a:fld>
            <a:endParaRPr lang="pl-PL" dirty="0"/>
          </a:p>
        </p:txBody>
      </p:sp>
      <p:sp>
        <p:nvSpPr>
          <p:cNvPr id="4" name="Symbol zastępczy obrazu slajdu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pl-PL" dirty="0"/>
          </a:p>
        </p:txBody>
      </p:sp>
      <p:sp>
        <p:nvSpPr>
          <p:cNvPr id="5" name="Symbol zastępczy notatek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6" name="Symbol zastępczy stopki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pl-PL" dirty="0"/>
          </a:p>
        </p:txBody>
      </p:sp>
      <p:sp>
        <p:nvSpPr>
          <p:cNvPr id="7" name="Symbol zastępczy numeru slajdu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1D44106-CBB4-4016-94B3-9CC618B99586}" type="slidenum">
              <a:rPr lang="pl-PL" smtClean="0"/>
              <a:pPr/>
              <a:t>‹#›</a:t>
            </a:fld>
            <a:endParaRPr lang="pl-PL" dirty="0"/>
          </a:p>
        </p:txBody>
      </p:sp>
    </p:spTree>
    <p:extLst>
      <p:ext uri="{BB962C8B-B14F-4D97-AF65-F5344CB8AC3E}">
        <p14:creationId xmlns="" xmlns:p14="http://schemas.microsoft.com/office/powerpoint/2010/main" val="17291267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noResize="1"/>
          </p:cNvSpPr>
          <p:nvPr>
            <p:ph type="sldImg"/>
          </p:nvPr>
        </p:nvSpPr>
        <p:spPr>
          <a:xfrm>
            <a:off x="1143000" y="695325"/>
            <a:ext cx="4570413" cy="3427413"/>
          </a:xfrm>
          <a:solidFill>
            <a:srgbClr val="729FCF"/>
          </a:solidFill>
          <a:ln w="25400">
            <a:solidFill>
              <a:srgbClr val="3465A4"/>
            </a:solidFill>
            <a:prstDash val="solid"/>
          </a:ln>
        </p:spPr>
      </p:sp>
      <p:sp>
        <p:nvSpPr>
          <p:cNvPr id="3" name="Symbol zastępczy notatek 2"/>
          <p:cNvSpPr txBox="1">
            <a:spLocks noGrp="1"/>
          </p:cNvSpPr>
          <p:nvPr>
            <p:ph type="body" sz="quarter" idx="1"/>
          </p:nvPr>
        </p:nvSpPr>
        <p:spPr/>
        <p:txBody>
          <a:bodyPr/>
          <a:lstStyle/>
          <a:p>
            <a:endParaRPr lang="pl-PL"/>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Slajd tytułowy">
    <p:spTree>
      <p:nvGrpSpPr>
        <p:cNvPr id="1" name=""/>
        <p:cNvGrpSpPr/>
        <p:nvPr/>
      </p:nvGrpSpPr>
      <p:grpSpPr>
        <a:xfrm>
          <a:off x="0" y="0"/>
          <a:ext cx="0" cy="0"/>
          <a:chOff x="0" y="0"/>
          <a:chExt cx="0" cy="0"/>
        </a:xfrm>
      </p:grpSpPr>
      <p:sp>
        <p:nvSpPr>
          <p:cNvPr id="23" name="Prostokąt 22"/>
          <p:cNvSpPr/>
          <p:nvPr/>
        </p:nvSpPr>
        <p:spPr>
          <a:xfrm flipV="1">
            <a:off x="5410182" y="3810000"/>
            <a:ext cx="3733819" cy="910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4" name="Prostokąt 23"/>
          <p:cNvSpPr/>
          <p:nvPr/>
        </p:nvSpPr>
        <p:spPr>
          <a:xfrm flipV="1">
            <a:off x="5410200" y="3897010"/>
            <a:ext cx="3733801" cy="192024"/>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5" name="Prostokąt 24"/>
          <p:cNvSpPr/>
          <p:nvPr/>
        </p:nvSpPr>
        <p:spPr>
          <a:xfrm flipV="1">
            <a:off x="5410200" y="4115167"/>
            <a:ext cx="3733801" cy="9144"/>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6" name="Prostokąt 25"/>
          <p:cNvSpPr/>
          <p:nvPr/>
        </p:nvSpPr>
        <p:spPr>
          <a:xfrm flipV="1">
            <a:off x="5410200" y="4164403"/>
            <a:ext cx="1965960" cy="18288"/>
          </a:xfrm>
          <a:prstGeom prst="rect">
            <a:avLst/>
          </a:prstGeom>
          <a:solidFill>
            <a:schemeClr val="accent2">
              <a:alpha val="6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7" name="Prostokąt 26"/>
          <p:cNvSpPr/>
          <p:nvPr/>
        </p:nvSpPr>
        <p:spPr>
          <a:xfrm flipV="1">
            <a:off x="5410200" y="4199572"/>
            <a:ext cx="1965960" cy="9144"/>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useBgFill="1">
        <p:nvSpPr>
          <p:cNvPr id="30" name="Prostokąt zaokrąglony 29"/>
          <p:cNvSpPr/>
          <p:nvPr/>
        </p:nvSpPr>
        <p:spPr bwMode="white">
          <a:xfrm>
            <a:off x="5410200" y="3962400"/>
            <a:ext cx="3063240" cy="2743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useBgFill="1">
        <p:nvSpPr>
          <p:cNvPr id="31" name="Prostokąt zaokrąglony 30"/>
          <p:cNvSpPr/>
          <p:nvPr/>
        </p:nvSpPr>
        <p:spPr bwMode="white">
          <a:xfrm>
            <a:off x="7376507" y="4060983"/>
            <a:ext cx="1600200" cy="36576"/>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7" name="Prostokąt 6"/>
          <p:cNvSpPr/>
          <p:nvPr/>
        </p:nvSpPr>
        <p:spPr>
          <a:xfrm>
            <a:off x="1" y="3649662"/>
            <a:ext cx="9144000" cy="244170"/>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0" name="Prostokąt 9"/>
          <p:cNvSpPr/>
          <p:nvPr/>
        </p:nvSpPr>
        <p:spPr>
          <a:xfrm>
            <a:off x="0" y="3675527"/>
            <a:ext cx="9144001" cy="14067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1" name="Prostokąt 10"/>
          <p:cNvSpPr/>
          <p:nvPr/>
        </p:nvSpPr>
        <p:spPr>
          <a:xfrm flipV="1">
            <a:off x="6414051" y="3643090"/>
            <a:ext cx="2729950" cy="248432"/>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9" name="Prostokąt 18"/>
          <p:cNvSpPr/>
          <p:nvPr/>
        </p:nvSpPr>
        <p:spPr>
          <a:xfrm>
            <a:off x="0" y="0"/>
            <a:ext cx="9144000" cy="3701700"/>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8" name="Tytuł 7"/>
          <p:cNvSpPr>
            <a:spLocks noGrp="1"/>
          </p:cNvSpPr>
          <p:nvPr>
            <p:ph type="ctrTitle"/>
          </p:nvPr>
        </p:nvSpPr>
        <p:spPr>
          <a:xfrm>
            <a:off x="457200" y="2401887"/>
            <a:ext cx="8458200" cy="1470025"/>
          </a:xfrm>
        </p:spPr>
        <p:txBody>
          <a:bodyPr anchor="b"/>
          <a:lstStyle>
            <a:lvl1pPr>
              <a:defRPr sz="4400">
                <a:solidFill>
                  <a:schemeClr val="bg1"/>
                </a:solidFill>
              </a:defRPr>
            </a:lvl1pPr>
          </a:lstStyle>
          <a:p>
            <a:r>
              <a:rPr kumimoji="0" lang="pl-PL" smtClean="0"/>
              <a:t>Kliknij, aby edytować styl</a:t>
            </a:r>
            <a:endParaRPr kumimoji="0" lang="en-US"/>
          </a:p>
        </p:txBody>
      </p:sp>
      <p:sp>
        <p:nvSpPr>
          <p:cNvPr id="9" name="Podtytuł 8"/>
          <p:cNvSpPr>
            <a:spLocks noGrp="1"/>
          </p:cNvSpPr>
          <p:nvPr>
            <p:ph type="subTitle" idx="1"/>
          </p:nvPr>
        </p:nvSpPr>
        <p:spPr>
          <a:xfrm>
            <a:off x="457200" y="3899938"/>
            <a:ext cx="4953000" cy="1752600"/>
          </a:xfrm>
        </p:spPr>
        <p:txBody>
          <a:bodyPr/>
          <a:lstStyle>
            <a:lvl1pPr marL="64008" indent="0" algn="l">
              <a:buNone/>
              <a:defRPr sz="24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pl-PL" smtClean="0"/>
              <a:t>Kliknij, aby edytować styl wzorca podtytułu</a:t>
            </a:r>
            <a:endParaRPr kumimoji="0" lang="en-US"/>
          </a:p>
        </p:txBody>
      </p:sp>
      <p:sp>
        <p:nvSpPr>
          <p:cNvPr id="28" name="Symbol zastępczy daty 27"/>
          <p:cNvSpPr>
            <a:spLocks noGrp="1"/>
          </p:cNvSpPr>
          <p:nvPr>
            <p:ph type="dt" sz="half" idx="10"/>
          </p:nvPr>
        </p:nvSpPr>
        <p:spPr>
          <a:xfrm>
            <a:off x="6705600" y="4206240"/>
            <a:ext cx="960120" cy="457200"/>
          </a:xfrm>
        </p:spPr>
        <p:txBody>
          <a:bodyPr/>
          <a:lstStyle/>
          <a:p>
            <a:fld id="{B92069E7-C344-4172-9C3B-225F8F0E44DF}" type="datetimeFigureOut">
              <a:rPr lang="pl-PL" smtClean="0"/>
              <a:pPr/>
              <a:t>2020-06-16</a:t>
            </a:fld>
            <a:endParaRPr lang="pl-PL" dirty="0"/>
          </a:p>
        </p:txBody>
      </p:sp>
      <p:sp>
        <p:nvSpPr>
          <p:cNvPr id="17" name="Symbol zastępczy stopki 16"/>
          <p:cNvSpPr>
            <a:spLocks noGrp="1"/>
          </p:cNvSpPr>
          <p:nvPr>
            <p:ph type="ftr" sz="quarter" idx="11"/>
          </p:nvPr>
        </p:nvSpPr>
        <p:spPr>
          <a:xfrm>
            <a:off x="5410200" y="4205288"/>
            <a:ext cx="1295400" cy="457200"/>
          </a:xfrm>
        </p:spPr>
        <p:txBody>
          <a:bodyPr/>
          <a:lstStyle/>
          <a:p>
            <a:endParaRPr lang="pl-PL" dirty="0"/>
          </a:p>
        </p:txBody>
      </p:sp>
      <p:sp>
        <p:nvSpPr>
          <p:cNvPr id="29" name="Symbol zastępczy numeru slajdu 28"/>
          <p:cNvSpPr>
            <a:spLocks noGrp="1"/>
          </p:cNvSpPr>
          <p:nvPr>
            <p:ph type="sldNum" sz="quarter" idx="12"/>
          </p:nvPr>
        </p:nvSpPr>
        <p:spPr>
          <a:xfrm>
            <a:off x="8320088" y="1136"/>
            <a:ext cx="747712" cy="365760"/>
          </a:xfrm>
        </p:spPr>
        <p:txBody>
          <a:bodyPr/>
          <a:lstStyle>
            <a:lvl1pPr algn="r">
              <a:defRPr sz="1800">
                <a:solidFill>
                  <a:schemeClr val="bg1"/>
                </a:solidFill>
              </a:defRPr>
            </a:lvl1pPr>
          </a:lstStyle>
          <a:p>
            <a:fld id="{FF165F00-01FD-4A79-A6B5-975F41AFEBC8}" type="slidenum">
              <a:rPr lang="pl-PL" smtClean="0"/>
              <a:pPr/>
              <a:t>‹#›</a:t>
            </a:fld>
            <a:endParaRPr lang="pl-PL"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kumimoji="0" lang="pl-PL" smtClean="0"/>
              <a:t>Kliknij, aby edytować styl</a:t>
            </a:r>
            <a:endParaRPr kumimoji="0" lang="en-US"/>
          </a:p>
        </p:txBody>
      </p:sp>
      <p:sp>
        <p:nvSpPr>
          <p:cNvPr id="3" name="Symbol zastępczy tytułu pionowego 2"/>
          <p:cNvSpPr>
            <a:spLocks noGrp="1"/>
          </p:cNvSpPr>
          <p:nvPr>
            <p:ph type="body" orient="vert" idx="1"/>
          </p:nvPr>
        </p:nvSpPr>
        <p:spPr/>
        <p:txBody>
          <a:bodyPr vert="eaVert"/>
          <a:lstStyle/>
          <a:p>
            <a:pPr lvl="0" eaLnBrk="1" latinLnBrk="0" hangingPunct="1"/>
            <a:r>
              <a:rPr lang="pl-PL" smtClean="0"/>
              <a:t>Kliknij, aby edytować style wzorca tekstu</a:t>
            </a:r>
          </a:p>
          <a:p>
            <a:pPr lvl="1" eaLnBrk="1" latinLnBrk="0" hangingPunct="1"/>
            <a:r>
              <a:rPr lang="pl-PL" smtClean="0"/>
              <a:t>Drugi poziom</a:t>
            </a:r>
          </a:p>
          <a:p>
            <a:pPr lvl="2" eaLnBrk="1" latinLnBrk="0" hangingPunct="1"/>
            <a:r>
              <a:rPr lang="pl-PL" smtClean="0"/>
              <a:t>Trzeci poziom</a:t>
            </a:r>
          </a:p>
          <a:p>
            <a:pPr lvl="3" eaLnBrk="1" latinLnBrk="0" hangingPunct="1"/>
            <a:r>
              <a:rPr lang="pl-PL" smtClean="0"/>
              <a:t>Czwarty poziom</a:t>
            </a:r>
          </a:p>
          <a:p>
            <a:pPr lvl="4" eaLnBrk="1" latinLnBrk="0" hangingPunct="1"/>
            <a:r>
              <a:rPr lang="pl-PL" smtClean="0"/>
              <a:t>Piąty poziom</a:t>
            </a:r>
            <a:endParaRPr kumimoji="0" lang="en-US"/>
          </a:p>
        </p:txBody>
      </p:sp>
      <p:sp>
        <p:nvSpPr>
          <p:cNvPr id="4" name="Symbol zastępczy daty 3"/>
          <p:cNvSpPr>
            <a:spLocks noGrp="1"/>
          </p:cNvSpPr>
          <p:nvPr>
            <p:ph type="dt" sz="half" idx="10"/>
          </p:nvPr>
        </p:nvSpPr>
        <p:spPr/>
        <p:txBody>
          <a:bodyPr/>
          <a:lstStyle/>
          <a:p>
            <a:fld id="{B92069E7-C344-4172-9C3B-225F8F0E44DF}" type="datetimeFigureOut">
              <a:rPr lang="pl-PL" smtClean="0"/>
              <a:pPr/>
              <a:t>2020-06-16</a:t>
            </a:fld>
            <a:endParaRPr lang="pl-PL" dirty="0"/>
          </a:p>
        </p:txBody>
      </p:sp>
      <p:sp>
        <p:nvSpPr>
          <p:cNvPr id="5" name="Symbol zastępczy stopki 4"/>
          <p:cNvSpPr>
            <a:spLocks noGrp="1"/>
          </p:cNvSpPr>
          <p:nvPr>
            <p:ph type="ftr" sz="quarter" idx="11"/>
          </p:nvPr>
        </p:nvSpPr>
        <p:spPr/>
        <p:txBody>
          <a:bodyPr/>
          <a:lstStyle/>
          <a:p>
            <a:endParaRPr lang="pl-PL" dirty="0"/>
          </a:p>
        </p:txBody>
      </p:sp>
      <p:sp>
        <p:nvSpPr>
          <p:cNvPr id="6" name="Symbol zastępczy numeru slajdu 5"/>
          <p:cNvSpPr>
            <a:spLocks noGrp="1"/>
          </p:cNvSpPr>
          <p:nvPr>
            <p:ph type="sldNum" sz="quarter" idx="12"/>
          </p:nvPr>
        </p:nvSpPr>
        <p:spPr/>
        <p:txBody>
          <a:bodyPr/>
          <a:lstStyle/>
          <a:p>
            <a:fld id="{FF165F00-01FD-4A79-A6B5-975F41AFEBC8}" type="slidenum">
              <a:rPr lang="pl-PL" smtClean="0"/>
              <a:pPr/>
              <a:t>‹#›</a:t>
            </a:fld>
            <a:endParaRPr lang="pl-PL"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p:cNvSpPr>
            <a:spLocks noGrp="1"/>
          </p:cNvSpPr>
          <p:nvPr>
            <p:ph type="title" orient="vert"/>
          </p:nvPr>
        </p:nvSpPr>
        <p:spPr>
          <a:xfrm>
            <a:off x="6781800" y="1143000"/>
            <a:ext cx="1905000" cy="5486400"/>
          </a:xfrm>
        </p:spPr>
        <p:txBody>
          <a:bodyPr vert="eaVert"/>
          <a:lstStyle/>
          <a:p>
            <a:r>
              <a:rPr kumimoji="0" lang="pl-PL" smtClean="0"/>
              <a:t>Kliknij, aby edytować styl</a:t>
            </a:r>
            <a:endParaRPr kumimoji="0" lang="en-US"/>
          </a:p>
        </p:txBody>
      </p:sp>
      <p:sp>
        <p:nvSpPr>
          <p:cNvPr id="3" name="Symbol zastępczy tytułu pionowego 2"/>
          <p:cNvSpPr>
            <a:spLocks noGrp="1"/>
          </p:cNvSpPr>
          <p:nvPr>
            <p:ph type="body" orient="vert" idx="1"/>
          </p:nvPr>
        </p:nvSpPr>
        <p:spPr>
          <a:xfrm>
            <a:off x="457200" y="1143000"/>
            <a:ext cx="6248400" cy="5486400"/>
          </a:xfrm>
        </p:spPr>
        <p:txBody>
          <a:bodyPr vert="eaVert"/>
          <a:lstStyle/>
          <a:p>
            <a:pPr lvl="0" eaLnBrk="1" latinLnBrk="0" hangingPunct="1"/>
            <a:r>
              <a:rPr lang="pl-PL" smtClean="0"/>
              <a:t>Kliknij, aby edytować style wzorca tekstu</a:t>
            </a:r>
          </a:p>
          <a:p>
            <a:pPr lvl="1" eaLnBrk="1" latinLnBrk="0" hangingPunct="1"/>
            <a:r>
              <a:rPr lang="pl-PL" smtClean="0"/>
              <a:t>Drugi poziom</a:t>
            </a:r>
          </a:p>
          <a:p>
            <a:pPr lvl="2" eaLnBrk="1" latinLnBrk="0" hangingPunct="1"/>
            <a:r>
              <a:rPr lang="pl-PL" smtClean="0"/>
              <a:t>Trzeci poziom</a:t>
            </a:r>
          </a:p>
          <a:p>
            <a:pPr lvl="3" eaLnBrk="1" latinLnBrk="0" hangingPunct="1"/>
            <a:r>
              <a:rPr lang="pl-PL" smtClean="0"/>
              <a:t>Czwarty poziom</a:t>
            </a:r>
          </a:p>
          <a:p>
            <a:pPr lvl="4" eaLnBrk="1" latinLnBrk="0" hangingPunct="1"/>
            <a:r>
              <a:rPr lang="pl-PL" smtClean="0"/>
              <a:t>Piąty poziom</a:t>
            </a:r>
            <a:endParaRPr kumimoji="0" lang="en-US"/>
          </a:p>
        </p:txBody>
      </p:sp>
      <p:sp>
        <p:nvSpPr>
          <p:cNvPr id="4" name="Symbol zastępczy daty 3"/>
          <p:cNvSpPr>
            <a:spLocks noGrp="1"/>
          </p:cNvSpPr>
          <p:nvPr>
            <p:ph type="dt" sz="half" idx="10"/>
          </p:nvPr>
        </p:nvSpPr>
        <p:spPr/>
        <p:txBody>
          <a:bodyPr/>
          <a:lstStyle/>
          <a:p>
            <a:fld id="{B92069E7-C344-4172-9C3B-225F8F0E44DF}" type="datetimeFigureOut">
              <a:rPr lang="pl-PL" smtClean="0"/>
              <a:pPr/>
              <a:t>2020-06-16</a:t>
            </a:fld>
            <a:endParaRPr lang="pl-PL" dirty="0"/>
          </a:p>
        </p:txBody>
      </p:sp>
      <p:sp>
        <p:nvSpPr>
          <p:cNvPr id="5" name="Symbol zastępczy stopki 4"/>
          <p:cNvSpPr>
            <a:spLocks noGrp="1"/>
          </p:cNvSpPr>
          <p:nvPr>
            <p:ph type="ftr" sz="quarter" idx="11"/>
          </p:nvPr>
        </p:nvSpPr>
        <p:spPr/>
        <p:txBody>
          <a:bodyPr/>
          <a:lstStyle/>
          <a:p>
            <a:endParaRPr lang="pl-PL" dirty="0"/>
          </a:p>
        </p:txBody>
      </p:sp>
      <p:sp>
        <p:nvSpPr>
          <p:cNvPr id="6" name="Symbol zastępczy numeru slajdu 5"/>
          <p:cNvSpPr>
            <a:spLocks noGrp="1"/>
          </p:cNvSpPr>
          <p:nvPr>
            <p:ph type="sldNum" sz="quarter" idx="12"/>
          </p:nvPr>
        </p:nvSpPr>
        <p:spPr/>
        <p:txBody>
          <a:bodyPr/>
          <a:lstStyle/>
          <a:p>
            <a:fld id="{FF165F00-01FD-4A79-A6B5-975F41AFEBC8}" type="slidenum">
              <a:rPr lang="pl-PL" smtClean="0"/>
              <a:pPr/>
              <a:t>‹#›</a:t>
            </a:fld>
            <a:endParaRPr lang="pl-PL"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kumimoji="0" lang="pl-PL" smtClean="0"/>
              <a:t>Kliknij, aby edytować styl</a:t>
            </a:r>
            <a:endParaRPr kumimoji="0" lang="en-US"/>
          </a:p>
        </p:txBody>
      </p:sp>
      <p:sp>
        <p:nvSpPr>
          <p:cNvPr id="3" name="Symbol zastępczy zawartości 2"/>
          <p:cNvSpPr>
            <a:spLocks noGrp="1"/>
          </p:cNvSpPr>
          <p:nvPr>
            <p:ph idx="1"/>
          </p:nvPr>
        </p:nvSpPr>
        <p:spPr/>
        <p:txBody>
          <a:bodyPr/>
          <a:lstStyle/>
          <a:p>
            <a:pPr lvl="0" eaLnBrk="1" latinLnBrk="0" hangingPunct="1"/>
            <a:r>
              <a:rPr lang="pl-PL" smtClean="0"/>
              <a:t>Kliknij, aby edytować style wzorca tekstu</a:t>
            </a:r>
          </a:p>
          <a:p>
            <a:pPr lvl="1" eaLnBrk="1" latinLnBrk="0" hangingPunct="1"/>
            <a:r>
              <a:rPr lang="pl-PL" smtClean="0"/>
              <a:t>Drugi poziom</a:t>
            </a:r>
          </a:p>
          <a:p>
            <a:pPr lvl="2" eaLnBrk="1" latinLnBrk="0" hangingPunct="1"/>
            <a:r>
              <a:rPr lang="pl-PL" smtClean="0"/>
              <a:t>Trzeci poziom</a:t>
            </a:r>
          </a:p>
          <a:p>
            <a:pPr lvl="3" eaLnBrk="1" latinLnBrk="0" hangingPunct="1"/>
            <a:r>
              <a:rPr lang="pl-PL" smtClean="0"/>
              <a:t>Czwarty poziom</a:t>
            </a:r>
          </a:p>
          <a:p>
            <a:pPr lvl="4" eaLnBrk="1" latinLnBrk="0" hangingPunct="1"/>
            <a:r>
              <a:rPr lang="pl-PL" smtClean="0"/>
              <a:t>Piąty poziom</a:t>
            </a:r>
            <a:endParaRPr kumimoji="0" lang="en-US"/>
          </a:p>
        </p:txBody>
      </p:sp>
      <p:sp>
        <p:nvSpPr>
          <p:cNvPr id="4" name="Symbol zastępczy daty 3"/>
          <p:cNvSpPr>
            <a:spLocks noGrp="1"/>
          </p:cNvSpPr>
          <p:nvPr>
            <p:ph type="dt" sz="half" idx="10"/>
          </p:nvPr>
        </p:nvSpPr>
        <p:spPr/>
        <p:txBody>
          <a:bodyPr/>
          <a:lstStyle/>
          <a:p>
            <a:fld id="{B92069E7-C344-4172-9C3B-225F8F0E44DF}" type="datetimeFigureOut">
              <a:rPr lang="pl-PL" smtClean="0"/>
              <a:pPr/>
              <a:t>2020-06-16</a:t>
            </a:fld>
            <a:endParaRPr lang="pl-PL" dirty="0"/>
          </a:p>
        </p:txBody>
      </p:sp>
      <p:sp>
        <p:nvSpPr>
          <p:cNvPr id="5" name="Symbol zastępczy stopki 4"/>
          <p:cNvSpPr>
            <a:spLocks noGrp="1"/>
          </p:cNvSpPr>
          <p:nvPr>
            <p:ph type="ftr" sz="quarter" idx="11"/>
          </p:nvPr>
        </p:nvSpPr>
        <p:spPr/>
        <p:txBody>
          <a:bodyPr/>
          <a:lstStyle/>
          <a:p>
            <a:endParaRPr lang="pl-PL" dirty="0"/>
          </a:p>
        </p:txBody>
      </p:sp>
      <p:sp>
        <p:nvSpPr>
          <p:cNvPr id="6" name="Symbol zastępczy numeru slajdu 5"/>
          <p:cNvSpPr>
            <a:spLocks noGrp="1"/>
          </p:cNvSpPr>
          <p:nvPr>
            <p:ph type="sldNum" sz="quarter" idx="12"/>
          </p:nvPr>
        </p:nvSpPr>
        <p:spPr/>
        <p:txBody>
          <a:bodyPr/>
          <a:lstStyle/>
          <a:p>
            <a:fld id="{FF165F00-01FD-4A79-A6B5-975F41AFEBC8}" type="slidenum">
              <a:rPr lang="pl-PL" smtClean="0"/>
              <a:pPr/>
              <a:t>‹#›</a:t>
            </a:fld>
            <a:endParaRPr lang="pl-PL"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p:cNvSpPr>
            <a:spLocks noGrp="1"/>
          </p:cNvSpPr>
          <p:nvPr>
            <p:ph type="title"/>
          </p:nvPr>
        </p:nvSpPr>
        <p:spPr>
          <a:xfrm>
            <a:off x="722313" y="1981200"/>
            <a:ext cx="7772400" cy="1362075"/>
          </a:xfrm>
        </p:spPr>
        <p:txBody>
          <a:bodyPr anchor="b">
            <a:noAutofit/>
          </a:bodyPr>
          <a:lstStyle>
            <a:lvl1pPr algn="l">
              <a:buNone/>
              <a:defRPr sz="4300" b="1" cap="none" baseline="0">
                <a:ln w="12700">
                  <a:solidFill>
                    <a:schemeClr val="accent2">
                      <a:shade val="90000"/>
                      <a:satMod val="150000"/>
                    </a:schemeClr>
                  </a:solidFill>
                </a:ln>
                <a:solidFill>
                  <a:srgbClr val="FFFFFF"/>
                </a:solidFill>
                <a:effectLst>
                  <a:outerShdw blurRad="38100" dist="38100" dir="5400000" algn="tl" rotWithShape="0">
                    <a:srgbClr val="000000">
                      <a:alpha val="25000"/>
                    </a:srgbClr>
                  </a:outerShdw>
                </a:effectLst>
              </a:defRPr>
            </a:lvl1pPr>
          </a:lstStyle>
          <a:p>
            <a:r>
              <a:rPr kumimoji="0" lang="pl-PL" smtClean="0"/>
              <a:t>Kliknij, aby edytować styl</a:t>
            </a:r>
            <a:endParaRPr kumimoji="0" lang="en-US"/>
          </a:p>
        </p:txBody>
      </p:sp>
      <p:sp>
        <p:nvSpPr>
          <p:cNvPr id="3" name="Symbol zastępczy tekstu 2"/>
          <p:cNvSpPr>
            <a:spLocks noGrp="1"/>
          </p:cNvSpPr>
          <p:nvPr>
            <p:ph type="body" idx="1"/>
          </p:nvPr>
        </p:nvSpPr>
        <p:spPr>
          <a:xfrm>
            <a:off x="722313" y="3367088"/>
            <a:ext cx="7772400" cy="1509712"/>
          </a:xfrm>
        </p:spPr>
        <p:txBody>
          <a:bodyPr anchor="t"/>
          <a:lstStyle>
            <a:lvl1pPr marL="45720" indent="0">
              <a:buNone/>
              <a:defRPr sz="2100" b="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pl-PL" smtClean="0"/>
              <a:t>Kliknij, aby edytować style wzorca tekstu</a:t>
            </a:r>
          </a:p>
        </p:txBody>
      </p:sp>
      <p:sp>
        <p:nvSpPr>
          <p:cNvPr id="4" name="Symbol zastępczy daty 3"/>
          <p:cNvSpPr>
            <a:spLocks noGrp="1"/>
          </p:cNvSpPr>
          <p:nvPr>
            <p:ph type="dt" sz="half" idx="10"/>
          </p:nvPr>
        </p:nvSpPr>
        <p:spPr/>
        <p:txBody>
          <a:bodyPr/>
          <a:lstStyle/>
          <a:p>
            <a:fld id="{B92069E7-C344-4172-9C3B-225F8F0E44DF}" type="datetimeFigureOut">
              <a:rPr lang="pl-PL" smtClean="0"/>
              <a:pPr/>
              <a:t>2020-06-16</a:t>
            </a:fld>
            <a:endParaRPr lang="pl-PL" dirty="0"/>
          </a:p>
        </p:txBody>
      </p:sp>
      <p:sp>
        <p:nvSpPr>
          <p:cNvPr id="5" name="Symbol zastępczy stopki 4"/>
          <p:cNvSpPr>
            <a:spLocks noGrp="1"/>
          </p:cNvSpPr>
          <p:nvPr>
            <p:ph type="ftr" sz="quarter" idx="11"/>
          </p:nvPr>
        </p:nvSpPr>
        <p:spPr/>
        <p:txBody>
          <a:bodyPr/>
          <a:lstStyle/>
          <a:p>
            <a:endParaRPr lang="pl-PL" dirty="0"/>
          </a:p>
        </p:txBody>
      </p:sp>
      <p:sp>
        <p:nvSpPr>
          <p:cNvPr id="6" name="Symbol zastępczy numeru slajdu 5"/>
          <p:cNvSpPr>
            <a:spLocks noGrp="1"/>
          </p:cNvSpPr>
          <p:nvPr>
            <p:ph type="sldNum" sz="quarter" idx="12"/>
          </p:nvPr>
        </p:nvSpPr>
        <p:spPr/>
        <p:txBody>
          <a:bodyPr/>
          <a:lstStyle/>
          <a:p>
            <a:fld id="{FF165F00-01FD-4A79-A6B5-975F41AFEBC8}" type="slidenum">
              <a:rPr lang="pl-PL" smtClean="0"/>
              <a:pPr/>
              <a:t>‹#›</a:t>
            </a:fld>
            <a:endParaRPr lang="pl-PL"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kumimoji="0" lang="pl-PL" smtClean="0"/>
              <a:t>Kliknij, aby edytować styl</a:t>
            </a:r>
            <a:endParaRPr kumimoji="0" lang="en-US"/>
          </a:p>
        </p:txBody>
      </p:sp>
      <p:sp>
        <p:nvSpPr>
          <p:cNvPr id="3" name="Symbol zastępczy zawartości 2"/>
          <p:cNvSpPr>
            <a:spLocks noGrp="1"/>
          </p:cNvSpPr>
          <p:nvPr>
            <p:ph sz="half" idx="1"/>
          </p:nvPr>
        </p:nvSpPr>
        <p:spPr>
          <a:xfrm>
            <a:off x="457200" y="2249424"/>
            <a:ext cx="4038600" cy="4525963"/>
          </a:xfrm>
        </p:spPr>
        <p:txBody>
          <a:bodyPr/>
          <a:lstStyle>
            <a:lvl1pPr>
              <a:defRPr sz="2000"/>
            </a:lvl1pPr>
            <a:lvl2pPr>
              <a:defRPr sz="1900"/>
            </a:lvl2pPr>
            <a:lvl3pPr>
              <a:defRPr sz="1800"/>
            </a:lvl3pPr>
            <a:lvl4pPr>
              <a:defRPr sz="1800"/>
            </a:lvl4pPr>
            <a:lvl5pPr>
              <a:defRPr sz="1800"/>
            </a:lvl5pPr>
          </a:lstStyle>
          <a:p>
            <a:pPr lvl="0" eaLnBrk="1" latinLnBrk="0" hangingPunct="1"/>
            <a:r>
              <a:rPr lang="pl-PL" smtClean="0"/>
              <a:t>Kliknij, aby edytować style wzorca tekstu</a:t>
            </a:r>
          </a:p>
          <a:p>
            <a:pPr lvl="1" eaLnBrk="1" latinLnBrk="0" hangingPunct="1"/>
            <a:r>
              <a:rPr lang="pl-PL" smtClean="0"/>
              <a:t>Drugi poziom</a:t>
            </a:r>
          </a:p>
          <a:p>
            <a:pPr lvl="2" eaLnBrk="1" latinLnBrk="0" hangingPunct="1"/>
            <a:r>
              <a:rPr lang="pl-PL" smtClean="0"/>
              <a:t>Trzeci poziom</a:t>
            </a:r>
          </a:p>
          <a:p>
            <a:pPr lvl="3" eaLnBrk="1" latinLnBrk="0" hangingPunct="1"/>
            <a:r>
              <a:rPr lang="pl-PL" smtClean="0"/>
              <a:t>Czwarty poziom</a:t>
            </a:r>
          </a:p>
          <a:p>
            <a:pPr lvl="4" eaLnBrk="1" latinLnBrk="0" hangingPunct="1"/>
            <a:r>
              <a:rPr lang="pl-PL" smtClean="0"/>
              <a:t>Piąty poziom</a:t>
            </a:r>
            <a:endParaRPr kumimoji="0" lang="en-US"/>
          </a:p>
        </p:txBody>
      </p:sp>
      <p:sp>
        <p:nvSpPr>
          <p:cNvPr id="4" name="Symbol zastępczy zawartości 3"/>
          <p:cNvSpPr>
            <a:spLocks noGrp="1"/>
          </p:cNvSpPr>
          <p:nvPr>
            <p:ph sz="half" idx="2"/>
          </p:nvPr>
        </p:nvSpPr>
        <p:spPr>
          <a:xfrm>
            <a:off x="4648200" y="2249424"/>
            <a:ext cx="4038600" cy="4525963"/>
          </a:xfrm>
        </p:spPr>
        <p:txBody>
          <a:bodyPr/>
          <a:lstStyle>
            <a:lvl1pPr>
              <a:defRPr sz="2000"/>
            </a:lvl1pPr>
            <a:lvl2pPr>
              <a:defRPr sz="1900"/>
            </a:lvl2pPr>
            <a:lvl3pPr>
              <a:defRPr sz="1800"/>
            </a:lvl3pPr>
            <a:lvl4pPr>
              <a:defRPr sz="1800"/>
            </a:lvl4pPr>
            <a:lvl5pPr>
              <a:defRPr sz="1800"/>
            </a:lvl5pPr>
          </a:lstStyle>
          <a:p>
            <a:pPr lvl="0" eaLnBrk="1" latinLnBrk="0" hangingPunct="1"/>
            <a:r>
              <a:rPr lang="pl-PL" smtClean="0"/>
              <a:t>Kliknij, aby edytować style wzorca tekstu</a:t>
            </a:r>
          </a:p>
          <a:p>
            <a:pPr lvl="1" eaLnBrk="1" latinLnBrk="0" hangingPunct="1"/>
            <a:r>
              <a:rPr lang="pl-PL" smtClean="0"/>
              <a:t>Drugi poziom</a:t>
            </a:r>
          </a:p>
          <a:p>
            <a:pPr lvl="2" eaLnBrk="1" latinLnBrk="0" hangingPunct="1"/>
            <a:r>
              <a:rPr lang="pl-PL" smtClean="0"/>
              <a:t>Trzeci poziom</a:t>
            </a:r>
          </a:p>
          <a:p>
            <a:pPr lvl="3" eaLnBrk="1" latinLnBrk="0" hangingPunct="1"/>
            <a:r>
              <a:rPr lang="pl-PL" smtClean="0"/>
              <a:t>Czwarty poziom</a:t>
            </a:r>
          </a:p>
          <a:p>
            <a:pPr lvl="4" eaLnBrk="1" latinLnBrk="0" hangingPunct="1"/>
            <a:r>
              <a:rPr lang="pl-PL" smtClean="0"/>
              <a:t>Piąty poziom</a:t>
            </a:r>
            <a:endParaRPr kumimoji="0" lang="en-US"/>
          </a:p>
        </p:txBody>
      </p:sp>
      <p:sp>
        <p:nvSpPr>
          <p:cNvPr id="5" name="Symbol zastępczy daty 4"/>
          <p:cNvSpPr>
            <a:spLocks noGrp="1"/>
          </p:cNvSpPr>
          <p:nvPr>
            <p:ph type="dt" sz="half" idx="10"/>
          </p:nvPr>
        </p:nvSpPr>
        <p:spPr/>
        <p:txBody>
          <a:bodyPr/>
          <a:lstStyle/>
          <a:p>
            <a:fld id="{B92069E7-C344-4172-9C3B-225F8F0E44DF}" type="datetimeFigureOut">
              <a:rPr lang="pl-PL" smtClean="0"/>
              <a:pPr/>
              <a:t>2020-06-16</a:t>
            </a:fld>
            <a:endParaRPr lang="pl-PL" dirty="0"/>
          </a:p>
        </p:txBody>
      </p:sp>
      <p:sp>
        <p:nvSpPr>
          <p:cNvPr id="6" name="Symbol zastępczy stopki 5"/>
          <p:cNvSpPr>
            <a:spLocks noGrp="1"/>
          </p:cNvSpPr>
          <p:nvPr>
            <p:ph type="ftr" sz="quarter" idx="11"/>
          </p:nvPr>
        </p:nvSpPr>
        <p:spPr/>
        <p:txBody>
          <a:bodyPr/>
          <a:lstStyle/>
          <a:p>
            <a:endParaRPr lang="pl-PL" dirty="0"/>
          </a:p>
        </p:txBody>
      </p:sp>
      <p:sp>
        <p:nvSpPr>
          <p:cNvPr id="7" name="Symbol zastępczy numeru slajdu 6"/>
          <p:cNvSpPr>
            <a:spLocks noGrp="1"/>
          </p:cNvSpPr>
          <p:nvPr>
            <p:ph type="sldNum" sz="quarter" idx="12"/>
          </p:nvPr>
        </p:nvSpPr>
        <p:spPr/>
        <p:txBody>
          <a:bodyPr/>
          <a:lstStyle/>
          <a:p>
            <a:fld id="{FF165F00-01FD-4A79-A6B5-975F41AFEBC8}" type="slidenum">
              <a:rPr lang="pl-PL" smtClean="0"/>
              <a:pPr/>
              <a:t>‹#›</a:t>
            </a:fld>
            <a:endParaRPr lang="pl-PL"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p:cNvSpPr>
            <a:spLocks noGrp="1"/>
          </p:cNvSpPr>
          <p:nvPr>
            <p:ph type="title"/>
          </p:nvPr>
        </p:nvSpPr>
        <p:spPr>
          <a:xfrm>
            <a:off x="381000" y="1143000"/>
            <a:ext cx="8382000" cy="1069848"/>
          </a:xfrm>
        </p:spPr>
        <p:txBody>
          <a:bodyPr anchor="ctr"/>
          <a:lstStyle>
            <a:lvl1pPr>
              <a:defRPr sz="4000" b="0" i="0" cap="none" baseline="0"/>
            </a:lvl1pPr>
          </a:lstStyle>
          <a:p>
            <a:r>
              <a:rPr kumimoji="0" lang="pl-PL" smtClean="0"/>
              <a:t>Kliknij, aby edytować styl</a:t>
            </a:r>
            <a:endParaRPr kumimoji="0" lang="en-US"/>
          </a:p>
        </p:txBody>
      </p:sp>
      <p:sp>
        <p:nvSpPr>
          <p:cNvPr id="3" name="Symbol zastępczy tekstu 2"/>
          <p:cNvSpPr>
            <a:spLocks noGrp="1"/>
          </p:cNvSpPr>
          <p:nvPr>
            <p:ph type="body" idx="1"/>
          </p:nvPr>
        </p:nvSpPr>
        <p:spPr>
          <a:xfrm>
            <a:off x="381000" y="2244970"/>
            <a:ext cx="4041648" cy="457200"/>
          </a:xfrm>
          <a:solidFill>
            <a:schemeClr val="accent2">
              <a:satMod val="15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pl-PL" smtClean="0"/>
              <a:t>Kliknij, aby edytować style wzorca tekstu</a:t>
            </a:r>
          </a:p>
        </p:txBody>
      </p:sp>
      <p:sp>
        <p:nvSpPr>
          <p:cNvPr id="4" name="Symbol zastępczy tekstu 3"/>
          <p:cNvSpPr>
            <a:spLocks noGrp="1"/>
          </p:cNvSpPr>
          <p:nvPr>
            <p:ph type="body" sz="half" idx="3"/>
          </p:nvPr>
        </p:nvSpPr>
        <p:spPr>
          <a:xfrm>
            <a:off x="4721225" y="2244970"/>
            <a:ext cx="4041775" cy="457200"/>
          </a:xfrm>
          <a:solidFill>
            <a:schemeClr val="accent2">
              <a:satMod val="15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pl-PL" smtClean="0"/>
              <a:t>Kliknij, aby edytować style wzorca tekstu</a:t>
            </a:r>
          </a:p>
        </p:txBody>
      </p:sp>
      <p:sp>
        <p:nvSpPr>
          <p:cNvPr id="5" name="Symbol zastępczy zawartości 4"/>
          <p:cNvSpPr>
            <a:spLocks noGrp="1"/>
          </p:cNvSpPr>
          <p:nvPr>
            <p:ph sz="quarter" idx="2"/>
          </p:nvPr>
        </p:nvSpPr>
        <p:spPr>
          <a:xfrm>
            <a:off x="381000" y="2708519"/>
            <a:ext cx="4041648" cy="3886200"/>
          </a:xfrm>
        </p:spPr>
        <p:txBody>
          <a:bodyPr/>
          <a:lstStyle>
            <a:lvl1pPr>
              <a:defRPr sz="2000"/>
            </a:lvl1pPr>
            <a:lvl2pPr>
              <a:defRPr sz="2000"/>
            </a:lvl2pPr>
            <a:lvl3pPr>
              <a:defRPr sz="1800"/>
            </a:lvl3pPr>
            <a:lvl4pPr>
              <a:defRPr sz="1600"/>
            </a:lvl4pPr>
            <a:lvl5pPr>
              <a:defRPr sz="1600"/>
            </a:lvl5pPr>
          </a:lstStyle>
          <a:p>
            <a:pPr lvl="0" eaLnBrk="1" latinLnBrk="0" hangingPunct="1"/>
            <a:r>
              <a:rPr lang="pl-PL" smtClean="0"/>
              <a:t>Kliknij, aby edytować style wzorca tekstu</a:t>
            </a:r>
          </a:p>
          <a:p>
            <a:pPr lvl="1" eaLnBrk="1" latinLnBrk="0" hangingPunct="1"/>
            <a:r>
              <a:rPr lang="pl-PL" smtClean="0"/>
              <a:t>Drugi poziom</a:t>
            </a:r>
          </a:p>
          <a:p>
            <a:pPr lvl="2" eaLnBrk="1" latinLnBrk="0" hangingPunct="1"/>
            <a:r>
              <a:rPr lang="pl-PL" smtClean="0"/>
              <a:t>Trzeci poziom</a:t>
            </a:r>
          </a:p>
          <a:p>
            <a:pPr lvl="3" eaLnBrk="1" latinLnBrk="0" hangingPunct="1"/>
            <a:r>
              <a:rPr lang="pl-PL" smtClean="0"/>
              <a:t>Czwarty poziom</a:t>
            </a:r>
          </a:p>
          <a:p>
            <a:pPr lvl="4" eaLnBrk="1" latinLnBrk="0" hangingPunct="1"/>
            <a:r>
              <a:rPr lang="pl-PL" smtClean="0"/>
              <a:t>Piąty poziom</a:t>
            </a:r>
            <a:endParaRPr kumimoji="0" lang="en-US"/>
          </a:p>
        </p:txBody>
      </p:sp>
      <p:sp>
        <p:nvSpPr>
          <p:cNvPr id="6" name="Symbol zastępczy zawartości 5"/>
          <p:cNvSpPr>
            <a:spLocks noGrp="1"/>
          </p:cNvSpPr>
          <p:nvPr>
            <p:ph sz="quarter" idx="4"/>
          </p:nvPr>
        </p:nvSpPr>
        <p:spPr>
          <a:xfrm>
            <a:off x="4718304" y="2708519"/>
            <a:ext cx="4041775" cy="3886200"/>
          </a:xfrm>
        </p:spPr>
        <p:txBody>
          <a:bodyPr/>
          <a:lstStyle>
            <a:lvl1pPr>
              <a:defRPr sz="2000"/>
            </a:lvl1pPr>
            <a:lvl2pPr>
              <a:defRPr sz="2000"/>
            </a:lvl2pPr>
            <a:lvl3pPr>
              <a:defRPr sz="1800"/>
            </a:lvl3pPr>
            <a:lvl4pPr>
              <a:defRPr sz="1600"/>
            </a:lvl4pPr>
            <a:lvl5pPr>
              <a:defRPr sz="1600"/>
            </a:lvl5pPr>
          </a:lstStyle>
          <a:p>
            <a:pPr lvl="0" eaLnBrk="1" latinLnBrk="0" hangingPunct="1"/>
            <a:r>
              <a:rPr lang="pl-PL" smtClean="0"/>
              <a:t>Kliknij, aby edytować style wzorca tekstu</a:t>
            </a:r>
          </a:p>
          <a:p>
            <a:pPr lvl="1" eaLnBrk="1" latinLnBrk="0" hangingPunct="1"/>
            <a:r>
              <a:rPr lang="pl-PL" smtClean="0"/>
              <a:t>Drugi poziom</a:t>
            </a:r>
          </a:p>
          <a:p>
            <a:pPr lvl="2" eaLnBrk="1" latinLnBrk="0" hangingPunct="1"/>
            <a:r>
              <a:rPr lang="pl-PL" smtClean="0"/>
              <a:t>Trzeci poziom</a:t>
            </a:r>
          </a:p>
          <a:p>
            <a:pPr lvl="3" eaLnBrk="1" latinLnBrk="0" hangingPunct="1"/>
            <a:r>
              <a:rPr lang="pl-PL" smtClean="0"/>
              <a:t>Czwarty poziom</a:t>
            </a:r>
          </a:p>
          <a:p>
            <a:pPr lvl="4" eaLnBrk="1" latinLnBrk="0" hangingPunct="1"/>
            <a:r>
              <a:rPr lang="pl-PL" smtClean="0"/>
              <a:t>Piąty poziom</a:t>
            </a:r>
            <a:endParaRPr kumimoji="0" lang="en-US"/>
          </a:p>
        </p:txBody>
      </p:sp>
      <p:sp>
        <p:nvSpPr>
          <p:cNvPr id="26" name="Symbol zastępczy daty 25"/>
          <p:cNvSpPr>
            <a:spLocks noGrp="1"/>
          </p:cNvSpPr>
          <p:nvPr>
            <p:ph type="dt" sz="half" idx="10"/>
          </p:nvPr>
        </p:nvSpPr>
        <p:spPr/>
        <p:txBody>
          <a:bodyPr rtlCol="0"/>
          <a:lstStyle/>
          <a:p>
            <a:fld id="{B92069E7-C344-4172-9C3B-225F8F0E44DF}" type="datetimeFigureOut">
              <a:rPr lang="pl-PL" smtClean="0"/>
              <a:pPr/>
              <a:t>2020-06-16</a:t>
            </a:fld>
            <a:endParaRPr lang="pl-PL" dirty="0"/>
          </a:p>
        </p:txBody>
      </p:sp>
      <p:sp>
        <p:nvSpPr>
          <p:cNvPr id="27" name="Symbol zastępczy numeru slajdu 26"/>
          <p:cNvSpPr>
            <a:spLocks noGrp="1"/>
          </p:cNvSpPr>
          <p:nvPr>
            <p:ph type="sldNum" sz="quarter" idx="11"/>
          </p:nvPr>
        </p:nvSpPr>
        <p:spPr/>
        <p:txBody>
          <a:bodyPr rtlCol="0"/>
          <a:lstStyle/>
          <a:p>
            <a:fld id="{FF165F00-01FD-4A79-A6B5-975F41AFEBC8}" type="slidenum">
              <a:rPr lang="pl-PL" smtClean="0"/>
              <a:pPr/>
              <a:t>‹#›</a:t>
            </a:fld>
            <a:endParaRPr lang="pl-PL" dirty="0"/>
          </a:p>
        </p:txBody>
      </p:sp>
      <p:sp>
        <p:nvSpPr>
          <p:cNvPr id="28" name="Symbol zastępczy stopki 27"/>
          <p:cNvSpPr>
            <a:spLocks noGrp="1"/>
          </p:cNvSpPr>
          <p:nvPr>
            <p:ph type="ftr" sz="quarter" idx="12"/>
          </p:nvPr>
        </p:nvSpPr>
        <p:spPr/>
        <p:txBody>
          <a:bodyPr rtlCol="0"/>
          <a:lstStyle/>
          <a:p>
            <a:endParaRPr lang="pl-PL"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p:cNvSpPr>
            <a:spLocks noGrp="1"/>
          </p:cNvSpPr>
          <p:nvPr>
            <p:ph type="title"/>
          </p:nvPr>
        </p:nvSpPr>
        <p:spPr>
          <a:xfrm>
            <a:off x="457200" y="1143000"/>
            <a:ext cx="8229600" cy="1069848"/>
          </a:xfrm>
        </p:spPr>
        <p:txBody>
          <a:bodyPr anchor="ctr"/>
          <a:lstStyle>
            <a:lvl1pPr>
              <a:defRPr sz="4000">
                <a:solidFill>
                  <a:schemeClr val="tx2"/>
                </a:solidFill>
              </a:defRPr>
            </a:lvl1pPr>
          </a:lstStyle>
          <a:p>
            <a:r>
              <a:rPr kumimoji="0" lang="pl-PL" smtClean="0"/>
              <a:t>Kliknij, aby edytować styl</a:t>
            </a:r>
            <a:endParaRPr kumimoji="0" lang="en-US"/>
          </a:p>
        </p:txBody>
      </p:sp>
      <p:sp>
        <p:nvSpPr>
          <p:cNvPr id="3" name="Symbol zastępczy daty 2"/>
          <p:cNvSpPr>
            <a:spLocks noGrp="1"/>
          </p:cNvSpPr>
          <p:nvPr>
            <p:ph type="dt" sz="half" idx="10"/>
          </p:nvPr>
        </p:nvSpPr>
        <p:spPr>
          <a:xfrm>
            <a:off x="6583680" y="612648"/>
            <a:ext cx="957264" cy="457200"/>
          </a:xfrm>
        </p:spPr>
        <p:txBody>
          <a:bodyPr/>
          <a:lstStyle/>
          <a:p>
            <a:fld id="{B92069E7-C344-4172-9C3B-225F8F0E44DF}" type="datetimeFigureOut">
              <a:rPr lang="pl-PL" smtClean="0"/>
              <a:pPr/>
              <a:t>2020-06-16</a:t>
            </a:fld>
            <a:endParaRPr lang="pl-PL" dirty="0"/>
          </a:p>
        </p:txBody>
      </p:sp>
      <p:sp>
        <p:nvSpPr>
          <p:cNvPr id="4" name="Symbol zastępczy stopki 3"/>
          <p:cNvSpPr>
            <a:spLocks noGrp="1"/>
          </p:cNvSpPr>
          <p:nvPr>
            <p:ph type="ftr" sz="quarter" idx="11"/>
          </p:nvPr>
        </p:nvSpPr>
        <p:spPr>
          <a:xfrm>
            <a:off x="5257800" y="612648"/>
            <a:ext cx="1325880" cy="457200"/>
          </a:xfrm>
        </p:spPr>
        <p:txBody>
          <a:bodyPr/>
          <a:lstStyle/>
          <a:p>
            <a:endParaRPr lang="pl-PL" dirty="0"/>
          </a:p>
        </p:txBody>
      </p:sp>
      <p:sp>
        <p:nvSpPr>
          <p:cNvPr id="5" name="Symbol zastępczy numeru slajdu 4"/>
          <p:cNvSpPr>
            <a:spLocks noGrp="1"/>
          </p:cNvSpPr>
          <p:nvPr>
            <p:ph type="sldNum" sz="quarter" idx="12"/>
          </p:nvPr>
        </p:nvSpPr>
        <p:spPr>
          <a:xfrm>
            <a:off x="8174736" y="2272"/>
            <a:ext cx="762000" cy="365760"/>
          </a:xfrm>
        </p:spPr>
        <p:txBody>
          <a:bodyPr/>
          <a:lstStyle/>
          <a:p>
            <a:fld id="{FF165F00-01FD-4A79-A6B5-975F41AFEBC8}" type="slidenum">
              <a:rPr lang="pl-PL" smtClean="0"/>
              <a:pPr/>
              <a:t>‹#›</a:t>
            </a:fld>
            <a:endParaRPr lang="pl-PL"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Symbol zastępczy daty 1"/>
          <p:cNvSpPr>
            <a:spLocks noGrp="1"/>
          </p:cNvSpPr>
          <p:nvPr>
            <p:ph type="dt" sz="half" idx="10"/>
          </p:nvPr>
        </p:nvSpPr>
        <p:spPr/>
        <p:txBody>
          <a:bodyPr/>
          <a:lstStyle/>
          <a:p>
            <a:fld id="{B92069E7-C344-4172-9C3B-225F8F0E44DF}" type="datetimeFigureOut">
              <a:rPr lang="pl-PL" smtClean="0"/>
              <a:pPr/>
              <a:t>2020-06-16</a:t>
            </a:fld>
            <a:endParaRPr lang="pl-PL" dirty="0"/>
          </a:p>
        </p:txBody>
      </p:sp>
      <p:sp>
        <p:nvSpPr>
          <p:cNvPr id="3" name="Symbol zastępczy stopki 2"/>
          <p:cNvSpPr>
            <a:spLocks noGrp="1"/>
          </p:cNvSpPr>
          <p:nvPr>
            <p:ph type="ftr" sz="quarter" idx="11"/>
          </p:nvPr>
        </p:nvSpPr>
        <p:spPr/>
        <p:txBody>
          <a:bodyPr/>
          <a:lstStyle/>
          <a:p>
            <a:endParaRPr lang="pl-PL" dirty="0"/>
          </a:p>
        </p:txBody>
      </p:sp>
      <p:sp>
        <p:nvSpPr>
          <p:cNvPr id="4" name="Symbol zastępczy numeru slajdu 3"/>
          <p:cNvSpPr>
            <a:spLocks noGrp="1"/>
          </p:cNvSpPr>
          <p:nvPr>
            <p:ph type="sldNum" sz="quarter" idx="12"/>
          </p:nvPr>
        </p:nvSpPr>
        <p:spPr/>
        <p:txBody>
          <a:bodyPr/>
          <a:lstStyle/>
          <a:p>
            <a:fld id="{FF165F00-01FD-4A79-A6B5-975F41AFEBC8}" type="slidenum">
              <a:rPr lang="pl-PL" smtClean="0"/>
              <a:pPr/>
              <a:t>‹#›</a:t>
            </a:fld>
            <a:endParaRPr lang="pl-PL"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5353496" y="1101970"/>
            <a:ext cx="3383280" cy="877824"/>
          </a:xfrm>
        </p:spPr>
        <p:txBody>
          <a:bodyPr anchor="b"/>
          <a:lstStyle>
            <a:lvl1pPr algn="l">
              <a:buNone/>
              <a:defRPr sz="1800" b="1"/>
            </a:lvl1pPr>
          </a:lstStyle>
          <a:p>
            <a:r>
              <a:rPr kumimoji="0" lang="pl-PL" smtClean="0"/>
              <a:t>Kliknij, aby edytować styl</a:t>
            </a:r>
            <a:endParaRPr kumimoji="0" lang="en-US"/>
          </a:p>
        </p:txBody>
      </p:sp>
      <p:sp>
        <p:nvSpPr>
          <p:cNvPr id="3" name="Symbol zastępczy tekstu 2"/>
          <p:cNvSpPr>
            <a:spLocks noGrp="1"/>
          </p:cNvSpPr>
          <p:nvPr>
            <p:ph type="body" idx="2"/>
          </p:nvPr>
        </p:nvSpPr>
        <p:spPr>
          <a:xfrm>
            <a:off x="5353496" y="2010727"/>
            <a:ext cx="3383280" cy="4617720"/>
          </a:xfrm>
        </p:spPr>
        <p:txBody>
          <a:bodyPr/>
          <a:lstStyle>
            <a:lvl1pPr marL="9144"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pl-PL" smtClean="0"/>
              <a:t>Kliknij, aby edytować style wzorca tekstu</a:t>
            </a:r>
          </a:p>
        </p:txBody>
      </p:sp>
      <p:sp>
        <p:nvSpPr>
          <p:cNvPr id="4" name="Symbol zastępczy zawartości 3"/>
          <p:cNvSpPr>
            <a:spLocks noGrp="1"/>
          </p:cNvSpPr>
          <p:nvPr>
            <p:ph sz="half" idx="1"/>
          </p:nvPr>
        </p:nvSpPr>
        <p:spPr>
          <a:xfrm>
            <a:off x="152400" y="776287"/>
            <a:ext cx="5102352" cy="5852160"/>
          </a:xfrm>
        </p:spPr>
        <p:txBody>
          <a:bodyPr/>
          <a:lstStyle>
            <a:lvl1pPr>
              <a:defRPr sz="3200"/>
            </a:lvl1pPr>
            <a:lvl2pPr>
              <a:defRPr sz="2800"/>
            </a:lvl2pPr>
            <a:lvl3pPr>
              <a:defRPr sz="2400"/>
            </a:lvl3pPr>
            <a:lvl4pPr>
              <a:defRPr sz="2000"/>
            </a:lvl4pPr>
            <a:lvl5pPr>
              <a:defRPr sz="2000"/>
            </a:lvl5pPr>
          </a:lstStyle>
          <a:p>
            <a:pPr lvl="0" eaLnBrk="1" latinLnBrk="0" hangingPunct="1"/>
            <a:r>
              <a:rPr lang="pl-PL" smtClean="0"/>
              <a:t>Kliknij, aby edytować style wzorca tekstu</a:t>
            </a:r>
          </a:p>
          <a:p>
            <a:pPr lvl="1" eaLnBrk="1" latinLnBrk="0" hangingPunct="1"/>
            <a:r>
              <a:rPr lang="pl-PL" smtClean="0"/>
              <a:t>Drugi poziom</a:t>
            </a:r>
          </a:p>
          <a:p>
            <a:pPr lvl="2" eaLnBrk="1" latinLnBrk="0" hangingPunct="1"/>
            <a:r>
              <a:rPr lang="pl-PL" smtClean="0"/>
              <a:t>Trzeci poziom</a:t>
            </a:r>
          </a:p>
          <a:p>
            <a:pPr lvl="3" eaLnBrk="1" latinLnBrk="0" hangingPunct="1"/>
            <a:r>
              <a:rPr lang="pl-PL" smtClean="0"/>
              <a:t>Czwarty poziom</a:t>
            </a:r>
          </a:p>
          <a:p>
            <a:pPr lvl="4" eaLnBrk="1" latinLnBrk="0" hangingPunct="1"/>
            <a:r>
              <a:rPr lang="pl-PL" smtClean="0"/>
              <a:t>Piąty poziom</a:t>
            </a:r>
            <a:endParaRPr kumimoji="0" lang="en-US"/>
          </a:p>
        </p:txBody>
      </p:sp>
      <p:sp>
        <p:nvSpPr>
          <p:cNvPr id="5" name="Symbol zastępczy daty 4"/>
          <p:cNvSpPr>
            <a:spLocks noGrp="1"/>
          </p:cNvSpPr>
          <p:nvPr>
            <p:ph type="dt" sz="half" idx="10"/>
          </p:nvPr>
        </p:nvSpPr>
        <p:spPr/>
        <p:txBody>
          <a:bodyPr/>
          <a:lstStyle/>
          <a:p>
            <a:fld id="{B92069E7-C344-4172-9C3B-225F8F0E44DF}" type="datetimeFigureOut">
              <a:rPr lang="pl-PL" smtClean="0"/>
              <a:pPr/>
              <a:t>2020-06-16</a:t>
            </a:fld>
            <a:endParaRPr lang="pl-PL" dirty="0"/>
          </a:p>
        </p:txBody>
      </p:sp>
      <p:sp>
        <p:nvSpPr>
          <p:cNvPr id="6" name="Symbol zastępczy stopki 5"/>
          <p:cNvSpPr>
            <a:spLocks noGrp="1"/>
          </p:cNvSpPr>
          <p:nvPr>
            <p:ph type="ftr" sz="quarter" idx="11"/>
          </p:nvPr>
        </p:nvSpPr>
        <p:spPr/>
        <p:txBody>
          <a:bodyPr/>
          <a:lstStyle/>
          <a:p>
            <a:endParaRPr lang="pl-PL" dirty="0"/>
          </a:p>
        </p:txBody>
      </p:sp>
      <p:sp>
        <p:nvSpPr>
          <p:cNvPr id="7" name="Symbol zastępczy numeru slajdu 6"/>
          <p:cNvSpPr>
            <a:spLocks noGrp="1"/>
          </p:cNvSpPr>
          <p:nvPr>
            <p:ph type="sldNum" sz="quarter" idx="12"/>
          </p:nvPr>
        </p:nvSpPr>
        <p:spPr/>
        <p:txBody>
          <a:bodyPr/>
          <a:lstStyle/>
          <a:p>
            <a:fld id="{FF165F00-01FD-4A79-A6B5-975F41AFEBC8}" type="slidenum">
              <a:rPr lang="pl-PL" smtClean="0"/>
              <a:pPr/>
              <a:t>‹#›</a:t>
            </a:fld>
            <a:endParaRPr lang="pl-PL"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5440434" y="1109160"/>
            <a:ext cx="586803" cy="4681637"/>
          </a:xfrm>
        </p:spPr>
        <p:txBody>
          <a:bodyPr vert="vert270" lIns="45720" tIns="0" rIns="45720" anchor="t"/>
          <a:lstStyle>
            <a:lvl1pPr algn="ctr">
              <a:buNone/>
              <a:defRPr sz="2000" b="1"/>
            </a:lvl1pPr>
          </a:lstStyle>
          <a:p>
            <a:r>
              <a:rPr kumimoji="0" lang="pl-PL" smtClean="0"/>
              <a:t>Kliknij, aby edytować styl</a:t>
            </a:r>
            <a:endParaRPr kumimoji="0" lang="en-US"/>
          </a:p>
        </p:txBody>
      </p:sp>
      <p:sp>
        <p:nvSpPr>
          <p:cNvPr id="3" name="Symbol zastępczy obrazu 2"/>
          <p:cNvSpPr>
            <a:spLocks noGrp="1"/>
          </p:cNvSpPr>
          <p:nvPr>
            <p:ph type="pic" idx="1"/>
          </p:nvPr>
        </p:nvSpPr>
        <p:spPr>
          <a:xfrm>
            <a:off x="403671" y="1143000"/>
            <a:ext cx="4572000" cy="4572000"/>
          </a:xfrm>
          <a:solidFill>
            <a:srgbClr val="EAEAEA"/>
          </a:solidFill>
          <a:ln w="50800">
            <a:solidFill>
              <a:srgbClr val="FFFFFF"/>
            </a:solidFill>
            <a:miter lim="800000"/>
          </a:ln>
          <a:effectLst>
            <a:outerShdw blurRad="57150" dist="31750" dir="4800000" algn="tl" rotWithShape="0">
              <a:srgbClr val="000000">
                <a:alpha val="25000"/>
              </a:srgbClr>
            </a:outerShdw>
          </a:effectLst>
          <a:scene3d>
            <a:camera prst="orthographicFront"/>
            <a:lightRig rig="twoPt" dir="t">
              <a:rot lat="0" lon="0" rev="7200000"/>
            </a:lightRig>
          </a:scene3d>
          <a:sp3d contourW="2540">
            <a:bevelT w="25400" h="19050"/>
            <a:contourClr>
              <a:srgbClr val="AEAEAE"/>
            </a:contourClr>
          </a:sp3d>
        </p:spPr>
        <p:txBody>
          <a:bodyPr/>
          <a:lstStyle>
            <a:lvl1pPr marL="0" indent="0">
              <a:buNone/>
              <a:defRPr sz="3200"/>
            </a:lvl1pPr>
          </a:lstStyle>
          <a:p>
            <a:r>
              <a:rPr kumimoji="0" lang="pl-PL" dirty="0" smtClean="0"/>
              <a:t>Kliknij ikonę, aby dodać obraz</a:t>
            </a:r>
            <a:endParaRPr kumimoji="0" lang="en-US" dirty="0"/>
          </a:p>
        </p:txBody>
      </p:sp>
      <p:sp>
        <p:nvSpPr>
          <p:cNvPr id="4" name="Symbol zastępczy tekstu 3"/>
          <p:cNvSpPr>
            <a:spLocks noGrp="1"/>
          </p:cNvSpPr>
          <p:nvPr>
            <p:ph type="body" sz="half" idx="2"/>
          </p:nvPr>
        </p:nvSpPr>
        <p:spPr>
          <a:xfrm>
            <a:off x="6088443" y="3274308"/>
            <a:ext cx="2590800" cy="2516489"/>
          </a:xfrm>
        </p:spPr>
        <p:txBody>
          <a:bodyPr lIns="0" tIns="0" rIns="45720" anchor="t"/>
          <a:lstStyle>
            <a:lvl1pPr marL="0" indent="0">
              <a:lnSpc>
                <a:spcPct val="100000"/>
              </a:lnSpc>
              <a:spcBef>
                <a:spcPts val="0"/>
              </a:spcBef>
              <a:buFontTx/>
              <a:buNone/>
              <a:defRPr sz="13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pl-PL" smtClean="0"/>
              <a:t>Kliknij, aby edytować style wzorca tekstu</a:t>
            </a:r>
          </a:p>
        </p:txBody>
      </p:sp>
      <p:sp>
        <p:nvSpPr>
          <p:cNvPr id="5" name="Symbol zastępczy daty 4"/>
          <p:cNvSpPr>
            <a:spLocks noGrp="1"/>
          </p:cNvSpPr>
          <p:nvPr>
            <p:ph type="dt" sz="half" idx="10"/>
          </p:nvPr>
        </p:nvSpPr>
        <p:spPr/>
        <p:txBody>
          <a:bodyPr/>
          <a:lstStyle/>
          <a:p>
            <a:fld id="{B92069E7-C344-4172-9C3B-225F8F0E44DF}" type="datetimeFigureOut">
              <a:rPr lang="pl-PL" smtClean="0"/>
              <a:pPr/>
              <a:t>2020-06-16</a:t>
            </a:fld>
            <a:endParaRPr lang="pl-PL" dirty="0"/>
          </a:p>
        </p:txBody>
      </p:sp>
      <p:sp>
        <p:nvSpPr>
          <p:cNvPr id="6" name="Symbol zastępczy stopki 5"/>
          <p:cNvSpPr>
            <a:spLocks noGrp="1"/>
          </p:cNvSpPr>
          <p:nvPr>
            <p:ph type="ftr" sz="quarter" idx="11"/>
          </p:nvPr>
        </p:nvSpPr>
        <p:spPr/>
        <p:txBody>
          <a:bodyPr/>
          <a:lstStyle/>
          <a:p>
            <a:endParaRPr lang="pl-PL" dirty="0"/>
          </a:p>
        </p:txBody>
      </p:sp>
      <p:sp>
        <p:nvSpPr>
          <p:cNvPr id="7" name="Symbol zastępczy numeru slajdu 6"/>
          <p:cNvSpPr>
            <a:spLocks noGrp="1"/>
          </p:cNvSpPr>
          <p:nvPr>
            <p:ph type="sldNum" sz="quarter" idx="12"/>
          </p:nvPr>
        </p:nvSpPr>
        <p:spPr/>
        <p:txBody>
          <a:bodyPr/>
          <a:lstStyle/>
          <a:p>
            <a:fld id="{FF165F00-01FD-4A79-A6B5-975F41AFEBC8}" type="slidenum">
              <a:rPr lang="pl-PL" smtClean="0"/>
              <a:pPr/>
              <a:t>‹#›</a:t>
            </a:fld>
            <a:endParaRPr lang="pl-PL"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8" name="Prostokąt 27"/>
          <p:cNvSpPr/>
          <p:nvPr/>
        </p:nvSpPr>
        <p:spPr>
          <a:xfrm>
            <a:off x="1" y="366818"/>
            <a:ext cx="9144000" cy="84407"/>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9" name="Prostokąt 28"/>
          <p:cNvSpPr/>
          <p:nvPr/>
        </p:nvSpPr>
        <p:spPr>
          <a:xfrm>
            <a:off x="0" y="-1"/>
            <a:ext cx="9144000" cy="310663"/>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30" name="Prostokąt 29"/>
          <p:cNvSpPr/>
          <p:nvPr/>
        </p:nvSpPr>
        <p:spPr>
          <a:xfrm>
            <a:off x="0" y="308276"/>
            <a:ext cx="9144001" cy="91441"/>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31" name="Prostokąt 30"/>
          <p:cNvSpPr/>
          <p:nvPr/>
        </p:nvSpPr>
        <p:spPr>
          <a:xfrm flipV="1">
            <a:off x="5410182" y="360246"/>
            <a:ext cx="3733819" cy="910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32" name="Prostokąt 31"/>
          <p:cNvSpPr/>
          <p:nvPr/>
        </p:nvSpPr>
        <p:spPr>
          <a:xfrm flipV="1">
            <a:off x="5410200" y="440112"/>
            <a:ext cx="3733801" cy="180035"/>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useBgFill="1">
        <p:nvSpPr>
          <p:cNvPr id="33" name="Prostokąt zaokrąglony 32"/>
          <p:cNvSpPr/>
          <p:nvPr/>
        </p:nvSpPr>
        <p:spPr bwMode="white">
          <a:xfrm>
            <a:off x="5407339" y="497504"/>
            <a:ext cx="3063240" cy="2743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useBgFill="1">
        <p:nvSpPr>
          <p:cNvPr id="34" name="Prostokąt zaokrąglony 33"/>
          <p:cNvSpPr/>
          <p:nvPr/>
        </p:nvSpPr>
        <p:spPr bwMode="white">
          <a:xfrm>
            <a:off x="7373646" y="588943"/>
            <a:ext cx="1600200" cy="36576"/>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35" name="Prostokąt 34"/>
          <p:cNvSpPr/>
          <p:nvPr/>
        </p:nvSpPr>
        <p:spPr bwMode="invGray">
          <a:xfrm>
            <a:off x="9084966" y="-2001"/>
            <a:ext cx="57626" cy="621792"/>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36" name="Prostokąt 35"/>
          <p:cNvSpPr/>
          <p:nvPr/>
        </p:nvSpPr>
        <p:spPr bwMode="invGray">
          <a:xfrm>
            <a:off x="9044481" y="-2001"/>
            <a:ext cx="27432" cy="621792"/>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37" name="Prostokąt 36"/>
          <p:cNvSpPr/>
          <p:nvPr/>
        </p:nvSpPr>
        <p:spPr bwMode="invGray">
          <a:xfrm>
            <a:off x="9025428" y="-2001"/>
            <a:ext cx="9144" cy="621792"/>
          </a:xfrm>
          <a:prstGeom prst="rect">
            <a:avLst/>
          </a:prstGeom>
          <a:solidFill>
            <a:srgbClr val="FFFFFF">
              <a:alpha val="6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38" name="Prostokąt 37"/>
          <p:cNvSpPr/>
          <p:nvPr/>
        </p:nvSpPr>
        <p:spPr bwMode="invGray">
          <a:xfrm>
            <a:off x="8975423" y="-2001"/>
            <a:ext cx="27432" cy="621792"/>
          </a:xfrm>
          <a:prstGeom prst="rect">
            <a:avLst/>
          </a:prstGeom>
          <a:solidFill>
            <a:srgbClr val="FFFFFF">
              <a:alpha val="4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39" name="Prostokąt 38"/>
          <p:cNvSpPr/>
          <p:nvPr/>
        </p:nvSpPr>
        <p:spPr bwMode="invGray">
          <a:xfrm>
            <a:off x="8915677" y="380"/>
            <a:ext cx="54864" cy="585216"/>
          </a:xfrm>
          <a:prstGeom prst="rect">
            <a:avLst/>
          </a:prstGeom>
          <a:solidFill>
            <a:srgbClr val="FFFFFF">
              <a:alpha val="2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40" name="Prostokąt 39"/>
          <p:cNvSpPr/>
          <p:nvPr/>
        </p:nvSpPr>
        <p:spPr bwMode="invGray">
          <a:xfrm>
            <a:off x="8873475" y="380"/>
            <a:ext cx="9144" cy="585216"/>
          </a:xfrm>
          <a:prstGeom prst="rect">
            <a:avLst/>
          </a:prstGeom>
          <a:solidFill>
            <a:srgbClr val="FFFFFF">
              <a:alpha val="30196"/>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2" name="Symbol zastępczy tytułu 21"/>
          <p:cNvSpPr>
            <a:spLocks noGrp="1"/>
          </p:cNvSpPr>
          <p:nvPr>
            <p:ph type="title"/>
          </p:nvPr>
        </p:nvSpPr>
        <p:spPr>
          <a:xfrm>
            <a:off x="457200" y="1143000"/>
            <a:ext cx="8229600" cy="1066800"/>
          </a:xfrm>
          <a:prstGeom prst="rect">
            <a:avLst/>
          </a:prstGeom>
        </p:spPr>
        <p:txBody>
          <a:bodyPr vert="horz" anchor="ctr">
            <a:normAutofit/>
          </a:bodyPr>
          <a:lstStyle/>
          <a:p>
            <a:r>
              <a:rPr kumimoji="0" lang="pl-PL" smtClean="0"/>
              <a:t>Kliknij, aby edytować styl</a:t>
            </a:r>
            <a:endParaRPr kumimoji="0" lang="en-US"/>
          </a:p>
        </p:txBody>
      </p:sp>
      <p:sp>
        <p:nvSpPr>
          <p:cNvPr id="13" name="Symbol zastępczy tekstu 12"/>
          <p:cNvSpPr>
            <a:spLocks noGrp="1"/>
          </p:cNvSpPr>
          <p:nvPr>
            <p:ph type="body" idx="1"/>
          </p:nvPr>
        </p:nvSpPr>
        <p:spPr>
          <a:xfrm>
            <a:off x="457200" y="2249424"/>
            <a:ext cx="8229600" cy="4325112"/>
          </a:xfrm>
          <a:prstGeom prst="rect">
            <a:avLst/>
          </a:prstGeom>
        </p:spPr>
        <p:txBody>
          <a:bodyPr vert="horz">
            <a:normAutofit/>
          </a:bodyPr>
          <a:lstStyle/>
          <a:p>
            <a:pPr lvl="0" eaLnBrk="1" latinLnBrk="0" hangingPunct="1"/>
            <a:r>
              <a:rPr kumimoji="0" lang="pl-PL" smtClean="0"/>
              <a:t>Kliknij, aby edytować style wzorca tekstu</a:t>
            </a:r>
          </a:p>
          <a:p>
            <a:pPr lvl="1" eaLnBrk="1" latinLnBrk="0" hangingPunct="1"/>
            <a:r>
              <a:rPr kumimoji="0" lang="pl-PL" smtClean="0"/>
              <a:t>Drugi poziom</a:t>
            </a:r>
          </a:p>
          <a:p>
            <a:pPr lvl="2" eaLnBrk="1" latinLnBrk="0" hangingPunct="1"/>
            <a:r>
              <a:rPr kumimoji="0" lang="pl-PL" smtClean="0"/>
              <a:t>Trzeci poziom</a:t>
            </a:r>
          </a:p>
          <a:p>
            <a:pPr lvl="3" eaLnBrk="1" latinLnBrk="0" hangingPunct="1"/>
            <a:r>
              <a:rPr kumimoji="0" lang="pl-PL" smtClean="0"/>
              <a:t>Czwarty poziom</a:t>
            </a:r>
          </a:p>
          <a:p>
            <a:pPr lvl="4" eaLnBrk="1" latinLnBrk="0" hangingPunct="1"/>
            <a:r>
              <a:rPr kumimoji="0" lang="pl-PL" smtClean="0"/>
              <a:t>Piąty poziom</a:t>
            </a:r>
            <a:endParaRPr kumimoji="0" lang="en-US"/>
          </a:p>
        </p:txBody>
      </p:sp>
      <p:sp>
        <p:nvSpPr>
          <p:cNvPr id="14" name="Symbol zastępczy daty 13"/>
          <p:cNvSpPr>
            <a:spLocks noGrp="1"/>
          </p:cNvSpPr>
          <p:nvPr>
            <p:ph type="dt" sz="half" idx="2"/>
          </p:nvPr>
        </p:nvSpPr>
        <p:spPr>
          <a:xfrm>
            <a:off x="6586536" y="612648"/>
            <a:ext cx="957264" cy="457200"/>
          </a:xfrm>
          <a:prstGeom prst="rect">
            <a:avLst/>
          </a:prstGeom>
        </p:spPr>
        <p:txBody>
          <a:bodyPr vert="horz"/>
          <a:lstStyle>
            <a:lvl1pPr algn="l" eaLnBrk="1" latinLnBrk="0" hangingPunct="1">
              <a:defRPr kumimoji="0" sz="800">
                <a:solidFill>
                  <a:schemeClr val="accent2"/>
                </a:solidFill>
              </a:defRPr>
            </a:lvl1pPr>
          </a:lstStyle>
          <a:p>
            <a:fld id="{B92069E7-C344-4172-9C3B-225F8F0E44DF}" type="datetimeFigureOut">
              <a:rPr lang="pl-PL" smtClean="0"/>
              <a:pPr/>
              <a:t>2020-06-16</a:t>
            </a:fld>
            <a:endParaRPr lang="pl-PL" dirty="0"/>
          </a:p>
        </p:txBody>
      </p:sp>
      <p:sp>
        <p:nvSpPr>
          <p:cNvPr id="3" name="Symbol zastępczy stopki 2"/>
          <p:cNvSpPr>
            <a:spLocks noGrp="1"/>
          </p:cNvSpPr>
          <p:nvPr>
            <p:ph type="ftr" sz="quarter" idx="3"/>
          </p:nvPr>
        </p:nvSpPr>
        <p:spPr>
          <a:xfrm>
            <a:off x="5257800" y="612648"/>
            <a:ext cx="1325880" cy="457200"/>
          </a:xfrm>
          <a:prstGeom prst="rect">
            <a:avLst/>
          </a:prstGeom>
        </p:spPr>
        <p:txBody>
          <a:bodyPr vert="horz"/>
          <a:lstStyle>
            <a:lvl1pPr algn="r" eaLnBrk="1" latinLnBrk="0" hangingPunct="1">
              <a:defRPr kumimoji="0" sz="800">
                <a:solidFill>
                  <a:schemeClr val="accent2"/>
                </a:solidFill>
              </a:defRPr>
            </a:lvl1pPr>
          </a:lstStyle>
          <a:p>
            <a:endParaRPr lang="pl-PL" dirty="0"/>
          </a:p>
        </p:txBody>
      </p:sp>
      <p:sp>
        <p:nvSpPr>
          <p:cNvPr id="23" name="Symbol zastępczy numeru slajdu 22"/>
          <p:cNvSpPr>
            <a:spLocks noGrp="1"/>
          </p:cNvSpPr>
          <p:nvPr>
            <p:ph type="sldNum" sz="quarter" idx="4"/>
          </p:nvPr>
        </p:nvSpPr>
        <p:spPr>
          <a:xfrm>
            <a:off x="8174736" y="2272"/>
            <a:ext cx="762000" cy="365760"/>
          </a:xfrm>
          <a:prstGeom prst="rect">
            <a:avLst/>
          </a:prstGeom>
        </p:spPr>
        <p:txBody>
          <a:bodyPr vert="horz" anchor="b"/>
          <a:lstStyle>
            <a:lvl1pPr algn="r" eaLnBrk="1" latinLnBrk="0" hangingPunct="1">
              <a:defRPr kumimoji="0" sz="1800">
                <a:solidFill>
                  <a:srgbClr val="FFFFFF"/>
                </a:solidFill>
              </a:defRPr>
            </a:lvl1pPr>
          </a:lstStyle>
          <a:p>
            <a:fld id="{FF165F00-01FD-4A79-A6B5-975F41AFEBC8}" type="slidenum">
              <a:rPr lang="pl-PL" smtClean="0"/>
              <a:pPr/>
              <a:t>‹#›</a:t>
            </a:fld>
            <a:endParaRPr lang="pl-PL" dirty="0"/>
          </a:p>
        </p:txBody>
      </p:sp>
    </p:spTree>
  </p:cSld>
  <p:clrMap bg1="lt1" tx1="dk1" bg2="lt2" tx2="dk2" accent1="accent1" accent2="accent2" accent3="accent3" accent4="accent4" accent5="accent5" accent6="accent6" hlink="hlink" folHlink="folHlink"/>
  <p:sldLayoutIdLst>
    <p:sldLayoutId id="2147484057" r:id="rId1"/>
    <p:sldLayoutId id="2147484058" r:id="rId2"/>
    <p:sldLayoutId id="2147484059" r:id="rId3"/>
    <p:sldLayoutId id="2147484060" r:id="rId4"/>
    <p:sldLayoutId id="2147484061" r:id="rId5"/>
    <p:sldLayoutId id="2147484062" r:id="rId6"/>
    <p:sldLayoutId id="2147484063" r:id="rId7"/>
    <p:sldLayoutId id="2147484064" r:id="rId8"/>
    <p:sldLayoutId id="2147484065" r:id="rId9"/>
    <p:sldLayoutId id="2147484066" r:id="rId10"/>
    <p:sldLayoutId id="2147484067" r:id="rId11"/>
  </p:sldLayoutIdLst>
  <p:txStyles>
    <p:titleStyle>
      <a:lvl1pPr algn="l" rtl="0" eaLnBrk="1" latinLnBrk="0" hangingPunct="1">
        <a:spcBef>
          <a:spcPct val="0"/>
        </a:spcBef>
        <a:buNone/>
        <a:defRPr kumimoji="0" sz="4000" kern="1200">
          <a:solidFill>
            <a:schemeClr val="tx2"/>
          </a:solidFill>
          <a:latin typeface="+mj-lt"/>
          <a:ea typeface="+mj-ea"/>
          <a:cs typeface="+mj-cs"/>
        </a:defRPr>
      </a:lvl1pPr>
    </p:titleStyle>
    <p:bodyStyle>
      <a:lvl1pPr marL="365760" indent="-256032"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368" indent="-246888" algn="l" rtl="0"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3544" indent="-219456"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576" indent="-201168"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888" indent="-182880"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image" Target="../media/image142.jpe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image" Target="../media/image144.jpe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146.jpe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image" Target="../media/image147.jpe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image" Target="../media/image149.jpe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image" Target="../media/image151.jpe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image" Target="../media/image153.jpeg"/><Relationship Id="rId1" Type="http://schemas.openxmlformats.org/officeDocument/2006/relationships/slideLayout" Target="../slideLayouts/slideLayout2.xml"/><Relationship Id="rId4" Type="http://schemas.openxmlformats.org/officeDocument/2006/relationships/image" Target="../media/image155.jpeg"/></Relationships>
</file>

<file path=ppt/slides/_rels/slide107.xml.rels><?xml version="1.0" encoding="UTF-8" standalone="yes"?>
<Relationships xmlns="http://schemas.openxmlformats.org/package/2006/relationships"><Relationship Id="rId3" Type="http://schemas.openxmlformats.org/officeDocument/2006/relationships/image" Target="../media/image157.jpeg"/><Relationship Id="rId2" Type="http://schemas.openxmlformats.org/officeDocument/2006/relationships/image" Target="../media/image156.jpe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158.jpe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160.jpeg"/><Relationship Id="rId2" Type="http://schemas.openxmlformats.org/officeDocument/2006/relationships/image" Target="../media/image159.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161.jpe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162.jpe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163.jpe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164.jpe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166.jpeg"/><Relationship Id="rId2" Type="http://schemas.openxmlformats.org/officeDocument/2006/relationships/image" Target="../media/image165.jpeg"/><Relationship Id="rId1" Type="http://schemas.openxmlformats.org/officeDocument/2006/relationships/slideLayout" Target="../slideLayouts/slideLayout2.xml"/><Relationship Id="rId4" Type="http://schemas.openxmlformats.org/officeDocument/2006/relationships/image" Target="../media/image167.jpeg"/></Relationships>
</file>

<file path=ppt/slides/_rels/slide117.xml.rels><?xml version="1.0" encoding="UTF-8" standalone="yes"?>
<Relationships xmlns="http://schemas.openxmlformats.org/package/2006/relationships"><Relationship Id="rId3" Type="http://schemas.openxmlformats.org/officeDocument/2006/relationships/image" Target="../media/image169.jpeg"/><Relationship Id="rId2" Type="http://schemas.openxmlformats.org/officeDocument/2006/relationships/image" Target="../media/image168.jpe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image" Target="../media/image171.jpeg"/><Relationship Id="rId2" Type="http://schemas.openxmlformats.org/officeDocument/2006/relationships/image" Target="../media/image170.jpe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image" Target="../media/image172.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2" Type="http://schemas.openxmlformats.org/officeDocument/2006/relationships/image" Target="../media/image173.jpe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image" Target="../media/image175.jpeg"/><Relationship Id="rId2" Type="http://schemas.openxmlformats.org/officeDocument/2006/relationships/image" Target="../media/image174.jpeg"/><Relationship Id="rId1" Type="http://schemas.openxmlformats.org/officeDocument/2006/relationships/slideLayout" Target="../slideLayouts/slideLayout2.xml"/><Relationship Id="rId4" Type="http://schemas.openxmlformats.org/officeDocument/2006/relationships/image" Target="../media/image176.jpeg"/></Relationships>
</file>

<file path=ppt/slides/_rels/slide122.xml.rels><?xml version="1.0" encoding="UTF-8" standalone="yes"?>
<Relationships xmlns="http://schemas.openxmlformats.org/package/2006/relationships"><Relationship Id="rId3" Type="http://schemas.openxmlformats.org/officeDocument/2006/relationships/image" Target="../media/image178.jpeg"/><Relationship Id="rId2" Type="http://schemas.openxmlformats.org/officeDocument/2006/relationships/image" Target="../media/image177.jpe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image" Target="../media/image180.jpeg"/><Relationship Id="rId2" Type="http://schemas.openxmlformats.org/officeDocument/2006/relationships/image" Target="../media/image179.jpe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image" Target="../media/image181.jpe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3" Type="http://schemas.openxmlformats.org/officeDocument/2006/relationships/image" Target="../media/image183.jpeg"/><Relationship Id="rId2" Type="http://schemas.openxmlformats.org/officeDocument/2006/relationships/image" Target="../media/image182.jpeg"/><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openxmlformats.org/officeDocument/2006/relationships/image" Target="../media/image185.jpeg"/><Relationship Id="rId2" Type="http://schemas.openxmlformats.org/officeDocument/2006/relationships/image" Target="../media/image184.jpeg"/><Relationship Id="rId1" Type="http://schemas.openxmlformats.org/officeDocument/2006/relationships/slideLayout" Target="../slideLayouts/slideLayout2.xml"/><Relationship Id="rId4" Type="http://schemas.openxmlformats.org/officeDocument/2006/relationships/image" Target="../media/image186.jpeg"/></Relationships>
</file>

<file path=ppt/slides/_rels/slide127.xml.rels><?xml version="1.0" encoding="UTF-8" standalone="yes"?>
<Relationships xmlns="http://schemas.openxmlformats.org/package/2006/relationships"><Relationship Id="rId2" Type="http://schemas.openxmlformats.org/officeDocument/2006/relationships/image" Target="../media/image187.jpe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3" Type="http://schemas.openxmlformats.org/officeDocument/2006/relationships/image" Target="../media/image189.jpeg"/><Relationship Id="rId2" Type="http://schemas.openxmlformats.org/officeDocument/2006/relationships/image" Target="../media/image188.jpe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image" Target="../media/image190.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openxmlformats.org/officeDocument/2006/relationships/image" Target="../media/image192.jpeg"/><Relationship Id="rId2" Type="http://schemas.openxmlformats.org/officeDocument/2006/relationships/image" Target="../media/image191.jpeg"/><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image" Target="../media/image193.jpeg"/><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image" Target="../media/image194.jpeg"/><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3" Type="http://schemas.openxmlformats.org/officeDocument/2006/relationships/image" Target="../media/image196.jpeg"/><Relationship Id="rId2" Type="http://schemas.openxmlformats.org/officeDocument/2006/relationships/image" Target="../media/image195.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2.xml"/><Relationship Id="rId4" Type="http://schemas.openxmlformats.org/officeDocument/2006/relationships/image" Target="../media/image40.jpeg"/></Relationships>
</file>

<file path=ppt/slides/_rels/slide31.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2.xml"/><Relationship Id="rId4" Type="http://schemas.openxmlformats.org/officeDocument/2006/relationships/image" Target="../media/image58.jpeg"/></Relationships>
</file>

<file path=ppt/slides/_rels/slide47.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jpeg"/><Relationship Id="rId1" Type="http://schemas.openxmlformats.org/officeDocument/2006/relationships/slideLayout" Target="../slideLayouts/slideLayout2.xml"/><Relationship Id="rId4" Type="http://schemas.openxmlformats.org/officeDocument/2006/relationships/image" Target="../media/image81.png"/></Relationships>
</file>

<file path=ppt/slides/_rels/slide65.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94.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96.jpeg"/><Relationship Id="rId1" Type="http://schemas.openxmlformats.org/officeDocument/2006/relationships/slideLayout" Target="../slideLayouts/slideLayout2.xml"/><Relationship Id="rId4" Type="http://schemas.openxmlformats.org/officeDocument/2006/relationships/image" Target="../media/image98.jpeg"/></Relationships>
</file>

<file path=ppt/slides/_rels/slide78.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100.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image" Target="../media/image102.jpe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image" Target="../media/image104.jpe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image" Target="../media/image109.jpe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112.gif"/><Relationship Id="rId2" Type="http://schemas.openxmlformats.org/officeDocument/2006/relationships/image" Target="../media/image111.png"/><Relationship Id="rId1" Type="http://schemas.openxmlformats.org/officeDocument/2006/relationships/slideLayout" Target="../slideLayouts/slideLayout2.xml"/><Relationship Id="rId5" Type="http://schemas.openxmlformats.org/officeDocument/2006/relationships/image" Target="../media/image114.jpeg"/><Relationship Id="rId4" Type="http://schemas.openxmlformats.org/officeDocument/2006/relationships/image" Target="../media/image113.jpeg"/></Relationships>
</file>

<file path=ppt/slides/_rels/slide89.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image" Target="../media/image11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118.jpeg"/><Relationship Id="rId7" Type="http://schemas.openxmlformats.org/officeDocument/2006/relationships/image" Target="../media/image122.jpeg"/><Relationship Id="rId2" Type="http://schemas.openxmlformats.org/officeDocument/2006/relationships/image" Target="../media/image117.jpeg"/><Relationship Id="rId1" Type="http://schemas.openxmlformats.org/officeDocument/2006/relationships/slideLayout" Target="../slideLayouts/slideLayout2.xml"/><Relationship Id="rId6" Type="http://schemas.openxmlformats.org/officeDocument/2006/relationships/image" Target="../media/image121.jpeg"/><Relationship Id="rId5" Type="http://schemas.openxmlformats.org/officeDocument/2006/relationships/image" Target="../media/image120.jpeg"/><Relationship Id="rId4" Type="http://schemas.openxmlformats.org/officeDocument/2006/relationships/image" Target="../media/image119.jpeg"/></Relationships>
</file>

<file path=ppt/slides/_rels/slide91.xml.rels><?xml version="1.0" encoding="UTF-8" standalone="yes"?>
<Relationships xmlns="http://schemas.openxmlformats.org/package/2006/relationships"><Relationship Id="rId2" Type="http://schemas.openxmlformats.org/officeDocument/2006/relationships/image" Target="../media/image123.jpe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image" Target="../media/image124.jpeg"/><Relationship Id="rId1" Type="http://schemas.openxmlformats.org/officeDocument/2006/relationships/slideLayout" Target="../slideLayouts/slideLayout2.xml"/><Relationship Id="rId4" Type="http://schemas.openxmlformats.org/officeDocument/2006/relationships/image" Target="../media/image126.jpeg"/></Relationships>
</file>

<file path=ppt/slides/_rels/slide93.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image" Target="../media/image127.jpe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image" Target="../media/image129.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image" Target="../media/image131.jpeg"/><Relationship Id="rId1" Type="http://schemas.openxmlformats.org/officeDocument/2006/relationships/slideLayout" Target="../slideLayouts/slideLayout2.xml"/><Relationship Id="rId5" Type="http://schemas.openxmlformats.org/officeDocument/2006/relationships/image" Target="../media/image134.png"/><Relationship Id="rId4" Type="http://schemas.openxmlformats.org/officeDocument/2006/relationships/image" Target="../media/image133.pn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image" Target="../media/image135.jpeg"/><Relationship Id="rId1" Type="http://schemas.openxmlformats.org/officeDocument/2006/relationships/slideLayout" Target="../slideLayouts/slideLayout2.xml"/><Relationship Id="rId4" Type="http://schemas.openxmlformats.org/officeDocument/2006/relationships/image" Target="../media/image137.jpeg"/></Relationships>
</file>

<file path=ppt/slides/_rels/slide98.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image" Target="../media/image138.jpe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image" Target="../media/image140.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ctrTitle"/>
          </p:nvPr>
        </p:nvSpPr>
        <p:spPr>
          <a:xfrm>
            <a:off x="467544" y="1340768"/>
            <a:ext cx="8458200" cy="1470025"/>
          </a:xfrm>
        </p:spPr>
        <p:txBody>
          <a:bodyPr/>
          <a:lstStyle/>
          <a:p>
            <a:r>
              <a:rPr lang="pl-PL" dirty="0" smtClean="0"/>
              <a:t>Wystawa militariów Muzeum Zamkowego w Malborku</a:t>
            </a:r>
            <a:endParaRPr lang="pl-PL" dirty="0"/>
          </a:p>
        </p:txBody>
      </p:sp>
      <p:pic>
        <p:nvPicPr>
          <p:cNvPr id="3" name="Obraz 2"/>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683568" y="4095400"/>
            <a:ext cx="3471797" cy="2502587"/>
          </a:xfrm>
          <a:prstGeom prst="rect">
            <a:avLst/>
          </a:prstGeom>
        </p:spPr>
      </p:pic>
      <p:pic>
        <p:nvPicPr>
          <p:cNvPr id="4" name="Obraz 3"/>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5292080" y="4346753"/>
            <a:ext cx="3423931" cy="2251234"/>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539552" y="476672"/>
            <a:ext cx="8229600" cy="432048"/>
          </a:xfrm>
        </p:spPr>
        <p:txBody>
          <a:bodyPr>
            <a:normAutofit fontScale="90000"/>
          </a:bodyPr>
          <a:lstStyle/>
          <a:p>
            <a:pPr algn="ctr"/>
            <a:r>
              <a:rPr lang="pl-PL" dirty="0" smtClean="0">
                <a:latin typeface="Brygada 1918" pitchFamily="50" charset="-18"/>
                <a:ea typeface="Brygada 1918" pitchFamily="50" charset="-18"/>
              </a:rPr>
              <a:t>Miecze</a:t>
            </a:r>
            <a:endParaRPr lang="pl-PL" dirty="0">
              <a:latin typeface="Brygada 1918" pitchFamily="50" charset="-18"/>
              <a:ea typeface="Brygada 1918" pitchFamily="50" charset="-18"/>
            </a:endParaRPr>
          </a:p>
        </p:txBody>
      </p:sp>
      <p:sp>
        <p:nvSpPr>
          <p:cNvPr id="5" name="Tytuł 2"/>
          <p:cNvSpPr txBox="1">
            <a:spLocks/>
          </p:cNvSpPr>
          <p:nvPr/>
        </p:nvSpPr>
        <p:spPr>
          <a:xfrm>
            <a:off x="72360" y="867489"/>
            <a:ext cx="9071640" cy="523220"/>
          </a:xfrm>
          <a:prstGeom prst="rect">
            <a:avLst/>
          </a:prstGeom>
        </p:spPr>
        <p:txBody>
          <a:bodyPr vert="horz" anchor="ctr">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algn="ctr" defTabSz="914400" rtl="0" eaLnBrk="1" fontAlgn="auto" latinLnBrk="0" hangingPunct="1">
              <a:lnSpc>
                <a:spcPct val="100000"/>
              </a:lnSpc>
              <a:spcBef>
                <a:spcPct val="0"/>
              </a:spcBef>
              <a:spcAft>
                <a:spcPts val="0"/>
              </a:spcAft>
              <a:buClrTx/>
              <a:buSzPct val="45000"/>
              <a:buFont typeface="StarSymbol"/>
              <a:buNone/>
              <a:tabLst/>
              <a:defRPr/>
            </a:pPr>
            <a:r>
              <a:rPr kumimoji="0" lang="pl-PL" sz="2800" b="0" i="0" u="none" strike="noStrike" kern="1200" cap="none" spc="0" normalizeH="0" baseline="0" noProof="0" dirty="0" smtClean="0">
                <a:ln>
                  <a:noFill/>
                </a:ln>
                <a:solidFill>
                  <a:schemeClr val="tx2"/>
                </a:solidFill>
                <a:effectLst/>
                <a:uLnTx/>
                <a:uFillTx/>
                <a:latin typeface="Brygada 1918" pitchFamily="50" charset="-18"/>
                <a:ea typeface="Brygada 1918" pitchFamily="50" charset="-18"/>
                <a:cs typeface="+mj-cs"/>
              </a:rPr>
              <a:t>Miecz półtoraręczny</a:t>
            </a:r>
            <a:endParaRPr kumimoji="0" lang="pl-PL" sz="2800" b="0" i="0" u="none" strike="noStrike" kern="1200" cap="none" spc="0" normalizeH="0" baseline="0" noProof="0" dirty="0">
              <a:ln>
                <a:noFill/>
              </a:ln>
              <a:solidFill>
                <a:schemeClr val="tx2"/>
              </a:solidFill>
              <a:effectLst/>
              <a:uLnTx/>
              <a:uFillTx/>
              <a:latin typeface="Brygada 1918" pitchFamily="50" charset="-18"/>
              <a:ea typeface="Brygada 1918" pitchFamily="50" charset="-18"/>
              <a:cs typeface="+mj-cs"/>
            </a:endParaRPr>
          </a:p>
        </p:txBody>
      </p:sp>
      <p:sp>
        <p:nvSpPr>
          <p:cNvPr id="8" name="Symbol zastępczy tekstu 2"/>
          <p:cNvSpPr txBox="1">
            <a:spLocks/>
          </p:cNvSpPr>
          <p:nvPr/>
        </p:nvSpPr>
        <p:spPr>
          <a:xfrm>
            <a:off x="2987824" y="1412776"/>
            <a:ext cx="5979600" cy="5112568"/>
          </a:xfrm>
          <a:prstGeom prst="rect">
            <a:avLst/>
          </a:prstGeom>
        </p:spPr>
        <p:txBody>
          <a:bodyPr vert="horz">
            <a:normAutofit/>
          </a:bodyPr>
          <a:lstStyle>
            <a:defPPr marL="432000" lvl="0" indent="-324000">
              <a:spcBef>
                <a:spcPts val="1417"/>
              </a:spcBef>
              <a:spcAft>
                <a:spcPts val="0"/>
              </a:spcAft>
              <a:buSzPct val="45000"/>
              <a:buFont typeface="StarSymbol"/>
              <a:buNone/>
              <a:defRPr lang="pl-PL" sz="3200" b="0" i="0" u="none" strike="noStrike" kern="1200" cap="none">
                <a:ln>
                  <a:noFill/>
                </a:ln>
                <a:latin typeface="Liberation Sans" pitchFamily="18"/>
                <a:ea typeface="Microsoft YaHei" pitchFamily="2"/>
                <a:cs typeface="Mangal" pitchFamily="2"/>
              </a:defRPr>
            </a:defPPr>
            <a:lvl1pPr marL="432000" lvl="0" indent="-324000">
              <a:spcBef>
                <a:spcPts val="1417"/>
              </a:spcBef>
              <a:spcAft>
                <a:spcPts val="0"/>
              </a:spcAft>
              <a:buSzPct val="45000"/>
              <a:buFont typeface="StarSymbol"/>
              <a:buChar char="●"/>
              <a:defRPr lang="pl-PL" sz="3200" b="0" i="0" u="none" strike="noStrike" kern="1200" cap="none">
                <a:ln>
                  <a:noFill/>
                </a:ln>
                <a:latin typeface="Liberation Sans" pitchFamily="18"/>
                <a:ea typeface="Microsoft YaHei" pitchFamily="2"/>
                <a:cs typeface="Mangal" pitchFamily="2"/>
              </a:defRPr>
            </a:lvl1pPr>
            <a:lvl2pPr marL="864000" lvl="1" indent="-324000">
              <a:spcBef>
                <a:spcPts val="1134"/>
              </a:spcBef>
              <a:spcAft>
                <a:spcPts val="0"/>
              </a:spcAft>
              <a:buSzPct val="75000"/>
              <a:buFont typeface="StarSymbol"/>
              <a:buChar char="–"/>
              <a:defRPr lang="pl-PL" sz="2800" b="0" i="0" u="none" strike="noStrike" kern="1200" cap="none">
                <a:ln>
                  <a:noFill/>
                </a:ln>
                <a:latin typeface="Liberation Sans" pitchFamily="18"/>
                <a:ea typeface="Microsoft YaHei" pitchFamily="2"/>
                <a:cs typeface="Mangal" pitchFamily="2"/>
              </a:defRPr>
            </a:lvl2pPr>
            <a:lvl3pPr marL="1295999" lvl="2" indent="-288000">
              <a:spcBef>
                <a:spcPts val="850"/>
              </a:spcBef>
              <a:spcAft>
                <a:spcPts val="0"/>
              </a:spcAft>
              <a:buSzPct val="45000"/>
              <a:buFont typeface="StarSymbol"/>
              <a:buChar char="●"/>
              <a:defRPr lang="pl-PL" sz="2400" b="0" i="0" u="none" strike="noStrike" kern="1200" cap="none">
                <a:ln>
                  <a:noFill/>
                </a:ln>
                <a:latin typeface="Liberation Sans" pitchFamily="18"/>
                <a:ea typeface="Microsoft YaHei" pitchFamily="2"/>
                <a:cs typeface="Mangal" pitchFamily="2"/>
              </a:defRPr>
            </a:lvl3pPr>
            <a:lvl4pPr marL="1728000" lvl="3" indent="-216000">
              <a:spcBef>
                <a:spcPts val="567"/>
              </a:spcBef>
              <a:spcAft>
                <a:spcPts val="0"/>
              </a:spcAft>
              <a:buSzPct val="75000"/>
              <a:buFont typeface="StarSymbol"/>
              <a:buChar char="–"/>
              <a:defRPr lang="pl-PL" sz="2000" b="0" i="0" u="none" strike="noStrike" kern="1200" cap="none">
                <a:ln>
                  <a:noFill/>
                </a:ln>
                <a:latin typeface="Liberation Sans" pitchFamily="18"/>
                <a:ea typeface="Microsoft YaHei" pitchFamily="2"/>
                <a:cs typeface="Mangal" pitchFamily="2"/>
              </a:defRPr>
            </a:lvl4pPr>
            <a:lvl5pPr marL="2160000" lvl="4"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5pPr>
            <a:lvl6pPr marL="2592000" lvl="5"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6pPr>
            <a:lvl7pPr marL="3024000" lvl="6"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7pPr>
            <a:lvl8pPr marL="3456000" lvl="7"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8pPr>
            <a:lvl9pPr marL="3887999" lvl="8"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9pPr>
          </a:lstStyle>
          <a:p>
            <a:pPr lvl="0" algn="just">
              <a:buClr>
                <a:schemeClr val="accent3"/>
              </a:buClr>
              <a:defRPr/>
            </a:pPr>
            <a:r>
              <a:rPr kumimoji="0" lang="pl-PL" sz="2000" b="0" i="0" u="none" strike="noStrike" kern="1200" cap="none" spc="0" normalizeH="0" baseline="0" noProof="0" dirty="0" smtClean="0">
                <a:ln>
                  <a:noFill/>
                </a:ln>
                <a:solidFill>
                  <a:schemeClr val="tx1"/>
                </a:solidFill>
                <a:effectLst/>
                <a:uLnTx/>
                <a:uFillTx/>
                <a:latin typeface="Brygada 1918" pitchFamily="50" charset="-18"/>
                <a:ea typeface="Brygada 1918" pitchFamily="50" charset="-18"/>
              </a:rPr>
              <a:t>Od połowy XIII wieku miecz się wydłuża, co </a:t>
            </a:r>
            <a:r>
              <a:rPr lang="pl-PL" sz="2000" dirty="0">
                <a:latin typeface="Brygada 1918" pitchFamily="50" charset="-18"/>
                <a:ea typeface="Brygada 1918" pitchFamily="50" charset="-18"/>
              </a:rPr>
              <a:t>było </a:t>
            </a:r>
            <a:r>
              <a:rPr lang="pl-PL" sz="2000" dirty="0" smtClean="0">
                <a:latin typeface="Brygada 1918" pitchFamily="50" charset="-18"/>
                <a:ea typeface="Brygada 1918" pitchFamily="50" charset="-18"/>
              </a:rPr>
              <a:t>podyktowane potrzebą </a:t>
            </a:r>
            <a:r>
              <a:rPr lang="pl-PL" sz="2000" dirty="0">
                <a:latin typeface="Brygada 1918" pitchFamily="50" charset="-18"/>
                <a:ea typeface="Brygada 1918" pitchFamily="50" charset="-18"/>
              </a:rPr>
              <a:t>zwiększenia zasięgu broni podczas walki </a:t>
            </a:r>
            <a:r>
              <a:rPr lang="pl-PL" sz="2000" dirty="0" smtClean="0">
                <a:latin typeface="Brygada 1918" pitchFamily="50" charset="-18"/>
                <a:ea typeface="Brygada 1918" pitchFamily="50" charset="-18"/>
              </a:rPr>
              <a:t>konnej. Wydłużenie głowni pociąga za sobą wydłużenie rękojeści i stosowanie cięższych głowic, w celu jego wyważenia. </a:t>
            </a:r>
            <a:endParaRPr lang="pl-PL" sz="2000" dirty="0">
              <a:latin typeface="Brygada 1918" pitchFamily="50" charset="-18"/>
              <a:ea typeface="Brygada 1918" pitchFamily="50" charset="-18"/>
            </a:endParaRPr>
          </a:p>
          <a:p>
            <a:pPr marL="432000" marR="0" lvl="0" indent="-324000" algn="just" defTabSz="914400" rtl="0" eaLnBrk="1" fontAlgn="auto" latinLnBrk="0" hangingPunct="1">
              <a:lnSpc>
                <a:spcPct val="100000"/>
              </a:lnSpc>
              <a:spcBef>
                <a:spcPts val="1417"/>
              </a:spcBef>
              <a:spcAft>
                <a:spcPts val="0"/>
              </a:spcAft>
              <a:buClr>
                <a:schemeClr val="accent3"/>
              </a:buClr>
              <a:buSzPct val="45000"/>
              <a:buFont typeface="StarSymbol"/>
              <a:buChar char="●"/>
              <a:tabLst/>
              <a:defRPr/>
            </a:pPr>
            <a:r>
              <a:rPr kumimoji="0" lang="pl-PL" sz="2000" b="0" i="0" u="none" strike="noStrike" kern="1200" cap="none" spc="0" normalizeH="0" baseline="0" noProof="0" dirty="0" smtClean="0">
                <a:ln>
                  <a:noFill/>
                </a:ln>
                <a:solidFill>
                  <a:schemeClr val="tx1"/>
                </a:solidFill>
                <a:effectLst/>
                <a:uLnTx/>
                <a:uFillTx/>
                <a:latin typeface="Brygada 1918" pitchFamily="50" charset="-18"/>
                <a:ea typeface="Brygada 1918" pitchFamily="50" charset="-18"/>
              </a:rPr>
              <a:t>Proces ten przebiega do około połowy XIV wieku,</a:t>
            </a:r>
            <a:r>
              <a:rPr kumimoji="0" lang="pl-PL" sz="2000" b="0" i="0" u="none" strike="noStrike" kern="1200" cap="none" spc="0" normalizeH="0" noProof="0" dirty="0" smtClean="0">
                <a:ln>
                  <a:noFill/>
                </a:ln>
                <a:solidFill>
                  <a:schemeClr val="tx1"/>
                </a:solidFill>
                <a:effectLst/>
                <a:uLnTx/>
                <a:uFillTx/>
                <a:latin typeface="Brygada 1918" pitchFamily="50" charset="-18"/>
                <a:ea typeface="Brygada 1918" pitchFamily="50" charset="-18"/>
              </a:rPr>
              <a:t> kiedy to powstaje klasyczny miecz półtoraręczny z rękojeścią mieszczącą obie dłonie.</a:t>
            </a:r>
            <a:r>
              <a:rPr lang="pl-PL" sz="2000" dirty="0" smtClean="0">
                <a:latin typeface="Brygada 1918" pitchFamily="50" charset="-18"/>
                <a:ea typeface="Brygada 1918" pitchFamily="50" charset="-18"/>
              </a:rPr>
              <a:t> </a:t>
            </a:r>
            <a:endParaRPr kumimoji="0" lang="pl-PL" sz="2000" b="0" i="0" u="none" strike="noStrike" kern="1200" cap="none" spc="0" normalizeH="0" baseline="0" noProof="0" dirty="0" smtClean="0">
              <a:ln>
                <a:noFill/>
              </a:ln>
              <a:solidFill>
                <a:schemeClr val="tx1"/>
              </a:solidFill>
              <a:effectLst/>
              <a:uLnTx/>
              <a:uFillTx/>
              <a:latin typeface="Brygada 1918" pitchFamily="50" charset="-18"/>
              <a:ea typeface="Brygada 1918" pitchFamily="50" charset="-18"/>
            </a:endParaRPr>
          </a:p>
          <a:p>
            <a:pPr marL="432000" marR="0" lvl="0" indent="-324000" algn="just" defTabSz="914400" rtl="0" eaLnBrk="1" fontAlgn="auto" latinLnBrk="0" hangingPunct="1">
              <a:lnSpc>
                <a:spcPct val="100000"/>
              </a:lnSpc>
              <a:spcBef>
                <a:spcPts val="1417"/>
              </a:spcBef>
              <a:spcAft>
                <a:spcPts val="0"/>
              </a:spcAft>
              <a:buClr>
                <a:schemeClr val="accent3"/>
              </a:buClr>
              <a:buSzPct val="45000"/>
              <a:buFont typeface="StarSymbol"/>
              <a:buChar char="●"/>
              <a:tabLst/>
              <a:defRPr/>
            </a:pPr>
            <a:r>
              <a:rPr kumimoji="0" lang="pl-PL" sz="2000" b="0" i="0" u="none" strike="noStrike" kern="1200" cap="none" spc="0" normalizeH="0" baseline="0" noProof="0" dirty="0" smtClean="0">
                <a:ln>
                  <a:noFill/>
                </a:ln>
                <a:solidFill>
                  <a:schemeClr val="tx1"/>
                </a:solidFill>
                <a:effectLst/>
                <a:uLnTx/>
                <a:uFillTx/>
                <a:latin typeface="Brygada 1918" pitchFamily="50" charset="-18"/>
                <a:ea typeface="Brygada 1918" pitchFamily="50" charset="-18"/>
              </a:rPr>
              <a:t>Sztych staje się bardziej zaostrzony umożliwiając również zadawanie pchnięć.</a:t>
            </a:r>
          </a:p>
          <a:p>
            <a:pPr marL="432000" marR="0" lvl="0" indent="-324000" algn="just" defTabSz="914400" rtl="0" eaLnBrk="1" fontAlgn="auto" latinLnBrk="0" hangingPunct="1">
              <a:lnSpc>
                <a:spcPct val="100000"/>
              </a:lnSpc>
              <a:spcBef>
                <a:spcPts val="1417"/>
              </a:spcBef>
              <a:spcAft>
                <a:spcPts val="0"/>
              </a:spcAft>
              <a:buClr>
                <a:schemeClr val="accent3"/>
              </a:buClr>
              <a:buSzPct val="45000"/>
              <a:buFont typeface="StarSymbol"/>
              <a:buChar char="●"/>
              <a:tabLst/>
              <a:defRPr/>
            </a:pPr>
            <a:r>
              <a:rPr kumimoji="0" lang="pl-PL" sz="2000" b="0" i="0" u="none" strike="noStrike" kern="1200" cap="none" spc="0" normalizeH="0" baseline="0" noProof="0" dirty="0" smtClean="0">
                <a:ln>
                  <a:noFill/>
                </a:ln>
                <a:solidFill>
                  <a:schemeClr val="tx1"/>
                </a:solidFill>
                <a:effectLst/>
                <a:uLnTx/>
                <a:uFillTx/>
                <a:latin typeface="Brygada 1918" pitchFamily="50" charset="-18"/>
                <a:ea typeface="Brygada 1918" pitchFamily="50" charset="-18"/>
              </a:rPr>
              <a:t>Długość pomiędzy 100, a 120 cm</a:t>
            </a:r>
          </a:p>
          <a:p>
            <a:pPr marL="432000" marR="0" lvl="0" indent="-324000" algn="just" defTabSz="914400" rtl="0" eaLnBrk="1" fontAlgn="auto" latinLnBrk="0" hangingPunct="1">
              <a:lnSpc>
                <a:spcPct val="100000"/>
              </a:lnSpc>
              <a:spcBef>
                <a:spcPts val="1417"/>
              </a:spcBef>
              <a:spcAft>
                <a:spcPts val="0"/>
              </a:spcAft>
              <a:buClr>
                <a:schemeClr val="accent3"/>
              </a:buClr>
              <a:buSzPct val="45000"/>
              <a:buFont typeface="StarSymbol"/>
              <a:buChar char="●"/>
              <a:tabLst/>
              <a:defRPr/>
            </a:pPr>
            <a:r>
              <a:rPr kumimoji="0" lang="pl-PL" sz="2000" b="0" i="0" u="none" strike="noStrike" kern="1200" cap="none" spc="0" normalizeH="0" baseline="0" noProof="0" dirty="0" smtClean="0">
                <a:ln>
                  <a:noFill/>
                </a:ln>
                <a:solidFill>
                  <a:schemeClr val="tx1"/>
                </a:solidFill>
                <a:effectLst/>
                <a:uLnTx/>
                <a:uFillTx/>
                <a:latin typeface="Brygada 1918" pitchFamily="50" charset="-18"/>
                <a:ea typeface="Brygada 1918" pitchFamily="50" charset="-18"/>
              </a:rPr>
              <a:t>Waga od 1000 do 1700 g</a:t>
            </a:r>
            <a:endParaRPr kumimoji="0" lang="pl-PL" sz="2000" b="0" i="0" u="none" strike="noStrike" kern="1200" cap="none" spc="0" normalizeH="0" baseline="0" noProof="0" dirty="0">
              <a:ln>
                <a:noFill/>
              </a:ln>
              <a:solidFill>
                <a:schemeClr val="tx1"/>
              </a:solidFill>
              <a:effectLst/>
              <a:uLnTx/>
              <a:uFillTx/>
              <a:latin typeface="Brygada 1918" pitchFamily="50" charset="-18"/>
              <a:ea typeface="Brygada 1918" pitchFamily="50" charset="-18"/>
            </a:endParaRPr>
          </a:p>
        </p:txBody>
      </p:sp>
      <p:pic>
        <p:nvPicPr>
          <p:cNvPr id="9" name="Obraz 8" descr="mzm_mt_809.jpg"/>
          <p:cNvPicPr>
            <a:picLocks noChangeAspect="1"/>
          </p:cNvPicPr>
          <p:nvPr/>
        </p:nvPicPr>
        <p:blipFill>
          <a:blip r:embed="rId2" cstate="print"/>
          <a:stretch>
            <a:fillRect/>
          </a:stretch>
        </p:blipFill>
        <p:spPr>
          <a:xfrm>
            <a:off x="0" y="620688"/>
            <a:ext cx="1479404" cy="6100637"/>
          </a:xfrm>
          <a:prstGeom prst="rect">
            <a:avLst/>
          </a:prstGeom>
        </p:spPr>
      </p:pic>
      <p:pic>
        <p:nvPicPr>
          <p:cNvPr id="6" name="Obraz 5" descr="mzm_mt_535(1).jpg"/>
          <p:cNvPicPr>
            <a:picLocks noChangeAspect="1"/>
          </p:cNvPicPr>
          <p:nvPr/>
        </p:nvPicPr>
        <p:blipFill>
          <a:blip r:embed="rId3" cstate="print"/>
          <a:stretch>
            <a:fillRect/>
          </a:stretch>
        </p:blipFill>
        <p:spPr>
          <a:xfrm>
            <a:off x="1259632" y="620689"/>
            <a:ext cx="1377406" cy="6237312"/>
          </a:xfrm>
          <a:prstGeom prst="rect">
            <a:avLst/>
          </a:prstGeom>
        </p:spPr>
      </p:pic>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539552" y="476672"/>
            <a:ext cx="8229600" cy="432048"/>
          </a:xfrm>
        </p:spPr>
        <p:txBody>
          <a:bodyPr>
            <a:normAutofit fontScale="90000"/>
          </a:bodyPr>
          <a:lstStyle/>
          <a:p>
            <a:pPr algn="ctr"/>
            <a:r>
              <a:rPr lang="pl-PL" dirty="0" smtClean="0">
                <a:latin typeface="Brygada 1918" pitchFamily="50" charset="-18"/>
                <a:ea typeface="Brygada 1918" pitchFamily="50" charset="-18"/>
              </a:rPr>
              <a:t>Hełmy </a:t>
            </a:r>
            <a:endParaRPr lang="pl-PL" dirty="0">
              <a:latin typeface="Brygada 1918" pitchFamily="50" charset="-18"/>
              <a:ea typeface="Brygada 1918" pitchFamily="50" charset="-18"/>
            </a:endParaRPr>
          </a:p>
        </p:txBody>
      </p:sp>
      <p:sp>
        <p:nvSpPr>
          <p:cNvPr id="5" name="Tytuł 2"/>
          <p:cNvSpPr txBox="1">
            <a:spLocks/>
          </p:cNvSpPr>
          <p:nvPr/>
        </p:nvSpPr>
        <p:spPr>
          <a:xfrm>
            <a:off x="72360" y="867489"/>
            <a:ext cx="9071640" cy="523220"/>
          </a:xfrm>
          <a:prstGeom prst="rect">
            <a:avLst/>
          </a:prstGeom>
        </p:spPr>
        <p:txBody>
          <a:bodyPr vert="horz" anchor="ctr">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algn="ctr" defTabSz="914400" rtl="0" eaLnBrk="1" fontAlgn="auto" latinLnBrk="0" hangingPunct="1">
              <a:lnSpc>
                <a:spcPct val="100000"/>
              </a:lnSpc>
              <a:spcBef>
                <a:spcPct val="0"/>
              </a:spcBef>
              <a:spcAft>
                <a:spcPts val="0"/>
              </a:spcAft>
              <a:buClrTx/>
              <a:buSzPct val="45000"/>
              <a:buFont typeface="StarSymbol"/>
              <a:buNone/>
              <a:tabLst/>
              <a:defRPr/>
            </a:pPr>
            <a:r>
              <a:rPr lang="pl-PL" sz="2800" noProof="0" dirty="0" smtClean="0">
                <a:solidFill>
                  <a:schemeClr val="tx2"/>
                </a:solidFill>
                <a:latin typeface="Brygada 1918" pitchFamily="50" charset="-18"/>
                <a:ea typeface="Brygada 1918" pitchFamily="50" charset="-18"/>
                <a:cs typeface="+mj-cs"/>
              </a:rPr>
              <a:t>Salada</a:t>
            </a:r>
            <a:endParaRPr kumimoji="0" lang="pl-PL" sz="2800" b="0" i="0" u="none" strike="noStrike" kern="1200" cap="none" spc="0" normalizeH="0" baseline="0" noProof="0" dirty="0">
              <a:ln>
                <a:noFill/>
              </a:ln>
              <a:solidFill>
                <a:schemeClr val="tx2"/>
              </a:solidFill>
              <a:effectLst/>
              <a:uLnTx/>
              <a:uFillTx/>
              <a:latin typeface="Brygada 1918" pitchFamily="50" charset="-18"/>
              <a:ea typeface="Brygada 1918" pitchFamily="50" charset="-18"/>
              <a:cs typeface="+mj-cs"/>
            </a:endParaRPr>
          </a:p>
        </p:txBody>
      </p:sp>
      <p:sp>
        <p:nvSpPr>
          <p:cNvPr id="6" name="Symbol zastępczy tekstu 3"/>
          <p:cNvSpPr txBox="1">
            <a:spLocks/>
          </p:cNvSpPr>
          <p:nvPr/>
        </p:nvSpPr>
        <p:spPr>
          <a:xfrm>
            <a:off x="2699792" y="1484784"/>
            <a:ext cx="6048672" cy="5112568"/>
          </a:xfrm>
          <a:prstGeom prst="rect">
            <a:avLst/>
          </a:prstGeom>
        </p:spPr>
        <p:txBody>
          <a:bodyPr vert="horz">
            <a:normAutofit/>
          </a:bodyPr>
          <a:lstStyle>
            <a:defPPr marL="432000" lvl="0" indent="-324000">
              <a:spcBef>
                <a:spcPts val="1417"/>
              </a:spcBef>
              <a:spcAft>
                <a:spcPts val="0"/>
              </a:spcAft>
              <a:buSzPct val="45000"/>
              <a:buFont typeface="StarSymbol"/>
              <a:buNone/>
              <a:defRPr lang="pl-PL" sz="3200" b="0" i="0" u="none" strike="noStrike" kern="1200" cap="none">
                <a:ln>
                  <a:noFill/>
                </a:ln>
                <a:latin typeface="Liberation Sans" pitchFamily="18"/>
                <a:ea typeface="Microsoft YaHei" pitchFamily="2"/>
                <a:cs typeface="Mangal" pitchFamily="2"/>
              </a:defRPr>
            </a:defPPr>
            <a:lvl1pPr marL="432000" lvl="0" indent="-324000">
              <a:spcBef>
                <a:spcPts val="1417"/>
              </a:spcBef>
              <a:spcAft>
                <a:spcPts val="0"/>
              </a:spcAft>
              <a:buSzPct val="45000"/>
              <a:buFont typeface="StarSymbol"/>
              <a:buChar char="●"/>
              <a:defRPr lang="pl-PL" sz="3200" b="0" i="0" u="none" strike="noStrike" kern="1200" cap="none">
                <a:ln>
                  <a:noFill/>
                </a:ln>
                <a:latin typeface="Liberation Sans" pitchFamily="18"/>
                <a:ea typeface="Microsoft YaHei" pitchFamily="2"/>
                <a:cs typeface="Mangal" pitchFamily="2"/>
              </a:defRPr>
            </a:lvl1pPr>
            <a:lvl2pPr marL="864000" lvl="1" indent="-324000">
              <a:spcBef>
                <a:spcPts val="1134"/>
              </a:spcBef>
              <a:spcAft>
                <a:spcPts val="0"/>
              </a:spcAft>
              <a:buSzPct val="75000"/>
              <a:buFont typeface="StarSymbol"/>
              <a:buChar char="–"/>
              <a:defRPr lang="pl-PL" sz="2800" b="0" i="0" u="none" strike="noStrike" kern="1200" cap="none">
                <a:ln>
                  <a:noFill/>
                </a:ln>
                <a:latin typeface="Liberation Sans" pitchFamily="18"/>
                <a:ea typeface="Microsoft YaHei" pitchFamily="2"/>
                <a:cs typeface="Mangal" pitchFamily="2"/>
              </a:defRPr>
            </a:lvl2pPr>
            <a:lvl3pPr marL="1295999" lvl="2" indent="-288000">
              <a:spcBef>
                <a:spcPts val="850"/>
              </a:spcBef>
              <a:spcAft>
                <a:spcPts val="0"/>
              </a:spcAft>
              <a:buSzPct val="45000"/>
              <a:buFont typeface="StarSymbol"/>
              <a:buChar char="●"/>
              <a:defRPr lang="pl-PL" sz="2400" b="0" i="0" u="none" strike="noStrike" kern="1200" cap="none">
                <a:ln>
                  <a:noFill/>
                </a:ln>
                <a:latin typeface="Liberation Sans" pitchFamily="18"/>
                <a:ea typeface="Microsoft YaHei" pitchFamily="2"/>
                <a:cs typeface="Mangal" pitchFamily="2"/>
              </a:defRPr>
            </a:lvl3pPr>
            <a:lvl4pPr marL="1728000" lvl="3" indent="-216000">
              <a:spcBef>
                <a:spcPts val="567"/>
              </a:spcBef>
              <a:spcAft>
                <a:spcPts val="0"/>
              </a:spcAft>
              <a:buSzPct val="75000"/>
              <a:buFont typeface="StarSymbol"/>
              <a:buChar char="–"/>
              <a:defRPr lang="pl-PL" sz="2000" b="0" i="0" u="none" strike="noStrike" kern="1200" cap="none">
                <a:ln>
                  <a:noFill/>
                </a:ln>
                <a:latin typeface="Liberation Sans" pitchFamily="18"/>
                <a:ea typeface="Microsoft YaHei" pitchFamily="2"/>
                <a:cs typeface="Mangal" pitchFamily="2"/>
              </a:defRPr>
            </a:lvl4pPr>
            <a:lvl5pPr marL="2160000" lvl="4"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5pPr>
            <a:lvl6pPr marL="2592000" lvl="5"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6pPr>
            <a:lvl7pPr marL="3024000" lvl="6"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7pPr>
            <a:lvl8pPr marL="3456000" lvl="7"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8pPr>
            <a:lvl9pPr marL="3887999" lvl="8"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9pPr>
          </a:lstStyle>
          <a:p>
            <a:pPr algn="just">
              <a:buClr>
                <a:schemeClr val="accent3"/>
              </a:buClr>
              <a:defRPr/>
            </a:pPr>
            <a:endParaRPr lang="pl-PL" sz="2000" dirty="0" smtClean="0">
              <a:latin typeface="Brygada 1918" pitchFamily="50" charset="-18"/>
              <a:ea typeface="Brygada 1918" pitchFamily="50" charset="-18"/>
            </a:endParaRPr>
          </a:p>
        </p:txBody>
      </p:sp>
      <p:sp>
        <p:nvSpPr>
          <p:cNvPr id="7" name="Symbol zastępczy tekstu 3"/>
          <p:cNvSpPr txBox="1">
            <a:spLocks/>
          </p:cNvSpPr>
          <p:nvPr/>
        </p:nvSpPr>
        <p:spPr>
          <a:xfrm>
            <a:off x="2852192" y="1637184"/>
            <a:ext cx="6048672" cy="5112568"/>
          </a:xfrm>
          <a:prstGeom prst="rect">
            <a:avLst/>
          </a:prstGeom>
        </p:spPr>
        <p:txBody>
          <a:bodyPr vert="horz">
            <a:normAutofit/>
          </a:bodyPr>
          <a:lstStyle>
            <a:defPPr marL="432000" lvl="0" indent="-324000">
              <a:spcBef>
                <a:spcPts val="1417"/>
              </a:spcBef>
              <a:spcAft>
                <a:spcPts val="0"/>
              </a:spcAft>
              <a:buSzPct val="45000"/>
              <a:buFont typeface="StarSymbol"/>
              <a:buNone/>
              <a:defRPr lang="pl-PL" sz="3200" b="0" i="0" u="none" strike="noStrike" kern="1200" cap="none">
                <a:ln>
                  <a:noFill/>
                </a:ln>
                <a:latin typeface="Liberation Sans" pitchFamily="18"/>
                <a:ea typeface="Microsoft YaHei" pitchFamily="2"/>
                <a:cs typeface="Mangal" pitchFamily="2"/>
              </a:defRPr>
            </a:defPPr>
            <a:lvl1pPr marL="432000" lvl="0" indent="-324000">
              <a:spcBef>
                <a:spcPts val="1417"/>
              </a:spcBef>
              <a:spcAft>
                <a:spcPts val="0"/>
              </a:spcAft>
              <a:buSzPct val="45000"/>
              <a:buFont typeface="StarSymbol"/>
              <a:buChar char="●"/>
              <a:defRPr lang="pl-PL" sz="3200" b="0" i="0" u="none" strike="noStrike" kern="1200" cap="none">
                <a:ln>
                  <a:noFill/>
                </a:ln>
                <a:latin typeface="Liberation Sans" pitchFamily="18"/>
                <a:ea typeface="Microsoft YaHei" pitchFamily="2"/>
                <a:cs typeface="Mangal" pitchFamily="2"/>
              </a:defRPr>
            </a:lvl1pPr>
            <a:lvl2pPr marL="864000" lvl="1" indent="-324000">
              <a:spcBef>
                <a:spcPts val="1134"/>
              </a:spcBef>
              <a:spcAft>
                <a:spcPts val="0"/>
              </a:spcAft>
              <a:buSzPct val="75000"/>
              <a:buFont typeface="StarSymbol"/>
              <a:buChar char="–"/>
              <a:defRPr lang="pl-PL" sz="2800" b="0" i="0" u="none" strike="noStrike" kern="1200" cap="none">
                <a:ln>
                  <a:noFill/>
                </a:ln>
                <a:latin typeface="Liberation Sans" pitchFamily="18"/>
                <a:ea typeface="Microsoft YaHei" pitchFamily="2"/>
                <a:cs typeface="Mangal" pitchFamily="2"/>
              </a:defRPr>
            </a:lvl2pPr>
            <a:lvl3pPr marL="1295999" lvl="2" indent="-288000">
              <a:spcBef>
                <a:spcPts val="850"/>
              </a:spcBef>
              <a:spcAft>
                <a:spcPts val="0"/>
              </a:spcAft>
              <a:buSzPct val="45000"/>
              <a:buFont typeface="StarSymbol"/>
              <a:buChar char="●"/>
              <a:defRPr lang="pl-PL" sz="2400" b="0" i="0" u="none" strike="noStrike" kern="1200" cap="none">
                <a:ln>
                  <a:noFill/>
                </a:ln>
                <a:latin typeface="Liberation Sans" pitchFamily="18"/>
                <a:ea typeface="Microsoft YaHei" pitchFamily="2"/>
                <a:cs typeface="Mangal" pitchFamily="2"/>
              </a:defRPr>
            </a:lvl3pPr>
            <a:lvl4pPr marL="1728000" lvl="3" indent="-216000">
              <a:spcBef>
                <a:spcPts val="567"/>
              </a:spcBef>
              <a:spcAft>
                <a:spcPts val="0"/>
              </a:spcAft>
              <a:buSzPct val="75000"/>
              <a:buFont typeface="StarSymbol"/>
              <a:buChar char="–"/>
              <a:defRPr lang="pl-PL" sz="2000" b="0" i="0" u="none" strike="noStrike" kern="1200" cap="none">
                <a:ln>
                  <a:noFill/>
                </a:ln>
                <a:latin typeface="Liberation Sans" pitchFamily="18"/>
                <a:ea typeface="Microsoft YaHei" pitchFamily="2"/>
                <a:cs typeface="Mangal" pitchFamily="2"/>
              </a:defRPr>
            </a:lvl4pPr>
            <a:lvl5pPr marL="2160000" lvl="4"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5pPr>
            <a:lvl6pPr marL="2592000" lvl="5"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6pPr>
            <a:lvl7pPr marL="3024000" lvl="6"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7pPr>
            <a:lvl8pPr marL="3456000" lvl="7"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8pPr>
            <a:lvl9pPr marL="3887999" lvl="8"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9pPr>
          </a:lstStyle>
          <a:p>
            <a:pPr algn="just">
              <a:buClr>
                <a:schemeClr val="accent3"/>
              </a:buClr>
              <a:defRPr/>
            </a:pPr>
            <a:r>
              <a:rPr lang="pl-PL" sz="2000" dirty="0" smtClean="0">
                <a:latin typeface="Brygada 1918" pitchFamily="50" charset="-18"/>
                <a:ea typeface="Brygada 1918" pitchFamily="50" charset="-18"/>
              </a:rPr>
              <a:t>Salada powstała w latach 10. XV wieku. Wywodzi się prawdopodobnie z kapalinu, którego tylna część ronda otrzymała formę nakarczku, natomiast w przedniej wycięto szczeliny wzrokowe. Cześć </a:t>
            </a:r>
            <a:r>
              <a:rPr lang="pl-PL" sz="2000" dirty="0" err="1" smtClean="0">
                <a:latin typeface="Brygada 1918" pitchFamily="50" charset="-18"/>
                <a:ea typeface="Brygada 1918" pitchFamily="50" charset="-18"/>
              </a:rPr>
              <a:t>salad</a:t>
            </a:r>
            <a:r>
              <a:rPr lang="pl-PL" sz="2000" dirty="0" smtClean="0">
                <a:latin typeface="Brygada 1918" pitchFamily="50" charset="-18"/>
                <a:ea typeface="Brygada 1918" pitchFamily="50" charset="-18"/>
              </a:rPr>
              <a:t> posiada dodatkowo zasłony. Najczęściej noszono ją z podbródkiem, które razem kompletnie chroniły głowę walczącego. W latach 30. XV wieku salady powoli zaczynają wypierać popularne wtedy kapaliny. Stosowali je zarówno rycerze, jak i mieszczanie, czy żołnierze zaciężni pod koniec XV wieku. Tym samym </a:t>
            </a:r>
            <a:r>
              <a:rPr lang="pl-PL" sz="2000" dirty="0" err="1" smtClean="0">
                <a:latin typeface="Brygada 1918" pitchFamily="50" charset="-18"/>
                <a:ea typeface="Brygada 1918" pitchFamily="50" charset="-18"/>
              </a:rPr>
              <a:t>saladę</a:t>
            </a:r>
            <a:r>
              <a:rPr lang="pl-PL" sz="2000" dirty="0" smtClean="0">
                <a:latin typeface="Brygada 1918" pitchFamily="50" charset="-18"/>
                <a:ea typeface="Brygada 1918" pitchFamily="50" charset="-18"/>
              </a:rPr>
              <a:t> można uznać za najpopularniejsze typ hełmów z XV wieku, które wychodzą z użycia w 1 poł. </a:t>
            </a:r>
            <a:r>
              <a:rPr lang="pl-PL" sz="2000" smtClean="0">
                <a:latin typeface="Brygada 1918" pitchFamily="50" charset="-18"/>
                <a:ea typeface="Brygada 1918" pitchFamily="50" charset="-18"/>
              </a:rPr>
              <a:t>XVI wieku.</a:t>
            </a:r>
            <a:endParaRPr lang="pl-PL" sz="2000" dirty="0" smtClean="0">
              <a:latin typeface="Brygada 1918" pitchFamily="50" charset="-18"/>
              <a:ea typeface="Brygada 1918" pitchFamily="50" charset="-18"/>
            </a:endParaRPr>
          </a:p>
        </p:txBody>
      </p:sp>
      <p:pic>
        <p:nvPicPr>
          <p:cNvPr id="3" name="Obraz 2"/>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251520" y="1360621"/>
            <a:ext cx="2297870" cy="2504490"/>
          </a:xfrm>
          <a:prstGeom prst="rect">
            <a:avLst/>
          </a:prstGeom>
        </p:spPr>
      </p:pic>
      <p:pic>
        <p:nvPicPr>
          <p:cNvPr id="8" name="Obraz 7"/>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251520" y="4256128"/>
            <a:ext cx="2297870" cy="2169572"/>
          </a:xfrm>
          <a:prstGeom prst="rect">
            <a:avLst/>
          </a:prstGeom>
        </p:spPr>
      </p:pic>
    </p:spTree>
    <p:extLst>
      <p:ext uri="{BB962C8B-B14F-4D97-AF65-F5344CB8AC3E}">
        <p14:creationId xmlns="" xmlns:p14="http://schemas.microsoft.com/office/powerpoint/2010/main" val="4070656622"/>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539552" y="476672"/>
            <a:ext cx="8229600" cy="432048"/>
          </a:xfrm>
        </p:spPr>
        <p:txBody>
          <a:bodyPr>
            <a:normAutofit fontScale="90000"/>
          </a:bodyPr>
          <a:lstStyle/>
          <a:p>
            <a:pPr algn="ctr"/>
            <a:r>
              <a:rPr lang="pl-PL" dirty="0" smtClean="0">
                <a:latin typeface="Brygada 1918" pitchFamily="50" charset="-18"/>
                <a:ea typeface="Brygada 1918" pitchFamily="50" charset="-18"/>
              </a:rPr>
              <a:t>Hełmy </a:t>
            </a:r>
            <a:endParaRPr lang="pl-PL" dirty="0">
              <a:latin typeface="Brygada 1918" pitchFamily="50" charset="-18"/>
              <a:ea typeface="Brygada 1918" pitchFamily="50" charset="-18"/>
            </a:endParaRPr>
          </a:p>
        </p:txBody>
      </p:sp>
      <p:sp>
        <p:nvSpPr>
          <p:cNvPr id="5" name="Tytuł 2"/>
          <p:cNvSpPr txBox="1">
            <a:spLocks/>
          </p:cNvSpPr>
          <p:nvPr/>
        </p:nvSpPr>
        <p:spPr>
          <a:xfrm>
            <a:off x="72360" y="867489"/>
            <a:ext cx="9071640" cy="523220"/>
          </a:xfrm>
          <a:prstGeom prst="rect">
            <a:avLst/>
          </a:prstGeom>
        </p:spPr>
        <p:txBody>
          <a:bodyPr vert="horz" anchor="ctr">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algn="ctr" defTabSz="914400" rtl="0" eaLnBrk="1" fontAlgn="auto" latinLnBrk="0" hangingPunct="1">
              <a:lnSpc>
                <a:spcPct val="100000"/>
              </a:lnSpc>
              <a:spcBef>
                <a:spcPct val="0"/>
              </a:spcBef>
              <a:spcAft>
                <a:spcPts val="0"/>
              </a:spcAft>
              <a:buClrTx/>
              <a:buSzPct val="45000"/>
              <a:buFont typeface="StarSymbol"/>
              <a:buNone/>
              <a:tabLst/>
              <a:defRPr/>
            </a:pPr>
            <a:r>
              <a:rPr lang="pl-PL" sz="2800" noProof="0" dirty="0" smtClean="0">
                <a:solidFill>
                  <a:schemeClr val="tx2"/>
                </a:solidFill>
                <a:latin typeface="Brygada 1918" pitchFamily="50" charset="-18"/>
                <a:ea typeface="Brygada 1918" pitchFamily="50" charset="-18"/>
                <a:cs typeface="+mj-cs"/>
              </a:rPr>
              <a:t>Morion</a:t>
            </a:r>
            <a:endParaRPr kumimoji="0" lang="pl-PL" sz="2800" b="0" i="0" u="none" strike="noStrike" kern="1200" cap="none" spc="0" normalizeH="0" baseline="0" noProof="0" dirty="0">
              <a:ln>
                <a:noFill/>
              </a:ln>
              <a:solidFill>
                <a:schemeClr val="tx2"/>
              </a:solidFill>
              <a:effectLst/>
              <a:uLnTx/>
              <a:uFillTx/>
              <a:latin typeface="Brygada 1918" pitchFamily="50" charset="-18"/>
              <a:ea typeface="Brygada 1918" pitchFamily="50" charset="-18"/>
              <a:cs typeface="+mj-cs"/>
            </a:endParaRPr>
          </a:p>
        </p:txBody>
      </p:sp>
      <p:sp>
        <p:nvSpPr>
          <p:cNvPr id="6" name="Symbol zastępczy tekstu 3"/>
          <p:cNvSpPr txBox="1">
            <a:spLocks/>
          </p:cNvSpPr>
          <p:nvPr/>
        </p:nvSpPr>
        <p:spPr>
          <a:xfrm>
            <a:off x="2699792" y="1484784"/>
            <a:ext cx="6048672" cy="5112568"/>
          </a:xfrm>
          <a:prstGeom prst="rect">
            <a:avLst/>
          </a:prstGeom>
        </p:spPr>
        <p:txBody>
          <a:bodyPr vert="horz">
            <a:normAutofit/>
          </a:bodyPr>
          <a:lstStyle>
            <a:defPPr marL="432000" lvl="0" indent="-324000">
              <a:spcBef>
                <a:spcPts val="1417"/>
              </a:spcBef>
              <a:spcAft>
                <a:spcPts val="0"/>
              </a:spcAft>
              <a:buSzPct val="45000"/>
              <a:buFont typeface="StarSymbol"/>
              <a:buNone/>
              <a:defRPr lang="pl-PL" sz="3200" b="0" i="0" u="none" strike="noStrike" kern="1200" cap="none">
                <a:ln>
                  <a:noFill/>
                </a:ln>
                <a:latin typeface="Liberation Sans" pitchFamily="18"/>
                <a:ea typeface="Microsoft YaHei" pitchFamily="2"/>
                <a:cs typeface="Mangal" pitchFamily="2"/>
              </a:defRPr>
            </a:defPPr>
            <a:lvl1pPr marL="432000" lvl="0" indent="-324000">
              <a:spcBef>
                <a:spcPts val="1417"/>
              </a:spcBef>
              <a:spcAft>
                <a:spcPts val="0"/>
              </a:spcAft>
              <a:buSzPct val="45000"/>
              <a:buFont typeface="StarSymbol"/>
              <a:buChar char="●"/>
              <a:defRPr lang="pl-PL" sz="3200" b="0" i="0" u="none" strike="noStrike" kern="1200" cap="none">
                <a:ln>
                  <a:noFill/>
                </a:ln>
                <a:latin typeface="Liberation Sans" pitchFamily="18"/>
                <a:ea typeface="Microsoft YaHei" pitchFamily="2"/>
                <a:cs typeface="Mangal" pitchFamily="2"/>
              </a:defRPr>
            </a:lvl1pPr>
            <a:lvl2pPr marL="864000" lvl="1" indent="-324000">
              <a:spcBef>
                <a:spcPts val="1134"/>
              </a:spcBef>
              <a:spcAft>
                <a:spcPts val="0"/>
              </a:spcAft>
              <a:buSzPct val="75000"/>
              <a:buFont typeface="StarSymbol"/>
              <a:buChar char="–"/>
              <a:defRPr lang="pl-PL" sz="2800" b="0" i="0" u="none" strike="noStrike" kern="1200" cap="none">
                <a:ln>
                  <a:noFill/>
                </a:ln>
                <a:latin typeface="Liberation Sans" pitchFamily="18"/>
                <a:ea typeface="Microsoft YaHei" pitchFamily="2"/>
                <a:cs typeface="Mangal" pitchFamily="2"/>
              </a:defRPr>
            </a:lvl2pPr>
            <a:lvl3pPr marL="1295999" lvl="2" indent="-288000">
              <a:spcBef>
                <a:spcPts val="850"/>
              </a:spcBef>
              <a:spcAft>
                <a:spcPts val="0"/>
              </a:spcAft>
              <a:buSzPct val="45000"/>
              <a:buFont typeface="StarSymbol"/>
              <a:buChar char="●"/>
              <a:defRPr lang="pl-PL" sz="2400" b="0" i="0" u="none" strike="noStrike" kern="1200" cap="none">
                <a:ln>
                  <a:noFill/>
                </a:ln>
                <a:latin typeface="Liberation Sans" pitchFamily="18"/>
                <a:ea typeface="Microsoft YaHei" pitchFamily="2"/>
                <a:cs typeface="Mangal" pitchFamily="2"/>
              </a:defRPr>
            </a:lvl3pPr>
            <a:lvl4pPr marL="1728000" lvl="3" indent="-216000">
              <a:spcBef>
                <a:spcPts val="567"/>
              </a:spcBef>
              <a:spcAft>
                <a:spcPts val="0"/>
              </a:spcAft>
              <a:buSzPct val="75000"/>
              <a:buFont typeface="StarSymbol"/>
              <a:buChar char="–"/>
              <a:defRPr lang="pl-PL" sz="2000" b="0" i="0" u="none" strike="noStrike" kern="1200" cap="none">
                <a:ln>
                  <a:noFill/>
                </a:ln>
                <a:latin typeface="Liberation Sans" pitchFamily="18"/>
                <a:ea typeface="Microsoft YaHei" pitchFamily="2"/>
                <a:cs typeface="Mangal" pitchFamily="2"/>
              </a:defRPr>
            </a:lvl4pPr>
            <a:lvl5pPr marL="2160000" lvl="4"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5pPr>
            <a:lvl6pPr marL="2592000" lvl="5"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6pPr>
            <a:lvl7pPr marL="3024000" lvl="6"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7pPr>
            <a:lvl8pPr marL="3456000" lvl="7"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8pPr>
            <a:lvl9pPr marL="3887999" lvl="8"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9pPr>
          </a:lstStyle>
          <a:p>
            <a:pPr algn="just">
              <a:buClr>
                <a:schemeClr val="accent3"/>
              </a:buClr>
              <a:defRPr/>
            </a:pPr>
            <a:endParaRPr lang="pl-PL" sz="2000" dirty="0" smtClean="0">
              <a:latin typeface="Brygada 1918" pitchFamily="50" charset="-18"/>
              <a:ea typeface="Brygada 1918" pitchFamily="50" charset="-18"/>
            </a:endParaRPr>
          </a:p>
        </p:txBody>
      </p:sp>
      <p:sp>
        <p:nvSpPr>
          <p:cNvPr id="7" name="Symbol zastępczy tekstu 3"/>
          <p:cNvSpPr txBox="1">
            <a:spLocks/>
          </p:cNvSpPr>
          <p:nvPr/>
        </p:nvSpPr>
        <p:spPr>
          <a:xfrm>
            <a:off x="2852192" y="1637184"/>
            <a:ext cx="6048672" cy="5112568"/>
          </a:xfrm>
          <a:prstGeom prst="rect">
            <a:avLst/>
          </a:prstGeom>
        </p:spPr>
        <p:txBody>
          <a:bodyPr vert="horz">
            <a:normAutofit lnSpcReduction="10000"/>
          </a:bodyPr>
          <a:lstStyle>
            <a:defPPr marL="432000" lvl="0" indent="-324000">
              <a:spcBef>
                <a:spcPts val="1417"/>
              </a:spcBef>
              <a:spcAft>
                <a:spcPts val="0"/>
              </a:spcAft>
              <a:buSzPct val="45000"/>
              <a:buFont typeface="StarSymbol"/>
              <a:buNone/>
              <a:defRPr lang="pl-PL" sz="3200" b="0" i="0" u="none" strike="noStrike" kern="1200" cap="none">
                <a:ln>
                  <a:noFill/>
                </a:ln>
                <a:latin typeface="Liberation Sans" pitchFamily="18"/>
                <a:ea typeface="Microsoft YaHei" pitchFamily="2"/>
                <a:cs typeface="Mangal" pitchFamily="2"/>
              </a:defRPr>
            </a:defPPr>
            <a:lvl1pPr marL="432000" lvl="0" indent="-324000">
              <a:spcBef>
                <a:spcPts val="1417"/>
              </a:spcBef>
              <a:spcAft>
                <a:spcPts val="0"/>
              </a:spcAft>
              <a:buSzPct val="45000"/>
              <a:buFont typeface="StarSymbol"/>
              <a:buChar char="●"/>
              <a:defRPr lang="pl-PL" sz="3200" b="0" i="0" u="none" strike="noStrike" kern="1200" cap="none">
                <a:ln>
                  <a:noFill/>
                </a:ln>
                <a:latin typeface="Liberation Sans" pitchFamily="18"/>
                <a:ea typeface="Microsoft YaHei" pitchFamily="2"/>
                <a:cs typeface="Mangal" pitchFamily="2"/>
              </a:defRPr>
            </a:lvl1pPr>
            <a:lvl2pPr marL="864000" lvl="1" indent="-324000">
              <a:spcBef>
                <a:spcPts val="1134"/>
              </a:spcBef>
              <a:spcAft>
                <a:spcPts val="0"/>
              </a:spcAft>
              <a:buSzPct val="75000"/>
              <a:buFont typeface="StarSymbol"/>
              <a:buChar char="–"/>
              <a:defRPr lang="pl-PL" sz="2800" b="0" i="0" u="none" strike="noStrike" kern="1200" cap="none">
                <a:ln>
                  <a:noFill/>
                </a:ln>
                <a:latin typeface="Liberation Sans" pitchFamily="18"/>
                <a:ea typeface="Microsoft YaHei" pitchFamily="2"/>
                <a:cs typeface="Mangal" pitchFamily="2"/>
              </a:defRPr>
            </a:lvl2pPr>
            <a:lvl3pPr marL="1295999" lvl="2" indent="-288000">
              <a:spcBef>
                <a:spcPts val="850"/>
              </a:spcBef>
              <a:spcAft>
                <a:spcPts val="0"/>
              </a:spcAft>
              <a:buSzPct val="45000"/>
              <a:buFont typeface="StarSymbol"/>
              <a:buChar char="●"/>
              <a:defRPr lang="pl-PL" sz="2400" b="0" i="0" u="none" strike="noStrike" kern="1200" cap="none">
                <a:ln>
                  <a:noFill/>
                </a:ln>
                <a:latin typeface="Liberation Sans" pitchFamily="18"/>
                <a:ea typeface="Microsoft YaHei" pitchFamily="2"/>
                <a:cs typeface="Mangal" pitchFamily="2"/>
              </a:defRPr>
            </a:lvl3pPr>
            <a:lvl4pPr marL="1728000" lvl="3" indent="-216000">
              <a:spcBef>
                <a:spcPts val="567"/>
              </a:spcBef>
              <a:spcAft>
                <a:spcPts val="0"/>
              </a:spcAft>
              <a:buSzPct val="75000"/>
              <a:buFont typeface="StarSymbol"/>
              <a:buChar char="–"/>
              <a:defRPr lang="pl-PL" sz="2000" b="0" i="0" u="none" strike="noStrike" kern="1200" cap="none">
                <a:ln>
                  <a:noFill/>
                </a:ln>
                <a:latin typeface="Liberation Sans" pitchFamily="18"/>
                <a:ea typeface="Microsoft YaHei" pitchFamily="2"/>
                <a:cs typeface="Mangal" pitchFamily="2"/>
              </a:defRPr>
            </a:lvl4pPr>
            <a:lvl5pPr marL="2160000" lvl="4"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5pPr>
            <a:lvl6pPr marL="2592000" lvl="5"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6pPr>
            <a:lvl7pPr marL="3024000" lvl="6"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7pPr>
            <a:lvl8pPr marL="3456000" lvl="7"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8pPr>
            <a:lvl9pPr marL="3887999" lvl="8"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9pPr>
          </a:lstStyle>
          <a:p>
            <a:pPr algn="just">
              <a:buClr>
                <a:schemeClr val="accent3"/>
              </a:buClr>
              <a:defRPr/>
            </a:pPr>
            <a:r>
              <a:rPr lang="pl-PL" sz="2000" dirty="0" smtClean="0">
                <a:latin typeface="Brygada 1918" pitchFamily="50" charset="-18"/>
                <a:ea typeface="Brygada 1918" pitchFamily="50" charset="-18"/>
              </a:rPr>
              <a:t>Morion jest typem hełmu otwartego wywodzący się z kapalinu. Dzieli się na dwa typy:</a:t>
            </a:r>
          </a:p>
          <a:p>
            <a:pPr lvl="1" algn="just">
              <a:buClr>
                <a:schemeClr val="accent3"/>
              </a:buClr>
              <a:defRPr/>
            </a:pPr>
            <a:r>
              <a:rPr lang="pl-PL" sz="2000" dirty="0">
                <a:latin typeface="Brygada 1918" pitchFamily="50" charset="-18"/>
                <a:ea typeface="Brygada 1918" pitchFamily="50" charset="-18"/>
              </a:rPr>
              <a:t>Morion łódkowy charakterystyczny dla terenu Italii.</a:t>
            </a:r>
          </a:p>
          <a:p>
            <a:pPr lvl="1" algn="just">
              <a:buClr>
                <a:schemeClr val="accent3"/>
              </a:buClr>
              <a:defRPr/>
            </a:pPr>
            <a:r>
              <a:rPr lang="pl-PL" sz="2000" dirty="0">
                <a:latin typeface="Brygada 1918" pitchFamily="50" charset="-18"/>
                <a:ea typeface="Brygada 1918" pitchFamily="50" charset="-18"/>
              </a:rPr>
              <a:t>Morion gruszkowy charakterystyczny dla terenu Hiszpanii.</a:t>
            </a:r>
          </a:p>
          <a:p>
            <a:pPr marL="432000" lvl="1" algn="just">
              <a:spcBef>
                <a:spcPts val="1417"/>
              </a:spcBef>
              <a:buClr>
                <a:schemeClr val="accent3"/>
              </a:buClr>
              <a:buSzPct val="45000"/>
              <a:buFont typeface="StarSymbol"/>
              <a:buChar char="●"/>
              <a:defRPr/>
            </a:pPr>
            <a:r>
              <a:rPr lang="pl-PL" sz="2000" dirty="0" smtClean="0">
                <a:latin typeface="Brygada 1918" pitchFamily="50" charset="-18"/>
                <a:ea typeface="Brygada 1918" pitchFamily="50" charset="-18"/>
              </a:rPr>
              <a:t>Oba </a:t>
            </a:r>
            <a:r>
              <a:rPr lang="pl-PL" sz="2000" dirty="0">
                <a:latin typeface="Brygada 1918" pitchFamily="50" charset="-18"/>
                <a:ea typeface="Brygada 1918" pitchFamily="50" charset="-18"/>
              </a:rPr>
              <a:t>typy zaopatrzone były czasem w trójkątne policzki wykonane ze stalowych płytek zachodzących na siebie nawzajem</a:t>
            </a:r>
            <a:r>
              <a:rPr lang="pl-PL" sz="2000" dirty="0" smtClean="0">
                <a:latin typeface="Brygada 1918" pitchFamily="50" charset="-18"/>
                <a:ea typeface="Brygada 1918" pitchFamily="50" charset="-18"/>
              </a:rPr>
              <a:t>.</a:t>
            </a:r>
          </a:p>
          <a:p>
            <a:pPr marL="432000" lvl="1" algn="just">
              <a:spcBef>
                <a:spcPts val="1417"/>
              </a:spcBef>
              <a:buClr>
                <a:schemeClr val="accent3"/>
              </a:buClr>
              <a:buSzPct val="45000"/>
              <a:buFont typeface="StarSymbol"/>
              <a:buChar char="●"/>
              <a:defRPr/>
            </a:pPr>
            <a:r>
              <a:rPr lang="pl-PL" sz="2000" dirty="0">
                <a:latin typeface="Brygada 1918" pitchFamily="50" charset="-18"/>
                <a:ea typeface="Brygada 1918" pitchFamily="50" charset="-18"/>
              </a:rPr>
              <a:t>Hełmów tych używano do drugiej połowy XVII wieku</a:t>
            </a:r>
            <a:r>
              <a:rPr lang="pl-PL" sz="2000" dirty="0" smtClean="0">
                <a:latin typeface="Brygada 1918" pitchFamily="50" charset="-18"/>
                <a:ea typeface="Brygada 1918" pitchFamily="50" charset="-18"/>
              </a:rPr>
              <a:t>. Szczególnie ceniła je piechota zaopatrzona muszkiety i arkebuzy, gdyż ich otwarta konstrukcja pozwalała im swobodnie strzelać z broni palnej.</a:t>
            </a:r>
            <a:endParaRPr lang="pl-PL" sz="2000" dirty="0">
              <a:latin typeface="Brygada 1918" pitchFamily="50" charset="-18"/>
              <a:ea typeface="Brygada 1918" pitchFamily="50" charset="-18"/>
            </a:endParaRPr>
          </a:p>
          <a:p>
            <a:pPr algn="just">
              <a:buClr>
                <a:schemeClr val="accent3"/>
              </a:buClr>
              <a:defRPr/>
            </a:pPr>
            <a:endParaRPr lang="pl-PL" sz="2000" dirty="0" smtClean="0">
              <a:latin typeface="Brygada 1918" pitchFamily="50" charset="-18"/>
              <a:ea typeface="Brygada 1918" pitchFamily="50" charset="-18"/>
            </a:endParaRPr>
          </a:p>
          <a:p>
            <a:pPr marL="540000" lvl="1" indent="0" algn="just">
              <a:buClr>
                <a:schemeClr val="accent3"/>
              </a:buClr>
              <a:buNone/>
              <a:defRPr/>
            </a:pPr>
            <a:endParaRPr lang="pl-PL" sz="2000" dirty="0" smtClean="0">
              <a:latin typeface="Brygada 1918" pitchFamily="50" charset="-18"/>
              <a:ea typeface="Brygada 1918" pitchFamily="50" charset="-18"/>
            </a:endParaRPr>
          </a:p>
        </p:txBody>
      </p:sp>
      <p:pic>
        <p:nvPicPr>
          <p:cNvPr id="8" name="Obraz 7"/>
          <p:cNvPicPr>
            <a:picLocks noChangeAspect="1"/>
          </p:cNvPicPr>
          <p:nvPr/>
        </p:nvPicPr>
        <p:blipFill rotWithShape="1">
          <a:blip r:embed="rId2" cstate="print">
            <a:extLst>
              <a:ext uri="{28A0092B-C50C-407E-A947-70E740481C1C}">
                <a14:useLocalDpi xmlns="" xmlns:a14="http://schemas.microsoft.com/office/drawing/2010/main" val="0"/>
              </a:ext>
            </a:extLst>
          </a:blip>
          <a:srcRect l="4651" r="6596"/>
          <a:stretch/>
        </p:blipFill>
        <p:spPr>
          <a:xfrm>
            <a:off x="228600" y="1129099"/>
            <a:ext cx="2471192" cy="2088232"/>
          </a:xfrm>
          <a:prstGeom prst="rect">
            <a:avLst/>
          </a:prstGeom>
        </p:spPr>
      </p:pic>
      <p:pic>
        <p:nvPicPr>
          <p:cNvPr id="10" name="Obraz 9"/>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298206" y="3797771"/>
            <a:ext cx="2331979" cy="2448272"/>
          </a:xfrm>
          <a:prstGeom prst="rect">
            <a:avLst/>
          </a:prstGeom>
        </p:spPr>
      </p:pic>
    </p:spTree>
    <p:extLst>
      <p:ext uri="{BB962C8B-B14F-4D97-AF65-F5344CB8AC3E}">
        <p14:creationId xmlns="" xmlns:p14="http://schemas.microsoft.com/office/powerpoint/2010/main" val="2556898077"/>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539552" y="476672"/>
            <a:ext cx="8229600" cy="432048"/>
          </a:xfrm>
        </p:spPr>
        <p:txBody>
          <a:bodyPr>
            <a:normAutofit fontScale="90000"/>
          </a:bodyPr>
          <a:lstStyle/>
          <a:p>
            <a:pPr algn="ctr"/>
            <a:r>
              <a:rPr lang="pl-PL" dirty="0" smtClean="0">
                <a:latin typeface="Brygada 1918" pitchFamily="50" charset="-18"/>
                <a:ea typeface="Brygada 1918" pitchFamily="50" charset="-18"/>
              </a:rPr>
              <a:t>Hełmy </a:t>
            </a:r>
            <a:endParaRPr lang="pl-PL" dirty="0">
              <a:latin typeface="Brygada 1918" pitchFamily="50" charset="-18"/>
              <a:ea typeface="Brygada 1918" pitchFamily="50" charset="-18"/>
            </a:endParaRPr>
          </a:p>
        </p:txBody>
      </p:sp>
      <p:sp>
        <p:nvSpPr>
          <p:cNvPr id="5" name="Tytuł 2"/>
          <p:cNvSpPr txBox="1">
            <a:spLocks/>
          </p:cNvSpPr>
          <p:nvPr/>
        </p:nvSpPr>
        <p:spPr>
          <a:xfrm>
            <a:off x="72360" y="867489"/>
            <a:ext cx="9071640" cy="523220"/>
          </a:xfrm>
          <a:prstGeom prst="rect">
            <a:avLst/>
          </a:prstGeom>
        </p:spPr>
        <p:txBody>
          <a:bodyPr vert="horz" anchor="ctr">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algn="ctr" defTabSz="914400" rtl="0" eaLnBrk="1" fontAlgn="auto" latinLnBrk="0" hangingPunct="1">
              <a:lnSpc>
                <a:spcPct val="100000"/>
              </a:lnSpc>
              <a:spcBef>
                <a:spcPct val="0"/>
              </a:spcBef>
              <a:spcAft>
                <a:spcPts val="0"/>
              </a:spcAft>
              <a:buClrTx/>
              <a:buSzPct val="45000"/>
              <a:buFont typeface="StarSymbol"/>
              <a:buNone/>
              <a:tabLst/>
              <a:defRPr/>
            </a:pPr>
            <a:r>
              <a:rPr lang="pl-PL" sz="2800" noProof="0" dirty="0" smtClean="0">
                <a:solidFill>
                  <a:schemeClr val="tx2"/>
                </a:solidFill>
                <a:latin typeface="Brygada 1918" pitchFamily="50" charset="-18"/>
                <a:ea typeface="Brygada 1918" pitchFamily="50" charset="-18"/>
                <a:cs typeface="+mj-cs"/>
              </a:rPr>
              <a:t>Szturmak</a:t>
            </a:r>
            <a:endParaRPr kumimoji="0" lang="pl-PL" sz="2800" b="0" i="0" u="none" strike="noStrike" kern="1200" cap="none" spc="0" normalizeH="0" baseline="0" noProof="0" dirty="0">
              <a:ln>
                <a:noFill/>
              </a:ln>
              <a:solidFill>
                <a:schemeClr val="tx2"/>
              </a:solidFill>
              <a:effectLst/>
              <a:uLnTx/>
              <a:uFillTx/>
              <a:latin typeface="Brygada 1918" pitchFamily="50" charset="-18"/>
              <a:ea typeface="Brygada 1918" pitchFamily="50" charset="-18"/>
              <a:cs typeface="+mj-cs"/>
            </a:endParaRPr>
          </a:p>
        </p:txBody>
      </p:sp>
      <p:sp>
        <p:nvSpPr>
          <p:cNvPr id="6" name="Symbol zastępczy tekstu 3"/>
          <p:cNvSpPr txBox="1">
            <a:spLocks/>
          </p:cNvSpPr>
          <p:nvPr/>
        </p:nvSpPr>
        <p:spPr>
          <a:xfrm>
            <a:off x="2699792" y="1484784"/>
            <a:ext cx="6048672" cy="5112568"/>
          </a:xfrm>
          <a:prstGeom prst="rect">
            <a:avLst/>
          </a:prstGeom>
        </p:spPr>
        <p:txBody>
          <a:bodyPr vert="horz">
            <a:normAutofit/>
          </a:bodyPr>
          <a:lstStyle>
            <a:defPPr marL="432000" lvl="0" indent="-324000">
              <a:spcBef>
                <a:spcPts val="1417"/>
              </a:spcBef>
              <a:spcAft>
                <a:spcPts val="0"/>
              </a:spcAft>
              <a:buSzPct val="45000"/>
              <a:buFont typeface="StarSymbol"/>
              <a:buNone/>
              <a:defRPr lang="pl-PL" sz="3200" b="0" i="0" u="none" strike="noStrike" kern="1200" cap="none">
                <a:ln>
                  <a:noFill/>
                </a:ln>
                <a:latin typeface="Liberation Sans" pitchFamily="18"/>
                <a:ea typeface="Microsoft YaHei" pitchFamily="2"/>
                <a:cs typeface="Mangal" pitchFamily="2"/>
              </a:defRPr>
            </a:defPPr>
            <a:lvl1pPr marL="432000" lvl="0" indent="-324000">
              <a:spcBef>
                <a:spcPts val="1417"/>
              </a:spcBef>
              <a:spcAft>
                <a:spcPts val="0"/>
              </a:spcAft>
              <a:buSzPct val="45000"/>
              <a:buFont typeface="StarSymbol"/>
              <a:buChar char="●"/>
              <a:defRPr lang="pl-PL" sz="3200" b="0" i="0" u="none" strike="noStrike" kern="1200" cap="none">
                <a:ln>
                  <a:noFill/>
                </a:ln>
                <a:latin typeface="Liberation Sans" pitchFamily="18"/>
                <a:ea typeface="Microsoft YaHei" pitchFamily="2"/>
                <a:cs typeface="Mangal" pitchFamily="2"/>
              </a:defRPr>
            </a:lvl1pPr>
            <a:lvl2pPr marL="864000" lvl="1" indent="-324000">
              <a:spcBef>
                <a:spcPts val="1134"/>
              </a:spcBef>
              <a:spcAft>
                <a:spcPts val="0"/>
              </a:spcAft>
              <a:buSzPct val="75000"/>
              <a:buFont typeface="StarSymbol"/>
              <a:buChar char="–"/>
              <a:defRPr lang="pl-PL" sz="2800" b="0" i="0" u="none" strike="noStrike" kern="1200" cap="none">
                <a:ln>
                  <a:noFill/>
                </a:ln>
                <a:latin typeface="Liberation Sans" pitchFamily="18"/>
                <a:ea typeface="Microsoft YaHei" pitchFamily="2"/>
                <a:cs typeface="Mangal" pitchFamily="2"/>
              </a:defRPr>
            </a:lvl2pPr>
            <a:lvl3pPr marL="1295999" lvl="2" indent="-288000">
              <a:spcBef>
                <a:spcPts val="850"/>
              </a:spcBef>
              <a:spcAft>
                <a:spcPts val="0"/>
              </a:spcAft>
              <a:buSzPct val="45000"/>
              <a:buFont typeface="StarSymbol"/>
              <a:buChar char="●"/>
              <a:defRPr lang="pl-PL" sz="2400" b="0" i="0" u="none" strike="noStrike" kern="1200" cap="none">
                <a:ln>
                  <a:noFill/>
                </a:ln>
                <a:latin typeface="Liberation Sans" pitchFamily="18"/>
                <a:ea typeface="Microsoft YaHei" pitchFamily="2"/>
                <a:cs typeface="Mangal" pitchFamily="2"/>
              </a:defRPr>
            </a:lvl3pPr>
            <a:lvl4pPr marL="1728000" lvl="3" indent="-216000">
              <a:spcBef>
                <a:spcPts val="567"/>
              </a:spcBef>
              <a:spcAft>
                <a:spcPts val="0"/>
              </a:spcAft>
              <a:buSzPct val="75000"/>
              <a:buFont typeface="StarSymbol"/>
              <a:buChar char="–"/>
              <a:defRPr lang="pl-PL" sz="2000" b="0" i="0" u="none" strike="noStrike" kern="1200" cap="none">
                <a:ln>
                  <a:noFill/>
                </a:ln>
                <a:latin typeface="Liberation Sans" pitchFamily="18"/>
                <a:ea typeface="Microsoft YaHei" pitchFamily="2"/>
                <a:cs typeface="Mangal" pitchFamily="2"/>
              </a:defRPr>
            </a:lvl4pPr>
            <a:lvl5pPr marL="2160000" lvl="4"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5pPr>
            <a:lvl6pPr marL="2592000" lvl="5"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6pPr>
            <a:lvl7pPr marL="3024000" lvl="6"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7pPr>
            <a:lvl8pPr marL="3456000" lvl="7"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8pPr>
            <a:lvl9pPr marL="3887999" lvl="8"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9pPr>
          </a:lstStyle>
          <a:p>
            <a:pPr algn="just">
              <a:buClr>
                <a:schemeClr val="accent3"/>
              </a:buClr>
              <a:defRPr/>
            </a:pPr>
            <a:endParaRPr lang="pl-PL" sz="2000" dirty="0" smtClean="0">
              <a:latin typeface="Brygada 1918" pitchFamily="50" charset="-18"/>
              <a:ea typeface="Brygada 1918" pitchFamily="50" charset="-18"/>
            </a:endParaRPr>
          </a:p>
        </p:txBody>
      </p:sp>
      <p:sp>
        <p:nvSpPr>
          <p:cNvPr id="7" name="Symbol zastępczy tekstu 3"/>
          <p:cNvSpPr txBox="1">
            <a:spLocks/>
          </p:cNvSpPr>
          <p:nvPr/>
        </p:nvSpPr>
        <p:spPr>
          <a:xfrm>
            <a:off x="2852192" y="1637184"/>
            <a:ext cx="6048672" cy="5112568"/>
          </a:xfrm>
          <a:prstGeom prst="rect">
            <a:avLst/>
          </a:prstGeom>
        </p:spPr>
        <p:txBody>
          <a:bodyPr vert="horz">
            <a:normAutofit/>
          </a:bodyPr>
          <a:lstStyle>
            <a:defPPr marL="432000" lvl="0" indent="-324000">
              <a:spcBef>
                <a:spcPts val="1417"/>
              </a:spcBef>
              <a:spcAft>
                <a:spcPts val="0"/>
              </a:spcAft>
              <a:buSzPct val="45000"/>
              <a:buFont typeface="StarSymbol"/>
              <a:buNone/>
              <a:defRPr lang="pl-PL" sz="3200" b="0" i="0" u="none" strike="noStrike" kern="1200" cap="none">
                <a:ln>
                  <a:noFill/>
                </a:ln>
                <a:latin typeface="Liberation Sans" pitchFamily="18"/>
                <a:ea typeface="Microsoft YaHei" pitchFamily="2"/>
                <a:cs typeface="Mangal" pitchFamily="2"/>
              </a:defRPr>
            </a:defPPr>
            <a:lvl1pPr marL="432000" lvl="0" indent="-324000">
              <a:spcBef>
                <a:spcPts val="1417"/>
              </a:spcBef>
              <a:spcAft>
                <a:spcPts val="0"/>
              </a:spcAft>
              <a:buSzPct val="45000"/>
              <a:buFont typeface="StarSymbol"/>
              <a:buChar char="●"/>
              <a:defRPr lang="pl-PL" sz="3200" b="0" i="0" u="none" strike="noStrike" kern="1200" cap="none">
                <a:ln>
                  <a:noFill/>
                </a:ln>
                <a:latin typeface="Liberation Sans" pitchFamily="18"/>
                <a:ea typeface="Microsoft YaHei" pitchFamily="2"/>
                <a:cs typeface="Mangal" pitchFamily="2"/>
              </a:defRPr>
            </a:lvl1pPr>
            <a:lvl2pPr marL="864000" lvl="1" indent="-324000">
              <a:spcBef>
                <a:spcPts val="1134"/>
              </a:spcBef>
              <a:spcAft>
                <a:spcPts val="0"/>
              </a:spcAft>
              <a:buSzPct val="75000"/>
              <a:buFont typeface="StarSymbol"/>
              <a:buChar char="–"/>
              <a:defRPr lang="pl-PL" sz="2800" b="0" i="0" u="none" strike="noStrike" kern="1200" cap="none">
                <a:ln>
                  <a:noFill/>
                </a:ln>
                <a:latin typeface="Liberation Sans" pitchFamily="18"/>
                <a:ea typeface="Microsoft YaHei" pitchFamily="2"/>
                <a:cs typeface="Mangal" pitchFamily="2"/>
              </a:defRPr>
            </a:lvl2pPr>
            <a:lvl3pPr marL="1295999" lvl="2" indent="-288000">
              <a:spcBef>
                <a:spcPts val="850"/>
              </a:spcBef>
              <a:spcAft>
                <a:spcPts val="0"/>
              </a:spcAft>
              <a:buSzPct val="45000"/>
              <a:buFont typeface="StarSymbol"/>
              <a:buChar char="●"/>
              <a:defRPr lang="pl-PL" sz="2400" b="0" i="0" u="none" strike="noStrike" kern="1200" cap="none">
                <a:ln>
                  <a:noFill/>
                </a:ln>
                <a:latin typeface="Liberation Sans" pitchFamily="18"/>
                <a:ea typeface="Microsoft YaHei" pitchFamily="2"/>
                <a:cs typeface="Mangal" pitchFamily="2"/>
              </a:defRPr>
            </a:lvl3pPr>
            <a:lvl4pPr marL="1728000" lvl="3" indent="-216000">
              <a:spcBef>
                <a:spcPts val="567"/>
              </a:spcBef>
              <a:spcAft>
                <a:spcPts val="0"/>
              </a:spcAft>
              <a:buSzPct val="75000"/>
              <a:buFont typeface="StarSymbol"/>
              <a:buChar char="–"/>
              <a:defRPr lang="pl-PL" sz="2000" b="0" i="0" u="none" strike="noStrike" kern="1200" cap="none">
                <a:ln>
                  <a:noFill/>
                </a:ln>
                <a:latin typeface="Liberation Sans" pitchFamily="18"/>
                <a:ea typeface="Microsoft YaHei" pitchFamily="2"/>
                <a:cs typeface="Mangal" pitchFamily="2"/>
              </a:defRPr>
            </a:lvl4pPr>
            <a:lvl5pPr marL="2160000" lvl="4"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5pPr>
            <a:lvl6pPr marL="2592000" lvl="5"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6pPr>
            <a:lvl7pPr marL="3024000" lvl="6"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7pPr>
            <a:lvl8pPr marL="3456000" lvl="7"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8pPr>
            <a:lvl9pPr marL="3887999" lvl="8"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9pPr>
          </a:lstStyle>
          <a:p>
            <a:pPr algn="just">
              <a:buClr>
                <a:schemeClr val="accent3"/>
              </a:buClr>
              <a:defRPr/>
            </a:pPr>
            <a:r>
              <a:rPr lang="pl-PL" sz="2000" dirty="0" smtClean="0">
                <a:latin typeface="Brygada 1918" pitchFamily="50" charset="-18"/>
                <a:ea typeface="Brygada 1918" pitchFamily="50" charset="-18"/>
              </a:rPr>
              <a:t>Szturmak, zwany również hełmem burgundzkim</a:t>
            </a:r>
            <a:r>
              <a:rPr lang="pl-PL" sz="2000" dirty="0">
                <a:latin typeface="Brygada 1918" pitchFamily="50" charset="-18"/>
                <a:ea typeface="Brygada 1918" pitchFamily="50" charset="-18"/>
              </a:rPr>
              <a:t>, </a:t>
            </a:r>
            <a:r>
              <a:rPr lang="pl-PL" sz="2000" dirty="0" smtClean="0">
                <a:latin typeface="Brygada 1918" pitchFamily="50" charset="-18"/>
                <a:ea typeface="Brygada 1918" pitchFamily="50" charset="-18"/>
              </a:rPr>
              <a:t>to hełm </a:t>
            </a:r>
            <a:r>
              <a:rPr lang="pl-PL" sz="2000" dirty="0">
                <a:latin typeface="Brygada 1918" pitchFamily="50" charset="-18"/>
                <a:ea typeface="Brygada 1918" pitchFamily="50" charset="-18"/>
              </a:rPr>
              <a:t>renesansowy wywodzący się konstrukcyjnie </a:t>
            </a:r>
            <a:r>
              <a:rPr lang="pl-PL" sz="2000" dirty="0" smtClean="0">
                <a:latin typeface="Brygada 1918" pitchFamily="50" charset="-18"/>
                <a:ea typeface="Brygada 1918" pitchFamily="50" charset="-18"/>
              </a:rPr>
              <a:t>z włoskiej salady, </a:t>
            </a:r>
            <a:r>
              <a:rPr lang="pl-PL" sz="2000" dirty="0">
                <a:latin typeface="Brygada 1918" pitchFamily="50" charset="-18"/>
                <a:ea typeface="Brygada 1918" pitchFamily="50" charset="-18"/>
              </a:rPr>
              <a:t>ale też nawiązujący do pewnych form antycznych.</a:t>
            </a:r>
          </a:p>
          <a:p>
            <a:pPr algn="just">
              <a:buClr>
                <a:schemeClr val="accent3"/>
              </a:buClr>
              <a:defRPr/>
            </a:pPr>
            <a:r>
              <a:rPr lang="pl-PL" sz="2000" dirty="0">
                <a:latin typeface="Brygada 1918" pitchFamily="50" charset="-18"/>
                <a:ea typeface="Brygada 1918" pitchFamily="50" charset="-18"/>
              </a:rPr>
              <a:t>Charakteryzował się półokrągłym dzwonem z grzebieniem, ruchomymi lub stałymi policzkami, </a:t>
            </a:r>
            <a:r>
              <a:rPr lang="pl-PL" sz="2000" dirty="0" err="1">
                <a:latin typeface="Brygada 1918" pitchFamily="50" charset="-18"/>
                <a:ea typeface="Brygada 1918" pitchFamily="50" charset="-18"/>
              </a:rPr>
              <a:t>folgowym</a:t>
            </a:r>
            <a:r>
              <a:rPr lang="pl-PL" sz="2000" dirty="0">
                <a:latin typeface="Brygada 1918" pitchFamily="50" charset="-18"/>
                <a:ea typeface="Brygada 1918" pitchFamily="50" charset="-18"/>
              </a:rPr>
              <a:t> bądź jednorodnym </a:t>
            </a:r>
            <a:r>
              <a:rPr lang="pl-PL" sz="2000" dirty="0" err="1">
                <a:latin typeface="Brygada 1918" pitchFamily="50" charset="-18"/>
                <a:ea typeface="Brygada 1918" pitchFamily="50" charset="-18"/>
              </a:rPr>
              <a:t>nakarczkiem</a:t>
            </a:r>
            <a:r>
              <a:rPr lang="pl-PL" sz="2000" dirty="0">
                <a:latin typeface="Brygada 1918" pitchFamily="50" charset="-18"/>
                <a:ea typeface="Brygada 1918" pitchFamily="50" charset="-18"/>
              </a:rPr>
              <a:t> oraz </a:t>
            </a:r>
            <a:r>
              <a:rPr lang="pl-PL" sz="2000" dirty="0" smtClean="0">
                <a:latin typeface="Brygada 1918" pitchFamily="50" charset="-18"/>
                <a:ea typeface="Brygada 1918" pitchFamily="50" charset="-18"/>
              </a:rPr>
              <a:t>daszkiem.</a:t>
            </a:r>
          </a:p>
          <a:p>
            <a:pPr algn="just">
              <a:buClr>
                <a:schemeClr val="accent3"/>
              </a:buClr>
              <a:defRPr/>
            </a:pPr>
            <a:r>
              <a:rPr lang="pl-PL" sz="2000" dirty="0" smtClean="0">
                <a:latin typeface="Brygada 1918" pitchFamily="50" charset="-18"/>
                <a:ea typeface="Brygada 1918" pitchFamily="50" charset="-18"/>
              </a:rPr>
              <a:t>Stosowała go kawaleria, piechota oraz służba morska głównie w XVI wieku.</a:t>
            </a:r>
          </a:p>
          <a:p>
            <a:pPr marL="108000" indent="0" algn="just">
              <a:buClr>
                <a:schemeClr val="accent3"/>
              </a:buClr>
              <a:buNone/>
              <a:defRPr/>
            </a:pPr>
            <a:r>
              <a:rPr lang="pl-PL" sz="2000" dirty="0" smtClean="0">
                <a:latin typeface="Brygada 1918" pitchFamily="50" charset="-18"/>
                <a:ea typeface="Brygada 1918" pitchFamily="50" charset="-18"/>
              </a:rPr>
              <a:t> </a:t>
            </a:r>
          </a:p>
          <a:p>
            <a:pPr marL="540000" lvl="1" indent="0" algn="just">
              <a:buClr>
                <a:schemeClr val="accent3"/>
              </a:buClr>
              <a:buNone/>
              <a:defRPr/>
            </a:pPr>
            <a:endParaRPr lang="pl-PL" sz="2000" dirty="0" smtClean="0">
              <a:latin typeface="Brygada 1918" pitchFamily="50" charset="-18"/>
              <a:ea typeface="Brygada 1918" pitchFamily="50" charset="-18"/>
            </a:endParaRPr>
          </a:p>
        </p:txBody>
      </p:sp>
      <p:pic>
        <p:nvPicPr>
          <p:cNvPr id="3" name="Obraz 2"/>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179512" y="2420888"/>
            <a:ext cx="2672680" cy="2218325"/>
          </a:xfrm>
          <a:prstGeom prst="rect">
            <a:avLst/>
          </a:prstGeom>
        </p:spPr>
      </p:pic>
    </p:spTree>
    <p:extLst>
      <p:ext uri="{BB962C8B-B14F-4D97-AF65-F5344CB8AC3E}">
        <p14:creationId xmlns="" xmlns:p14="http://schemas.microsoft.com/office/powerpoint/2010/main" val="2239858228"/>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539552" y="476672"/>
            <a:ext cx="8229600" cy="432048"/>
          </a:xfrm>
        </p:spPr>
        <p:txBody>
          <a:bodyPr>
            <a:normAutofit fontScale="90000"/>
          </a:bodyPr>
          <a:lstStyle/>
          <a:p>
            <a:pPr algn="ctr"/>
            <a:r>
              <a:rPr lang="pl-PL" dirty="0" smtClean="0">
                <a:latin typeface="Brygada 1918" pitchFamily="50" charset="-18"/>
                <a:ea typeface="Brygada 1918" pitchFamily="50" charset="-18"/>
              </a:rPr>
              <a:t>Hełmy </a:t>
            </a:r>
            <a:endParaRPr lang="pl-PL" dirty="0">
              <a:latin typeface="Brygada 1918" pitchFamily="50" charset="-18"/>
              <a:ea typeface="Brygada 1918" pitchFamily="50" charset="-18"/>
            </a:endParaRPr>
          </a:p>
        </p:txBody>
      </p:sp>
      <p:sp>
        <p:nvSpPr>
          <p:cNvPr id="5" name="Tytuł 2"/>
          <p:cNvSpPr txBox="1">
            <a:spLocks/>
          </p:cNvSpPr>
          <p:nvPr/>
        </p:nvSpPr>
        <p:spPr>
          <a:xfrm>
            <a:off x="72360" y="867489"/>
            <a:ext cx="9071640" cy="523220"/>
          </a:xfrm>
          <a:prstGeom prst="rect">
            <a:avLst/>
          </a:prstGeom>
        </p:spPr>
        <p:txBody>
          <a:bodyPr vert="horz" anchor="ctr">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algn="ctr" defTabSz="914400" rtl="0" eaLnBrk="1" fontAlgn="auto" latinLnBrk="0" hangingPunct="1">
              <a:lnSpc>
                <a:spcPct val="100000"/>
              </a:lnSpc>
              <a:spcBef>
                <a:spcPct val="0"/>
              </a:spcBef>
              <a:spcAft>
                <a:spcPts val="0"/>
              </a:spcAft>
              <a:buClrTx/>
              <a:buSzPct val="45000"/>
              <a:buFont typeface="StarSymbol"/>
              <a:buNone/>
              <a:tabLst/>
              <a:defRPr/>
            </a:pPr>
            <a:r>
              <a:rPr lang="pl-PL" sz="2800" noProof="0" dirty="0" smtClean="0">
                <a:solidFill>
                  <a:schemeClr val="tx2"/>
                </a:solidFill>
                <a:latin typeface="Brygada 1918" pitchFamily="50" charset="-18"/>
                <a:ea typeface="Brygada 1918" pitchFamily="50" charset="-18"/>
                <a:cs typeface="+mj-cs"/>
              </a:rPr>
              <a:t>Szyszak husarski</a:t>
            </a:r>
            <a:endParaRPr kumimoji="0" lang="pl-PL" sz="2800" b="0" i="0" u="none" strike="noStrike" kern="1200" cap="none" spc="0" normalizeH="0" baseline="0" noProof="0" dirty="0">
              <a:ln>
                <a:noFill/>
              </a:ln>
              <a:solidFill>
                <a:schemeClr val="tx2"/>
              </a:solidFill>
              <a:effectLst/>
              <a:uLnTx/>
              <a:uFillTx/>
              <a:latin typeface="Brygada 1918" pitchFamily="50" charset="-18"/>
              <a:ea typeface="Brygada 1918" pitchFamily="50" charset="-18"/>
              <a:cs typeface="+mj-cs"/>
            </a:endParaRPr>
          </a:p>
        </p:txBody>
      </p:sp>
      <p:sp>
        <p:nvSpPr>
          <p:cNvPr id="6" name="Symbol zastępczy tekstu 3"/>
          <p:cNvSpPr txBox="1">
            <a:spLocks/>
          </p:cNvSpPr>
          <p:nvPr/>
        </p:nvSpPr>
        <p:spPr>
          <a:xfrm>
            <a:off x="2699792" y="1484784"/>
            <a:ext cx="6048672" cy="5112568"/>
          </a:xfrm>
          <a:prstGeom prst="rect">
            <a:avLst/>
          </a:prstGeom>
        </p:spPr>
        <p:txBody>
          <a:bodyPr vert="horz">
            <a:normAutofit/>
          </a:bodyPr>
          <a:lstStyle>
            <a:defPPr marL="432000" lvl="0" indent="-324000">
              <a:spcBef>
                <a:spcPts val="1417"/>
              </a:spcBef>
              <a:spcAft>
                <a:spcPts val="0"/>
              </a:spcAft>
              <a:buSzPct val="45000"/>
              <a:buFont typeface="StarSymbol"/>
              <a:buNone/>
              <a:defRPr lang="pl-PL" sz="3200" b="0" i="0" u="none" strike="noStrike" kern="1200" cap="none">
                <a:ln>
                  <a:noFill/>
                </a:ln>
                <a:latin typeface="Liberation Sans" pitchFamily="18"/>
                <a:ea typeface="Microsoft YaHei" pitchFamily="2"/>
                <a:cs typeface="Mangal" pitchFamily="2"/>
              </a:defRPr>
            </a:defPPr>
            <a:lvl1pPr marL="432000" lvl="0" indent="-324000">
              <a:spcBef>
                <a:spcPts val="1417"/>
              </a:spcBef>
              <a:spcAft>
                <a:spcPts val="0"/>
              </a:spcAft>
              <a:buSzPct val="45000"/>
              <a:buFont typeface="StarSymbol"/>
              <a:buChar char="●"/>
              <a:defRPr lang="pl-PL" sz="3200" b="0" i="0" u="none" strike="noStrike" kern="1200" cap="none">
                <a:ln>
                  <a:noFill/>
                </a:ln>
                <a:latin typeface="Liberation Sans" pitchFamily="18"/>
                <a:ea typeface="Microsoft YaHei" pitchFamily="2"/>
                <a:cs typeface="Mangal" pitchFamily="2"/>
              </a:defRPr>
            </a:lvl1pPr>
            <a:lvl2pPr marL="864000" lvl="1" indent="-324000">
              <a:spcBef>
                <a:spcPts val="1134"/>
              </a:spcBef>
              <a:spcAft>
                <a:spcPts val="0"/>
              </a:spcAft>
              <a:buSzPct val="75000"/>
              <a:buFont typeface="StarSymbol"/>
              <a:buChar char="–"/>
              <a:defRPr lang="pl-PL" sz="2800" b="0" i="0" u="none" strike="noStrike" kern="1200" cap="none">
                <a:ln>
                  <a:noFill/>
                </a:ln>
                <a:latin typeface="Liberation Sans" pitchFamily="18"/>
                <a:ea typeface="Microsoft YaHei" pitchFamily="2"/>
                <a:cs typeface="Mangal" pitchFamily="2"/>
              </a:defRPr>
            </a:lvl2pPr>
            <a:lvl3pPr marL="1295999" lvl="2" indent="-288000">
              <a:spcBef>
                <a:spcPts val="850"/>
              </a:spcBef>
              <a:spcAft>
                <a:spcPts val="0"/>
              </a:spcAft>
              <a:buSzPct val="45000"/>
              <a:buFont typeface="StarSymbol"/>
              <a:buChar char="●"/>
              <a:defRPr lang="pl-PL" sz="2400" b="0" i="0" u="none" strike="noStrike" kern="1200" cap="none">
                <a:ln>
                  <a:noFill/>
                </a:ln>
                <a:latin typeface="Liberation Sans" pitchFamily="18"/>
                <a:ea typeface="Microsoft YaHei" pitchFamily="2"/>
                <a:cs typeface="Mangal" pitchFamily="2"/>
              </a:defRPr>
            </a:lvl3pPr>
            <a:lvl4pPr marL="1728000" lvl="3" indent="-216000">
              <a:spcBef>
                <a:spcPts val="567"/>
              </a:spcBef>
              <a:spcAft>
                <a:spcPts val="0"/>
              </a:spcAft>
              <a:buSzPct val="75000"/>
              <a:buFont typeface="StarSymbol"/>
              <a:buChar char="–"/>
              <a:defRPr lang="pl-PL" sz="2000" b="0" i="0" u="none" strike="noStrike" kern="1200" cap="none">
                <a:ln>
                  <a:noFill/>
                </a:ln>
                <a:latin typeface="Liberation Sans" pitchFamily="18"/>
                <a:ea typeface="Microsoft YaHei" pitchFamily="2"/>
                <a:cs typeface="Mangal" pitchFamily="2"/>
              </a:defRPr>
            </a:lvl4pPr>
            <a:lvl5pPr marL="2160000" lvl="4"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5pPr>
            <a:lvl6pPr marL="2592000" lvl="5"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6pPr>
            <a:lvl7pPr marL="3024000" lvl="6"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7pPr>
            <a:lvl8pPr marL="3456000" lvl="7"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8pPr>
            <a:lvl9pPr marL="3887999" lvl="8"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9pPr>
          </a:lstStyle>
          <a:p>
            <a:pPr algn="just">
              <a:buClr>
                <a:schemeClr val="accent3"/>
              </a:buClr>
              <a:defRPr/>
            </a:pPr>
            <a:endParaRPr lang="pl-PL" sz="2000" dirty="0" smtClean="0">
              <a:latin typeface="Brygada 1918" pitchFamily="50" charset="-18"/>
              <a:ea typeface="Brygada 1918" pitchFamily="50" charset="-18"/>
            </a:endParaRPr>
          </a:p>
        </p:txBody>
      </p:sp>
      <p:sp>
        <p:nvSpPr>
          <p:cNvPr id="7" name="Symbol zastępczy tekstu 3"/>
          <p:cNvSpPr txBox="1">
            <a:spLocks/>
          </p:cNvSpPr>
          <p:nvPr/>
        </p:nvSpPr>
        <p:spPr>
          <a:xfrm>
            <a:off x="2852192" y="1637184"/>
            <a:ext cx="6048672" cy="5112568"/>
          </a:xfrm>
          <a:prstGeom prst="rect">
            <a:avLst/>
          </a:prstGeom>
        </p:spPr>
        <p:txBody>
          <a:bodyPr vert="horz">
            <a:normAutofit lnSpcReduction="10000"/>
          </a:bodyPr>
          <a:lstStyle>
            <a:defPPr marL="432000" lvl="0" indent="-324000">
              <a:spcBef>
                <a:spcPts val="1417"/>
              </a:spcBef>
              <a:spcAft>
                <a:spcPts val="0"/>
              </a:spcAft>
              <a:buSzPct val="45000"/>
              <a:buFont typeface="StarSymbol"/>
              <a:buNone/>
              <a:defRPr lang="pl-PL" sz="3200" b="0" i="0" u="none" strike="noStrike" kern="1200" cap="none">
                <a:ln>
                  <a:noFill/>
                </a:ln>
                <a:latin typeface="Liberation Sans" pitchFamily="18"/>
                <a:ea typeface="Microsoft YaHei" pitchFamily="2"/>
                <a:cs typeface="Mangal" pitchFamily="2"/>
              </a:defRPr>
            </a:defPPr>
            <a:lvl1pPr marL="432000" lvl="0" indent="-324000">
              <a:spcBef>
                <a:spcPts val="1417"/>
              </a:spcBef>
              <a:spcAft>
                <a:spcPts val="0"/>
              </a:spcAft>
              <a:buSzPct val="45000"/>
              <a:buFont typeface="StarSymbol"/>
              <a:buChar char="●"/>
              <a:defRPr lang="pl-PL" sz="3200" b="0" i="0" u="none" strike="noStrike" kern="1200" cap="none">
                <a:ln>
                  <a:noFill/>
                </a:ln>
                <a:latin typeface="Liberation Sans" pitchFamily="18"/>
                <a:ea typeface="Microsoft YaHei" pitchFamily="2"/>
                <a:cs typeface="Mangal" pitchFamily="2"/>
              </a:defRPr>
            </a:lvl1pPr>
            <a:lvl2pPr marL="864000" lvl="1" indent="-324000">
              <a:spcBef>
                <a:spcPts val="1134"/>
              </a:spcBef>
              <a:spcAft>
                <a:spcPts val="0"/>
              </a:spcAft>
              <a:buSzPct val="75000"/>
              <a:buFont typeface="StarSymbol"/>
              <a:buChar char="–"/>
              <a:defRPr lang="pl-PL" sz="2800" b="0" i="0" u="none" strike="noStrike" kern="1200" cap="none">
                <a:ln>
                  <a:noFill/>
                </a:ln>
                <a:latin typeface="Liberation Sans" pitchFamily="18"/>
                <a:ea typeface="Microsoft YaHei" pitchFamily="2"/>
                <a:cs typeface="Mangal" pitchFamily="2"/>
              </a:defRPr>
            </a:lvl2pPr>
            <a:lvl3pPr marL="1295999" lvl="2" indent="-288000">
              <a:spcBef>
                <a:spcPts val="850"/>
              </a:spcBef>
              <a:spcAft>
                <a:spcPts val="0"/>
              </a:spcAft>
              <a:buSzPct val="45000"/>
              <a:buFont typeface="StarSymbol"/>
              <a:buChar char="●"/>
              <a:defRPr lang="pl-PL" sz="2400" b="0" i="0" u="none" strike="noStrike" kern="1200" cap="none">
                <a:ln>
                  <a:noFill/>
                </a:ln>
                <a:latin typeface="Liberation Sans" pitchFamily="18"/>
                <a:ea typeface="Microsoft YaHei" pitchFamily="2"/>
                <a:cs typeface="Mangal" pitchFamily="2"/>
              </a:defRPr>
            </a:lvl3pPr>
            <a:lvl4pPr marL="1728000" lvl="3" indent="-216000">
              <a:spcBef>
                <a:spcPts val="567"/>
              </a:spcBef>
              <a:spcAft>
                <a:spcPts val="0"/>
              </a:spcAft>
              <a:buSzPct val="75000"/>
              <a:buFont typeface="StarSymbol"/>
              <a:buChar char="–"/>
              <a:defRPr lang="pl-PL" sz="2000" b="0" i="0" u="none" strike="noStrike" kern="1200" cap="none">
                <a:ln>
                  <a:noFill/>
                </a:ln>
                <a:latin typeface="Liberation Sans" pitchFamily="18"/>
                <a:ea typeface="Microsoft YaHei" pitchFamily="2"/>
                <a:cs typeface="Mangal" pitchFamily="2"/>
              </a:defRPr>
            </a:lvl4pPr>
            <a:lvl5pPr marL="2160000" lvl="4"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5pPr>
            <a:lvl6pPr marL="2592000" lvl="5"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6pPr>
            <a:lvl7pPr marL="3024000" lvl="6"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7pPr>
            <a:lvl8pPr marL="3456000" lvl="7"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8pPr>
            <a:lvl9pPr marL="3887999" lvl="8"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9pPr>
          </a:lstStyle>
          <a:p>
            <a:pPr algn="just">
              <a:buClr>
                <a:schemeClr val="accent3"/>
              </a:buClr>
              <a:defRPr/>
            </a:pPr>
            <a:r>
              <a:rPr lang="pl-PL" sz="2000" dirty="0" smtClean="0">
                <a:latin typeface="Brygada 1918" pitchFamily="50" charset="-18"/>
                <a:ea typeface="Brygada 1918" pitchFamily="50" charset="-18"/>
              </a:rPr>
              <a:t>Szyszak husarski to hełm typu otwartego stosowany przez husarię w XVII wieku. Szyszak ten miał kopulasty dzwon, czasem z grzebieniem na wzór morionów łódkowych, policzki oraz </a:t>
            </a:r>
            <a:r>
              <a:rPr lang="pl-PL" sz="2000" dirty="0" err="1" smtClean="0">
                <a:latin typeface="Brygada 1918" pitchFamily="50" charset="-18"/>
                <a:ea typeface="Brygada 1918" pitchFamily="50" charset="-18"/>
              </a:rPr>
              <a:t>folgowy</a:t>
            </a:r>
            <a:r>
              <a:rPr lang="pl-PL" sz="2000" dirty="0" smtClean="0">
                <a:latin typeface="Brygada 1918" pitchFamily="50" charset="-18"/>
                <a:ea typeface="Brygada 1918" pitchFamily="50" charset="-18"/>
              </a:rPr>
              <a:t> nakarczek. W daszku zamontowany był ruchomy nosal, którego szerszą końcówkę przed walką montowano ku dołowi, by lepiej chroniła twarz.</a:t>
            </a:r>
          </a:p>
          <a:p>
            <a:pPr algn="just">
              <a:buClr>
                <a:schemeClr val="accent3"/>
              </a:buClr>
              <a:defRPr/>
            </a:pPr>
            <a:r>
              <a:rPr lang="pl-PL" sz="2000" dirty="0" smtClean="0">
                <a:latin typeface="Brygada 1918" pitchFamily="50" charset="-18"/>
                <a:ea typeface="Brygada 1918" pitchFamily="50" charset="-18"/>
              </a:rPr>
              <a:t>Szczególnym typem szyszaka był tzw. </a:t>
            </a:r>
            <a:r>
              <a:rPr lang="pl-PL" sz="2000" dirty="0" err="1" smtClean="0">
                <a:latin typeface="Brygada 1918" pitchFamily="50" charset="-18"/>
                <a:ea typeface="Brygada 1918" pitchFamily="50" charset="-18"/>
              </a:rPr>
              <a:t>pappenheimer</a:t>
            </a:r>
            <a:r>
              <a:rPr lang="pl-PL" sz="2000" dirty="0" smtClean="0">
                <a:latin typeface="Brygada 1918" pitchFamily="50" charset="-18"/>
                <a:ea typeface="Brygada 1918" pitchFamily="50" charset="-18"/>
              </a:rPr>
              <a:t>, którego nazwa pochodzi od nazwiska marszałka Maksymiliana </a:t>
            </a:r>
            <a:r>
              <a:rPr lang="pl-PL" sz="2000" dirty="0" err="1" smtClean="0">
                <a:latin typeface="Brygada 1918" pitchFamily="50" charset="-18"/>
                <a:ea typeface="Brygada 1918" pitchFamily="50" charset="-18"/>
              </a:rPr>
              <a:t>Pappenheima</a:t>
            </a:r>
            <a:r>
              <a:rPr lang="pl-PL" sz="2000" dirty="0" smtClean="0">
                <a:latin typeface="Brygada 1918" pitchFamily="50" charset="-18"/>
                <a:ea typeface="Brygada 1918" pitchFamily="50" charset="-18"/>
              </a:rPr>
              <a:t>, dowódcy z okresu wojny trzydziestoletniej. Jego cechą charakterystyczną był dzwon z sześcioma garbkami poprowadzonymi promieniście od szczytu.  </a:t>
            </a:r>
          </a:p>
          <a:p>
            <a:pPr marL="540000" lvl="1" indent="0" algn="just">
              <a:buClr>
                <a:schemeClr val="accent3"/>
              </a:buClr>
              <a:buNone/>
              <a:defRPr/>
            </a:pPr>
            <a:endParaRPr lang="pl-PL" sz="2000" dirty="0" smtClean="0">
              <a:latin typeface="Brygada 1918" pitchFamily="50" charset="-18"/>
              <a:ea typeface="Brygada 1918" pitchFamily="50" charset="-18"/>
            </a:endParaRPr>
          </a:p>
        </p:txBody>
      </p:sp>
      <p:pic>
        <p:nvPicPr>
          <p:cNvPr id="8" name="Obraz 7"/>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288491" y="3856062"/>
            <a:ext cx="2491481" cy="2385808"/>
          </a:xfrm>
          <a:prstGeom prst="rect">
            <a:avLst/>
          </a:prstGeom>
        </p:spPr>
      </p:pic>
      <p:pic>
        <p:nvPicPr>
          <p:cNvPr id="10" name="Obraz 9"/>
          <p:cNvPicPr>
            <a:picLocks noChangeAspect="1"/>
          </p:cNvPicPr>
          <p:nvPr/>
        </p:nvPicPr>
        <p:blipFill rotWithShape="1">
          <a:blip r:embed="rId3" cstate="print">
            <a:extLst>
              <a:ext uri="{28A0092B-C50C-407E-A947-70E740481C1C}">
                <a14:useLocalDpi xmlns="" xmlns:a14="http://schemas.microsoft.com/office/drawing/2010/main" val="0"/>
              </a:ext>
            </a:extLst>
          </a:blip>
          <a:srcRect t="27083"/>
          <a:stretch/>
        </p:blipFill>
        <p:spPr>
          <a:xfrm>
            <a:off x="144696" y="1196752"/>
            <a:ext cx="2779072" cy="2138688"/>
          </a:xfrm>
          <a:prstGeom prst="rect">
            <a:avLst/>
          </a:prstGeom>
        </p:spPr>
      </p:pic>
    </p:spTree>
    <p:extLst>
      <p:ext uri="{BB962C8B-B14F-4D97-AF65-F5344CB8AC3E}">
        <p14:creationId xmlns="" xmlns:p14="http://schemas.microsoft.com/office/powerpoint/2010/main" val="4228328527"/>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539552" y="476672"/>
            <a:ext cx="8229600" cy="432048"/>
          </a:xfrm>
        </p:spPr>
        <p:txBody>
          <a:bodyPr>
            <a:normAutofit fontScale="90000"/>
          </a:bodyPr>
          <a:lstStyle/>
          <a:p>
            <a:pPr algn="ctr"/>
            <a:r>
              <a:rPr lang="pl-PL" dirty="0" smtClean="0">
                <a:latin typeface="Brygada 1918" pitchFamily="50" charset="-18"/>
                <a:ea typeface="Brygada 1918" pitchFamily="50" charset="-18"/>
              </a:rPr>
              <a:t>Tarcze</a:t>
            </a:r>
            <a:endParaRPr lang="pl-PL" dirty="0">
              <a:latin typeface="Brygada 1918" pitchFamily="50" charset="-18"/>
              <a:ea typeface="Brygada 1918" pitchFamily="50" charset="-18"/>
            </a:endParaRPr>
          </a:p>
        </p:txBody>
      </p:sp>
      <p:sp>
        <p:nvSpPr>
          <p:cNvPr id="5" name="Tytuł 2"/>
          <p:cNvSpPr txBox="1">
            <a:spLocks/>
          </p:cNvSpPr>
          <p:nvPr/>
        </p:nvSpPr>
        <p:spPr>
          <a:xfrm>
            <a:off x="72360" y="867489"/>
            <a:ext cx="9071640" cy="523220"/>
          </a:xfrm>
          <a:prstGeom prst="rect">
            <a:avLst/>
          </a:prstGeom>
        </p:spPr>
        <p:txBody>
          <a:bodyPr vert="horz" anchor="ctr">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algn="ctr" defTabSz="914400" rtl="0" eaLnBrk="1" fontAlgn="auto" latinLnBrk="0" hangingPunct="1">
              <a:lnSpc>
                <a:spcPct val="100000"/>
              </a:lnSpc>
              <a:spcBef>
                <a:spcPct val="0"/>
              </a:spcBef>
              <a:spcAft>
                <a:spcPts val="0"/>
              </a:spcAft>
              <a:buClrTx/>
              <a:buSzPct val="45000"/>
              <a:buFont typeface="StarSymbol"/>
              <a:buNone/>
              <a:tabLst/>
              <a:defRPr/>
            </a:pPr>
            <a:r>
              <a:rPr lang="pl-PL" sz="2800" noProof="0" dirty="0" smtClean="0">
                <a:solidFill>
                  <a:schemeClr val="tx2"/>
                </a:solidFill>
                <a:latin typeface="Brygada 1918" pitchFamily="50" charset="-18"/>
                <a:ea typeface="Brygada 1918" pitchFamily="50" charset="-18"/>
                <a:cs typeface="+mj-cs"/>
              </a:rPr>
              <a:t>Pawęż</a:t>
            </a:r>
            <a:endParaRPr kumimoji="0" lang="pl-PL" sz="2800" b="0" i="0" u="none" strike="noStrike" kern="1200" cap="none" spc="0" normalizeH="0" baseline="0" noProof="0" dirty="0">
              <a:ln>
                <a:noFill/>
              </a:ln>
              <a:solidFill>
                <a:schemeClr val="tx2"/>
              </a:solidFill>
              <a:effectLst/>
              <a:uLnTx/>
              <a:uFillTx/>
              <a:latin typeface="Brygada 1918" pitchFamily="50" charset="-18"/>
              <a:ea typeface="Brygada 1918" pitchFamily="50" charset="-18"/>
              <a:cs typeface="+mj-cs"/>
            </a:endParaRPr>
          </a:p>
        </p:txBody>
      </p:sp>
      <p:sp>
        <p:nvSpPr>
          <p:cNvPr id="6" name="Symbol zastępczy tekstu 3"/>
          <p:cNvSpPr txBox="1">
            <a:spLocks/>
          </p:cNvSpPr>
          <p:nvPr/>
        </p:nvSpPr>
        <p:spPr>
          <a:xfrm>
            <a:off x="2699792" y="1484784"/>
            <a:ext cx="6048672" cy="5112568"/>
          </a:xfrm>
          <a:prstGeom prst="rect">
            <a:avLst/>
          </a:prstGeom>
        </p:spPr>
        <p:txBody>
          <a:bodyPr vert="horz">
            <a:normAutofit/>
          </a:bodyPr>
          <a:lstStyle>
            <a:defPPr marL="432000" lvl="0" indent="-324000">
              <a:spcBef>
                <a:spcPts val="1417"/>
              </a:spcBef>
              <a:spcAft>
                <a:spcPts val="0"/>
              </a:spcAft>
              <a:buSzPct val="45000"/>
              <a:buFont typeface="StarSymbol"/>
              <a:buNone/>
              <a:defRPr lang="pl-PL" sz="3200" b="0" i="0" u="none" strike="noStrike" kern="1200" cap="none">
                <a:ln>
                  <a:noFill/>
                </a:ln>
                <a:latin typeface="Liberation Sans" pitchFamily="18"/>
                <a:ea typeface="Microsoft YaHei" pitchFamily="2"/>
                <a:cs typeface="Mangal" pitchFamily="2"/>
              </a:defRPr>
            </a:defPPr>
            <a:lvl1pPr marL="432000" lvl="0" indent="-324000">
              <a:spcBef>
                <a:spcPts val="1417"/>
              </a:spcBef>
              <a:spcAft>
                <a:spcPts val="0"/>
              </a:spcAft>
              <a:buSzPct val="45000"/>
              <a:buFont typeface="StarSymbol"/>
              <a:buChar char="●"/>
              <a:defRPr lang="pl-PL" sz="3200" b="0" i="0" u="none" strike="noStrike" kern="1200" cap="none">
                <a:ln>
                  <a:noFill/>
                </a:ln>
                <a:latin typeface="Liberation Sans" pitchFamily="18"/>
                <a:ea typeface="Microsoft YaHei" pitchFamily="2"/>
                <a:cs typeface="Mangal" pitchFamily="2"/>
              </a:defRPr>
            </a:lvl1pPr>
            <a:lvl2pPr marL="864000" lvl="1" indent="-324000">
              <a:spcBef>
                <a:spcPts val="1134"/>
              </a:spcBef>
              <a:spcAft>
                <a:spcPts val="0"/>
              </a:spcAft>
              <a:buSzPct val="75000"/>
              <a:buFont typeface="StarSymbol"/>
              <a:buChar char="–"/>
              <a:defRPr lang="pl-PL" sz="2800" b="0" i="0" u="none" strike="noStrike" kern="1200" cap="none">
                <a:ln>
                  <a:noFill/>
                </a:ln>
                <a:latin typeface="Liberation Sans" pitchFamily="18"/>
                <a:ea typeface="Microsoft YaHei" pitchFamily="2"/>
                <a:cs typeface="Mangal" pitchFamily="2"/>
              </a:defRPr>
            </a:lvl2pPr>
            <a:lvl3pPr marL="1295999" lvl="2" indent="-288000">
              <a:spcBef>
                <a:spcPts val="850"/>
              </a:spcBef>
              <a:spcAft>
                <a:spcPts val="0"/>
              </a:spcAft>
              <a:buSzPct val="45000"/>
              <a:buFont typeface="StarSymbol"/>
              <a:buChar char="●"/>
              <a:defRPr lang="pl-PL" sz="2400" b="0" i="0" u="none" strike="noStrike" kern="1200" cap="none">
                <a:ln>
                  <a:noFill/>
                </a:ln>
                <a:latin typeface="Liberation Sans" pitchFamily="18"/>
                <a:ea typeface="Microsoft YaHei" pitchFamily="2"/>
                <a:cs typeface="Mangal" pitchFamily="2"/>
              </a:defRPr>
            </a:lvl3pPr>
            <a:lvl4pPr marL="1728000" lvl="3" indent="-216000">
              <a:spcBef>
                <a:spcPts val="567"/>
              </a:spcBef>
              <a:spcAft>
                <a:spcPts val="0"/>
              </a:spcAft>
              <a:buSzPct val="75000"/>
              <a:buFont typeface="StarSymbol"/>
              <a:buChar char="–"/>
              <a:defRPr lang="pl-PL" sz="2000" b="0" i="0" u="none" strike="noStrike" kern="1200" cap="none">
                <a:ln>
                  <a:noFill/>
                </a:ln>
                <a:latin typeface="Liberation Sans" pitchFamily="18"/>
                <a:ea typeface="Microsoft YaHei" pitchFamily="2"/>
                <a:cs typeface="Mangal" pitchFamily="2"/>
              </a:defRPr>
            </a:lvl4pPr>
            <a:lvl5pPr marL="2160000" lvl="4"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5pPr>
            <a:lvl6pPr marL="2592000" lvl="5"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6pPr>
            <a:lvl7pPr marL="3024000" lvl="6"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7pPr>
            <a:lvl8pPr marL="3456000" lvl="7"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8pPr>
            <a:lvl9pPr marL="3887999" lvl="8"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9pPr>
          </a:lstStyle>
          <a:p>
            <a:pPr algn="just">
              <a:buClr>
                <a:schemeClr val="accent3"/>
              </a:buClr>
              <a:defRPr/>
            </a:pPr>
            <a:endParaRPr lang="pl-PL" sz="2000" dirty="0" smtClean="0">
              <a:latin typeface="Brygada 1918" pitchFamily="50" charset="-18"/>
              <a:ea typeface="Brygada 1918" pitchFamily="50" charset="-18"/>
            </a:endParaRPr>
          </a:p>
        </p:txBody>
      </p:sp>
      <p:sp>
        <p:nvSpPr>
          <p:cNvPr id="7" name="Symbol zastępczy tekstu 3"/>
          <p:cNvSpPr txBox="1">
            <a:spLocks/>
          </p:cNvSpPr>
          <p:nvPr/>
        </p:nvSpPr>
        <p:spPr>
          <a:xfrm>
            <a:off x="2852192" y="1637184"/>
            <a:ext cx="6048672" cy="5112568"/>
          </a:xfrm>
          <a:prstGeom prst="rect">
            <a:avLst/>
          </a:prstGeom>
        </p:spPr>
        <p:txBody>
          <a:bodyPr vert="horz">
            <a:noAutofit/>
          </a:bodyPr>
          <a:lstStyle>
            <a:defPPr marL="432000" lvl="0" indent="-324000">
              <a:spcBef>
                <a:spcPts val="1417"/>
              </a:spcBef>
              <a:spcAft>
                <a:spcPts val="0"/>
              </a:spcAft>
              <a:buSzPct val="45000"/>
              <a:buFont typeface="StarSymbol"/>
              <a:buNone/>
              <a:defRPr lang="pl-PL" sz="3200" b="0" i="0" u="none" strike="noStrike" kern="1200" cap="none">
                <a:ln>
                  <a:noFill/>
                </a:ln>
                <a:latin typeface="Liberation Sans" pitchFamily="18"/>
                <a:ea typeface="Microsoft YaHei" pitchFamily="2"/>
                <a:cs typeface="Mangal" pitchFamily="2"/>
              </a:defRPr>
            </a:defPPr>
            <a:lvl1pPr marL="432000" lvl="0" indent="-324000">
              <a:spcBef>
                <a:spcPts val="1417"/>
              </a:spcBef>
              <a:spcAft>
                <a:spcPts val="0"/>
              </a:spcAft>
              <a:buSzPct val="45000"/>
              <a:buFont typeface="StarSymbol"/>
              <a:buChar char="●"/>
              <a:defRPr lang="pl-PL" sz="3200" b="0" i="0" u="none" strike="noStrike" kern="1200" cap="none">
                <a:ln>
                  <a:noFill/>
                </a:ln>
                <a:latin typeface="Liberation Sans" pitchFamily="18"/>
                <a:ea typeface="Microsoft YaHei" pitchFamily="2"/>
                <a:cs typeface="Mangal" pitchFamily="2"/>
              </a:defRPr>
            </a:lvl1pPr>
            <a:lvl2pPr marL="864000" lvl="1" indent="-324000">
              <a:spcBef>
                <a:spcPts val="1134"/>
              </a:spcBef>
              <a:spcAft>
                <a:spcPts val="0"/>
              </a:spcAft>
              <a:buSzPct val="75000"/>
              <a:buFont typeface="StarSymbol"/>
              <a:buChar char="–"/>
              <a:defRPr lang="pl-PL" sz="2800" b="0" i="0" u="none" strike="noStrike" kern="1200" cap="none">
                <a:ln>
                  <a:noFill/>
                </a:ln>
                <a:latin typeface="Liberation Sans" pitchFamily="18"/>
                <a:ea typeface="Microsoft YaHei" pitchFamily="2"/>
                <a:cs typeface="Mangal" pitchFamily="2"/>
              </a:defRPr>
            </a:lvl2pPr>
            <a:lvl3pPr marL="1295999" lvl="2" indent="-288000">
              <a:spcBef>
                <a:spcPts val="850"/>
              </a:spcBef>
              <a:spcAft>
                <a:spcPts val="0"/>
              </a:spcAft>
              <a:buSzPct val="45000"/>
              <a:buFont typeface="StarSymbol"/>
              <a:buChar char="●"/>
              <a:defRPr lang="pl-PL" sz="2400" b="0" i="0" u="none" strike="noStrike" kern="1200" cap="none">
                <a:ln>
                  <a:noFill/>
                </a:ln>
                <a:latin typeface="Liberation Sans" pitchFamily="18"/>
                <a:ea typeface="Microsoft YaHei" pitchFamily="2"/>
                <a:cs typeface="Mangal" pitchFamily="2"/>
              </a:defRPr>
            </a:lvl3pPr>
            <a:lvl4pPr marL="1728000" lvl="3" indent="-216000">
              <a:spcBef>
                <a:spcPts val="567"/>
              </a:spcBef>
              <a:spcAft>
                <a:spcPts val="0"/>
              </a:spcAft>
              <a:buSzPct val="75000"/>
              <a:buFont typeface="StarSymbol"/>
              <a:buChar char="–"/>
              <a:defRPr lang="pl-PL" sz="2000" b="0" i="0" u="none" strike="noStrike" kern="1200" cap="none">
                <a:ln>
                  <a:noFill/>
                </a:ln>
                <a:latin typeface="Liberation Sans" pitchFamily="18"/>
                <a:ea typeface="Microsoft YaHei" pitchFamily="2"/>
                <a:cs typeface="Mangal" pitchFamily="2"/>
              </a:defRPr>
            </a:lvl4pPr>
            <a:lvl5pPr marL="2160000" lvl="4"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5pPr>
            <a:lvl6pPr marL="2592000" lvl="5"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6pPr>
            <a:lvl7pPr marL="3024000" lvl="6"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7pPr>
            <a:lvl8pPr marL="3456000" lvl="7"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8pPr>
            <a:lvl9pPr marL="3887999" lvl="8"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9pPr>
          </a:lstStyle>
          <a:p>
            <a:pPr algn="just">
              <a:buClr>
                <a:schemeClr val="accent3"/>
              </a:buClr>
              <a:defRPr/>
            </a:pPr>
            <a:r>
              <a:rPr lang="pl-PL" sz="1200" dirty="0" smtClean="0">
                <a:latin typeface="Brygada 1918" pitchFamily="50" charset="-18"/>
                <a:ea typeface="Brygada 1918" pitchFamily="50" charset="-18"/>
              </a:rPr>
              <a:t>Pawęże to tarcze pochodzenia </a:t>
            </a:r>
            <a:r>
              <a:rPr lang="pl-PL" sz="1200" dirty="0">
                <a:latin typeface="Brygada 1918" pitchFamily="50" charset="-18"/>
                <a:ea typeface="Brygada 1918" pitchFamily="50" charset="-18"/>
              </a:rPr>
              <a:t>bałtyjskiego, a pierwsze wzmianki o nich pochodzą z 1 poł. XIII wieku. W źródłach określane są jako tarcze </a:t>
            </a:r>
            <a:r>
              <a:rPr lang="pl-PL" sz="1200" dirty="0" smtClean="0">
                <a:latin typeface="Brygada 1918" pitchFamily="50" charset="-18"/>
                <a:ea typeface="Brygada 1918" pitchFamily="50" charset="-18"/>
              </a:rPr>
              <a:t>pruskie. Były </a:t>
            </a:r>
            <a:r>
              <a:rPr lang="pl-PL" sz="1200" dirty="0">
                <a:latin typeface="Brygada 1918" pitchFamily="50" charset="-18"/>
                <a:ea typeface="Brygada 1918" pitchFamily="50" charset="-18"/>
              </a:rPr>
              <a:t>najczęściej niewielkich rozmiarów, dochodzących do 60 centymetrów wysokości. Ich konstrukcja okazała się na tyle skuteczna w walce, że wojska walczące ze stosującymi je ludami bałtyjskimi (Prusami, Litwinami i Jaćwingami) zaczęły włączać je do swojej wojskowości. W ten sposób znalazły się one w zbrojowniach mazowieckich oraz krzyżackich. Wyjątkowo wysoko cenili je właśnie krzyżacy malując na nich czarny krzyż i umieszczających ich wyobrażenia na swoich nagrobkach z 2. połowy XIV wieku</a:t>
            </a:r>
            <a:r>
              <a:rPr lang="pl-PL" sz="1200" dirty="0" smtClean="0">
                <a:latin typeface="Brygada 1918" pitchFamily="50" charset="-18"/>
                <a:ea typeface="Brygada 1918" pitchFamily="50" charset="-18"/>
              </a:rPr>
              <a:t>.</a:t>
            </a:r>
            <a:endParaRPr lang="pl-PL" sz="1200" dirty="0">
              <a:latin typeface="Brygada 1918" pitchFamily="50" charset="-18"/>
              <a:ea typeface="Brygada 1918" pitchFamily="50" charset="-18"/>
            </a:endParaRPr>
          </a:p>
          <a:p>
            <a:pPr algn="just">
              <a:buClr>
                <a:schemeClr val="accent3"/>
              </a:buClr>
              <a:defRPr/>
            </a:pPr>
            <a:r>
              <a:rPr lang="pl-PL" sz="1200" dirty="0">
                <a:latin typeface="Brygada 1918" pitchFamily="50" charset="-18"/>
                <a:ea typeface="Brygada 1918" pitchFamily="50" charset="-18"/>
              </a:rPr>
              <a:t>Wtedy już jednak tarcza ta zaczęła zmieniać swoje oblicze. Trafiła do Włoch, gdzie szczególnie upodobali ją sobie mieszkańcy </a:t>
            </a:r>
            <a:r>
              <a:rPr lang="pl-PL" sz="1200" dirty="0" err="1">
                <a:latin typeface="Brygada 1918" pitchFamily="50" charset="-18"/>
                <a:ea typeface="Brygada 1918" pitchFamily="50" charset="-18"/>
              </a:rPr>
              <a:t>Pawii</a:t>
            </a:r>
            <a:r>
              <a:rPr lang="pl-PL" sz="1200" dirty="0">
                <a:latin typeface="Brygada 1918" pitchFamily="50" charset="-18"/>
                <a:ea typeface="Brygada 1918" pitchFamily="50" charset="-18"/>
              </a:rPr>
              <a:t>. Od nazwy tej miejscowości otrzymały one nową nazwę - pawęże. Wraz z włoskimi najemnikami pawęże rozpowszechniły się pod koniec średniowiecza w całej Europie. Stały się m.in. symbolem wojsk husyckich toczących wojny w latach 1419–1436. W tamtym okresie pawęże stosowane były głównie przez piechotę. Miały około 1 metra wysokości (choć zdarzały się i dużo większe egzemplarze) i po oparciu o ziemię, bądź ściankę wozu, służyły jako ochrona przed wrogimi pociskami, zza której oddawano strzały z kusz, bądź ręcznej broni palnej. Na przełomie XV i XVI wieku zbrojni wyposażeni w ten typ tarczy (pawężnicy) szli w pierwszym szeregu roty (oddziału złożonego z dziesięcioosobowych szeregów) osłaniając znajdujących się za nimi strzelców</a:t>
            </a:r>
            <a:r>
              <a:rPr lang="pl-PL" sz="1200" dirty="0" smtClean="0">
                <a:latin typeface="Brygada 1918" pitchFamily="50" charset="-18"/>
                <a:ea typeface="Brygada 1918" pitchFamily="50" charset="-18"/>
              </a:rPr>
              <a:t>.</a:t>
            </a:r>
            <a:endParaRPr lang="pl-PL" sz="1200" dirty="0">
              <a:latin typeface="Brygada 1918" pitchFamily="50" charset="-18"/>
              <a:ea typeface="Brygada 1918" pitchFamily="50" charset="-18"/>
            </a:endParaRPr>
          </a:p>
          <a:p>
            <a:pPr algn="just">
              <a:buClr>
                <a:schemeClr val="accent3"/>
              </a:buClr>
              <a:defRPr/>
            </a:pPr>
            <a:r>
              <a:rPr lang="pl-PL" sz="1200" dirty="0" smtClean="0">
                <a:latin typeface="Brygada 1918" pitchFamily="50" charset="-18"/>
                <a:ea typeface="Brygada 1918" pitchFamily="50" charset="-18"/>
              </a:rPr>
              <a:t>Wraz </a:t>
            </a:r>
            <a:r>
              <a:rPr lang="pl-PL" sz="1200" dirty="0">
                <a:latin typeface="Brygada 1918" pitchFamily="50" charset="-18"/>
                <a:ea typeface="Brygada 1918" pitchFamily="50" charset="-18"/>
              </a:rPr>
              <a:t>z rozwojem broni palnej, w połowie XVI wieku pawężnicy stracili swoje znaczenia, a ich tarcze, często bogato zdobione, zaczęły upiększać wnętrza zamków, zbrojowni oraz ratuszy. </a:t>
            </a:r>
            <a:endParaRPr lang="pl-PL" sz="1200" dirty="0" smtClean="0">
              <a:latin typeface="Brygada 1918" pitchFamily="50" charset="-18"/>
              <a:ea typeface="Brygada 1918" pitchFamily="50" charset="-18"/>
            </a:endParaRPr>
          </a:p>
        </p:txBody>
      </p:sp>
      <p:pic>
        <p:nvPicPr>
          <p:cNvPr id="1026" name="Picture 2" descr="C:\Users\Komputer\Desktop\Praca\Pawęże w Winterthur\Tarcza z Malborka.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79512" y="625649"/>
            <a:ext cx="1468663" cy="3168352"/>
          </a:xfrm>
          <a:prstGeom prst="rect">
            <a:avLst/>
          </a:prstGeom>
          <a:noFill/>
          <a:extLst>
            <a:ext uri="{909E8E84-426E-40DD-AFC4-6F175D3DCCD1}">
              <a14:hiddenFill xmlns="" xmlns:a14="http://schemas.microsoft.com/office/drawing/2010/main">
                <a:solidFill>
                  <a:srgbClr val="FFFFFF"/>
                </a:solidFill>
              </a14:hiddenFill>
            </a:ext>
          </a:extLst>
        </p:spPr>
      </p:pic>
      <p:pic>
        <p:nvPicPr>
          <p:cNvPr id="3" name="Obraz 2"/>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1396954" y="3507110"/>
            <a:ext cx="1524428" cy="3090242"/>
          </a:xfrm>
          <a:prstGeom prst="rect">
            <a:avLst/>
          </a:prstGeom>
        </p:spPr>
      </p:pic>
    </p:spTree>
    <p:extLst>
      <p:ext uri="{BB962C8B-B14F-4D97-AF65-F5344CB8AC3E}">
        <p14:creationId xmlns="" xmlns:p14="http://schemas.microsoft.com/office/powerpoint/2010/main" val="2894128179"/>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539552" y="476672"/>
            <a:ext cx="8229600" cy="432048"/>
          </a:xfrm>
        </p:spPr>
        <p:txBody>
          <a:bodyPr>
            <a:normAutofit fontScale="90000"/>
          </a:bodyPr>
          <a:lstStyle/>
          <a:p>
            <a:pPr algn="ctr"/>
            <a:r>
              <a:rPr lang="pl-PL" dirty="0" smtClean="0">
                <a:latin typeface="Brygada 1918" pitchFamily="50" charset="-18"/>
                <a:ea typeface="Brygada 1918" pitchFamily="50" charset="-18"/>
              </a:rPr>
              <a:t>Hełmy </a:t>
            </a:r>
            <a:endParaRPr lang="pl-PL" dirty="0">
              <a:latin typeface="Brygada 1918" pitchFamily="50" charset="-18"/>
              <a:ea typeface="Brygada 1918" pitchFamily="50" charset="-18"/>
            </a:endParaRPr>
          </a:p>
        </p:txBody>
      </p:sp>
      <p:sp>
        <p:nvSpPr>
          <p:cNvPr id="5" name="Tytuł 2"/>
          <p:cNvSpPr txBox="1">
            <a:spLocks/>
          </p:cNvSpPr>
          <p:nvPr/>
        </p:nvSpPr>
        <p:spPr>
          <a:xfrm>
            <a:off x="72360" y="867489"/>
            <a:ext cx="9071640" cy="523220"/>
          </a:xfrm>
          <a:prstGeom prst="rect">
            <a:avLst/>
          </a:prstGeom>
        </p:spPr>
        <p:txBody>
          <a:bodyPr vert="horz" anchor="ctr">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algn="ctr" defTabSz="914400" rtl="0" eaLnBrk="1" fontAlgn="auto" latinLnBrk="0" hangingPunct="1">
              <a:lnSpc>
                <a:spcPct val="100000"/>
              </a:lnSpc>
              <a:spcBef>
                <a:spcPct val="0"/>
              </a:spcBef>
              <a:spcAft>
                <a:spcPts val="0"/>
              </a:spcAft>
              <a:buClrTx/>
              <a:buSzPct val="45000"/>
              <a:buFont typeface="StarSymbol"/>
              <a:buNone/>
              <a:tabLst/>
              <a:defRPr/>
            </a:pPr>
            <a:r>
              <a:rPr lang="pl-PL" sz="2800" noProof="0" dirty="0" smtClean="0">
                <a:solidFill>
                  <a:schemeClr val="tx2"/>
                </a:solidFill>
                <a:latin typeface="Brygada 1918" pitchFamily="50" charset="-18"/>
                <a:ea typeface="Brygada 1918" pitchFamily="50" charset="-18"/>
                <a:cs typeface="+mj-cs"/>
              </a:rPr>
              <a:t>Tarcza renesansowa</a:t>
            </a:r>
            <a:endParaRPr kumimoji="0" lang="pl-PL" sz="2800" b="0" i="0" u="none" strike="noStrike" kern="1200" cap="none" spc="0" normalizeH="0" baseline="0" noProof="0" dirty="0">
              <a:ln>
                <a:noFill/>
              </a:ln>
              <a:solidFill>
                <a:schemeClr val="tx2"/>
              </a:solidFill>
              <a:effectLst/>
              <a:uLnTx/>
              <a:uFillTx/>
              <a:latin typeface="Brygada 1918" pitchFamily="50" charset="-18"/>
              <a:ea typeface="Brygada 1918" pitchFamily="50" charset="-18"/>
              <a:cs typeface="+mj-cs"/>
            </a:endParaRPr>
          </a:p>
        </p:txBody>
      </p:sp>
      <p:sp>
        <p:nvSpPr>
          <p:cNvPr id="6" name="Symbol zastępczy tekstu 3"/>
          <p:cNvSpPr txBox="1">
            <a:spLocks/>
          </p:cNvSpPr>
          <p:nvPr/>
        </p:nvSpPr>
        <p:spPr>
          <a:xfrm>
            <a:off x="2699792" y="1484784"/>
            <a:ext cx="6048672" cy="5112568"/>
          </a:xfrm>
          <a:prstGeom prst="rect">
            <a:avLst/>
          </a:prstGeom>
        </p:spPr>
        <p:txBody>
          <a:bodyPr vert="horz">
            <a:normAutofit/>
          </a:bodyPr>
          <a:lstStyle>
            <a:defPPr marL="432000" lvl="0" indent="-324000">
              <a:spcBef>
                <a:spcPts val="1417"/>
              </a:spcBef>
              <a:spcAft>
                <a:spcPts val="0"/>
              </a:spcAft>
              <a:buSzPct val="45000"/>
              <a:buFont typeface="StarSymbol"/>
              <a:buNone/>
              <a:defRPr lang="pl-PL" sz="3200" b="0" i="0" u="none" strike="noStrike" kern="1200" cap="none">
                <a:ln>
                  <a:noFill/>
                </a:ln>
                <a:latin typeface="Liberation Sans" pitchFamily="18"/>
                <a:ea typeface="Microsoft YaHei" pitchFamily="2"/>
                <a:cs typeface="Mangal" pitchFamily="2"/>
              </a:defRPr>
            </a:defPPr>
            <a:lvl1pPr marL="432000" lvl="0" indent="-324000">
              <a:spcBef>
                <a:spcPts val="1417"/>
              </a:spcBef>
              <a:spcAft>
                <a:spcPts val="0"/>
              </a:spcAft>
              <a:buSzPct val="45000"/>
              <a:buFont typeface="StarSymbol"/>
              <a:buChar char="●"/>
              <a:defRPr lang="pl-PL" sz="3200" b="0" i="0" u="none" strike="noStrike" kern="1200" cap="none">
                <a:ln>
                  <a:noFill/>
                </a:ln>
                <a:latin typeface="Liberation Sans" pitchFamily="18"/>
                <a:ea typeface="Microsoft YaHei" pitchFamily="2"/>
                <a:cs typeface="Mangal" pitchFamily="2"/>
              </a:defRPr>
            </a:lvl1pPr>
            <a:lvl2pPr marL="864000" lvl="1" indent="-324000">
              <a:spcBef>
                <a:spcPts val="1134"/>
              </a:spcBef>
              <a:spcAft>
                <a:spcPts val="0"/>
              </a:spcAft>
              <a:buSzPct val="75000"/>
              <a:buFont typeface="StarSymbol"/>
              <a:buChar char="–"/>
              <a:defRPr lang="pl-PL" sz="2800" b="0" i="0" u="none" strike="noStrike" kern="1200" cap="none">
                <a:ln>
                  <a:noFill/>
                </a:ln>
                <a:latin typeface="Liberation Sans" pitchFamily="18"/>
                <a:ea typeface="Microsoft YaHei" pitchFamily="2"/>
                <a:cs typeface="Mangal" pitchFamily="2"/>
              </a:defRPr>
            </a:lvl2pPr>
            <a:lvl3pPr marL="1295999" lvl="2" indent="-288000">
              <a:spcBef>
                <a:spcPts val="850"/>
              </a:spcBef>
              <a:spcAft>
                <a:spcPts val="0"/>
              </a:spcAft>
              <a:buSzPct val="45000"/>
              <a:buFont typeface="StarSymbol"/>
              <a:buChar char="●"/>
              <a:defRPr lang="pl-PL" sz="2400" b="0" i="0" u="none" strike="noStrike" kern="1200" cap="none">
                <a:ln>
                  <a:noFill/>
                </a:ln>
                <a:latin typeface="Liberation Sans" pitchFamily="18"/>
                <a:ea typeface="Microsoft YaHei" pitchFamily="2"/>
                <a:cs typeface="Mangal" pitchFamily="2"/>
              </a:defRPr>
            </a:lvl3pPr>
            <a:lvl4pPr marL="1728000" lvl="3" indent="-216000">
              <a:spcBef>
                <a:spcPts val="567"/>
              </a:spcBef>
              <a:spcAft>
                <a:spcPts val="0"/>
              </a:spcAft>
              <a:buSzPct val="75000"/>
              <a:buFont typeface="StarSymbol"/>
              <a:buChar char="–"/>
              <a:defRPr lang="pl-PL" sz="2000" b="0" i="0" u="none" strike="noStrike" kern="1200" cap="none">
                <a:ln>
                  <a:noFill/>
                </a:ln>
                <a:latin typeface="Liberation Sans" pitchFamily="18"/>
                <a:ea typeface="Microsoft YaHei" pitchFamily="2"/>
                <a:cs typeface="Mangal" pitchFamily="2"/>
              </a:defRPr>
            </a:lvl4pPr>
            <a:lvl5pPr marL="2160000" lvl="4"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5pPr>
            <a:lvl6pPr marL="2592000" lvl="5"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6pPr>
            <a:lvl7pPr marL="3024000" lvl="6"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7pPr>
            <a:lvl8pPr marL="3456000" lvl="7"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8pPr>
            <a:lvl9pPr marL="3887999" lvl="8"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9pPr>
          </a:lstStyle>
          <a:p>
            <a:pPr algn="just">
              <a:buClr>
                <a:schemeClr val="accent3"/>
              </a:buClr>
              <a:defRPr/>
            </a:pPr>
            <a:endParaRPr lang="pl-PL" sz="2000" dirty="0" smtClean="0">
              <a:latin typeface="Brygada 1918" pitchFamily="50" charset="-18"/>
              <a:ea typeface="Brygada 1918" pitchFamily="50" charset="-18"/>
            </a:endParaRPr>
          </a:p>
        </p:txBody>
      </p:sp>
      <p:sp>
        <p:nvSpPr>
          <p:cNvPr id="7" name="Symbol zastępczy tekstu 3"/>
          <p:cNvSpPr txBox="1">
            <a:spLocks/>
          </p:cNvSpPr>
          <p:nvPr/>
        </p:nvSpPr>
        <p:spPr>
          <a:xfrm>
            <a:off x="2852192" y="1637184"/>
            <a:ext cx="6048672" cy="5112568"/>
          </a:xfrm>
          <a:prstGeom prst="rect">
            <a:avLst/>
          </a:prstGeom>
        </p:spPr>
        <p:txBody>
          <a:bodyPr vert="horz">
            <a:normAutofit/>
          </a:bodyPr>
          <a:lstStyle>
            <a:defPPr marL="432000" lvl="0" indent="-324000">
              <a:spcBef>
                <a:spcPts val="1417"/>
              </a:spcBef>
              <a:spcAft>
                <a:spcPts val="0"/>
              </a:spcAft>
              <a:buSzPct val="45000"/>
              <a:buFont typeface="StarSymbol"/>
              <a:buNone/>
              <a:defRPr lang="pl-PL" sz="3200" b="0" i="0" u="none" strike="noStrike" kern="1200" cap="none">
                <a:ln>
                  <a:noFill/>
                </a:ln>
                <a:latin typeface="Liberation Sans" pitchFamily="18"/>
                <a:ea typeface="Microsoft YaHei" pitchFamily="2"/>
                <a:cs typeface="Mangal" pitchFamily="2"/>
              </a:defRPr>
            </a:defPPr>
            <a:lvl1pPr marL="432000" lvl="0" indent="-324000">
              <a:spcBef>
                <a:spcPts val="1417"/>
              </a:spcBef>
              <a:spcAft>
                <a:spcPts val="0"/>
              </a:spcAft>
              <a:buSzPct val="45000"/>
              <a:buFont typeface="StarSymbol"/>
              <a:buChar char="●"/>
              <a:defRPr lang="pl-PL" sz="3200" b="0" i="0" u="none" strike="noStrike" kern="1200" cap="none">
                <a:ln>
                  <a:noFill/>
                </a:ln>
                <a:latin typeface="Liberation Sans" pitchFamily="18"/>
                <a:ea typeface="Microsoft YaHei" pitchFamily="2"/>
                <a:cs typeface="Mangal" pitchFamily="2"/>
              </a:defRPr>
            </a:lvl1pPr>
            <a:lvl2pPr marL="864000" lvl="1" indent="-324000">
              <a:spcBef>
                <a:spcPts val="1134"/>
              </a:spcBef>
              <a:spcAft>
                <a:spcPts val="0"/>
              </a:spcAft>
              <a:buSzPct val="75000"/>
              <a:buFont typeface="StarSymbol"/>
              <a:buChar char="–"/>
              <a:defRPr lang="pl-PL" sz="2800" b="0" i="0" u="none" strike="noStrike" kern="1200" cap="none">
                <a:ln>
                  <a:noFill/>
                </a:ln>
                <a:latin typeface="Liberation Sans" pitchFamily="18"/>
                <a:ea typeface="Microsoft YaHei" pitchFamily="2"/>
                <a:cs typeface="Mangal" pitchFamily="2"/>
              </a:defRPr>
            </a:lvl2pPr>
            <a:lvl3pPr marL="1295999" lvl="2" indent="-288000">
              <a:spcBef>
                <a:spcPts val="850"/>
              </a:spcBef>
              <a:spcAft>
                <a:spcPts val="0"/>
              </a:spcAft>
              <a:buSzPct val="45000"/>
              <a:buFont typeface="StarSymbol"/>
              <a:buChar char="●"/>
              <a:defRPr lang="pl-PL" sz="2400" b="0" i="0" u="none" strike="noStrike" kern="1200" cap="none">
                <a:ln>
                  <a:noFill/>
                </a:ln>
                <a:latin typeface="Liberation Sans" pitchFamily="18"/>
                <a:ea typeface="Microsoft YaHei" pitchFamily="2"/>
                <a:cs typeface="Mangal" pitchFamily="2"/>
              </a:defRPr>
            </a:lvl3pPr>
            <a:lvl4pPr marL="1728000" lvl="3" indent="-216000">
              <a:spcBef>
                <a:spcPts val="567"/>
              </a:spcBef>
              <a:spcAft>
                <a:spcPts val="0"/>
              </a:spcAft>
              <a:buSzPct val="75000"/>
              <a:buFont typeface="StarSymbol"/>
              <a:buChar char="–"/>
              <a:defRPr lang="pl-PL" sz="2000" b="0" i="0" u="none" strike="noStrike" kern="1200" cap="none">
                <a:ln>
                  <a:noFill/>
                </a:ln>
                <a:latin typeface="Liberation Sans" pitchFamily="18"/>
                <a:ea typeface="Microsoft YaHei" pitchFamily="2"/>
                <a:cs typeface="Mangal" pitchFamily="2"/>
              </a:defRPr>
            </a:lvl4pPr>
            <a:lvl5pPr marL="2160000" lvl="4"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5pPr>
            <a:lvl6pPr marL="2592000" lvl="5"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6pPr>
            <a:lvl7pPr marL="3024000" lvl="6"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7pPr>
            <a:lvl8pPr marL="3456000" lvl="7"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8pPr>
            <a:lvl9pPr marL="3887999" lvl="8"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9pPr>
          </a:lstStyle>
          <a:p>
            <a:pPr algn="just">
              <a:buClr>
                <a:schemeClr val="accent3"/>
              </a:buClr>
              <a:defRPr/>
            </a:pPr>
            <a:r>
              <a:rPr lang="pl-PL" sz="2000" dirty="0" smtClean="0">
                <a:latin typeface="Brygada 1918" pitchFamily="50" charset="-18"/>
                <a:ea typeface="Brygada 1918" pitchFamily="50" charset="-18"/>
              </a:rPr>
              <a:t>Tarcze stosowane w okresie renesansu nie pełniły już funkcji bojowej. Najczęściej były to tarcze paradne, bogato zdobione, wchodzące w skład luksusowych kompletów uzbrojenia.</a:t>
            </a:r>
          </a:p>
          <a:p>
            <a:pPr algn="just">
              <a:buClr>
                <a:schemeClr val="accent3"/>
              </a:buClr>
              <a:defRPr/>
            </a:pPr>
            <a:r>
              <a:rPr lang="pl-PL" sz="2000" dirty="0" smtClean="0">
                <a:latin typeface="Brygada 1918" pitchFamily="50" charset="-18"/>
                <a:ea typeface="Brygada 1918" pitchFamily="50" charset="-18"/>
              </a:rPr>
              <a:t> Stosowały je gwardie pałacowe lub  służyły do dekoracji wnętrz. </a:t>
            </a:r>
          </a:p>
          <a:p>
            <a:pPr algn="just">
              <a:buClr>
                <a:schemeClr val="accent3"/>
              </a:buClr>
              <a:defRPr/>
            </a:pPr>
            <a:r>
              <a:rPr lang="pl-PL" sz="2000" dirty="0" smtClean="0">
                <a:latin typeface="Brygada 1918" pitchFamily="50" charset="-18"/>
                <a:ea typeface="Brygada 1918" pitchFamily="50" charset="-18"/>
              </a:rPr>
              <a:t>Najczęściej miały postać okrągłą i wykonane były z metalu, czym różniły się od tarcz bojowych</a:t>
            </a:r>
            <a:r>
              <a:rPr lang="pl-PL" sz="2000" smtClean="0">
                <a:latin typeface="Brygada 1918" pitchFamily="50" charset="-18"/>
                <a:ea typeface="Brygada 1918" pitchFamily="50" charset="-18"/>
              </a:rPr>
              <a:t>, które </a:t>
            </a:r>
            <a:r>
              <a:rPr lang="pl-PL" sz="2000" dirty="0" smtClean="0">
                <a:latin typeface="Brygada 1918" pitchFamily="50" charset="-18"/>
                <a:ea typeface="Brygada 1918" pitchFamily="50" charset="-18"/>
              </a:rPr>
              <a:t>wykonywano zawsze z drewna. </a:t>
            </a:r>
          </a:p>
          <a:p>
            <a:pPr marL="540000" lvl="1" indent="0" algn="just">
              <a:buClr>
                <a:schemeClr val="accent3"/>
              </a:buClr>
              <a:buNone/>
              <a:defRPr/>
            </a:pPr>
            <a:endParaRPr lang="pl-PL" sz="2000" dirty="0" smtClean="0">
              <a:latin typeface="Brygada 1918" pitchFamily="50" charset="-18"/>
              <a:ea typeface="Brygada 1918" pitchFamily="50" charset="-18"/>
            </a:endParaRPr>
          </a:p>
        </p:txBody>
      </p:sp>
      <p:pic>
        <p:nvPicPr>
          <p:cNvPr id="3" name="Obraz 2"/>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280055" y="899884"/>
            <a:ext cx="2572137" cy="2641476"/>
          </a:xfrm>
          <a:prstGeom prst="rect">
            <a:avLst/>
          </a:prstGeom>
        </p:spPr>
      </p:pic>
      <p:pic>
        <p:nvPicPr>
          <p:cNvPr id="4" name="Obraz 3"/>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208520" y="3796630"/>
            <a:ext cx="2715206" cy="2664296"/>
          </a:xfrm>
          <a:prstGeom prst="rect">
            <a:avLst/>
          </a:prstGeom>
        </p:spPr>
      </p:pic>
    </p:spTree>
    <p:extLst>
      <p:ext uri="{BB962C8B-B14F-4D97-AF65-F5344CB8AC3E}">
        <p14:creationId xmlns="" xmlns:p14="http://schemas.microsoft.com/office/powerpoint/2010/main" val="1543242201"/>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539552" y="476672"/>
            <a:ext cx="8229600" cy="432048"/>
          </a:xfrm>
        </p:spPr>
        <p:txBody>
          <a:bodyPr>
            <a:normAutofit fontScale="90000"/>
          </a:bodyPr>
          <a:lstStyle/>
          <a:p>
            <a:pPr algn="ctr"/>
            <a:r>
              <a:rPr lang="pl-PL" dirty="0" smtClean="0">
                <a:latin typeface="Brygada 1918" pitchFamily="50" charset="-18"/>
                <a:ea typeface="Brygada 1918" pitchFamily="50" charset="-18"/>
              </a:rPr>
              <a:t>Oporządzenie jeździeckie</a:t>
            </a:r>
            <a:endParaRPr lang="pl-PL" dirty="0">
              <a:latin typeface="Brygada 1918" pitchFamily="50" charset="-18"/>
              <a:ea typeface="Brygada 1918" pitchFamily="50" charset="-18"/>
            </a:endParaRPr>
          </a:p>
        </p:txBody>
      </p:sp>
      <p:sp>
        <p:nvSpPr>
          <p:cNvPr id="5" name="Tytuł 2"/>
          <p:cNvSpPr txBox="1">
            <a:spLocks/>
          </p:cNvSpPr>
          <p:nvPr/>
        </p:nvSpPr>
        <p:spPr>
          <a:xfrm>
            <a:off x="72360" y="867489"/>
            <a:ext cx="9071640" cy="523220"/>
          </a:xfrm>
          <a:prstGeom prst="rect">
            <a:avLst/>
          </a:prstGeom>
        </p:spPr>
        <p:txBody>
          <a:bodyPr vert="horz" anchor="ctr">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algn="ctr" defTabSz="914400" rtl="0" eaLnBrk="1" fontAlgn="auto" latinLnBrk="0" hangingPunct="1">
              <a:lnSpc>
                <a:spcPct val="100000"/>
              </a:lnSpc>
              <a:spcBef>
                <a:spcPct val="0"/>
              </a:spcBef>
              <a:spcAft>
                <a:spcPts val="0"/>
              </a:spcAft>
              <a:buClrTx/>
              <a:buSzPct val="45000"/>
              <a:buFont typeface="StarSymbol"/>
              <a:buNone/>
              <a:tabLst/>
              <a:defRPr/>
            </a:pPr>
            <a:r>
              <a:rPr kumimoji="0" lang="pl-PL" sz="2800" b="0" i="0" u="none" strike="noStrike" kern="1200" cap="none" spc="0" normalizeH="0" baseline="0" noProof="0" dirty="0" smtClean="0">
                <a:ln>
                  <a:noFill/>
                </a:ln>
                <a:solidFill>
                  <a:schemeClr val="tx2"/>
                </a:solidFill>
                <a:effectLst/>
                <a:uLnTx/>
                <a:uFillTx/>
                <a:latin typeface="Brygada 1918" pitchFamily="50" charset="-18"/>
                <a:ea typeface="Brygada 1918" pitchFamily="50" charset="-18"/>
                <a:cs typeface="+mj-cs"/>
              </a:rPr>
              <a:t>Ostrogi</a:t>
            </a:r>
            <a:endParaRPr kumimoji="0" lang="pl-PL" sz="2800" b="0" i="0" u="none" strike="noStrike" kern="1200" cap="none" spc="0" normalizeH="0" baseline="0" noProof="0" dirty="0">
              <a:ln>
                <a:noFill/>
              </a:ln>
              <a:solidFill>
                <a:schemeClr val="tx2"/>
              </a:solidFill>
              <a:effectLst/>
              <a:uLnTx/>
              <a:uFillTx/>
              <a:latin typeface="Brygada 1918" pitchFamily="50" charset="-18"/>
              <a:ea typeface="Brygada 1918" pitchFamily="50" charset="-18"/>
              <a:cs typeface="+mj-cs"/>
            </a:endParaRPr>
          </a:p>
        </p:txBody>
      </p:sp>
      <p:sp>
        <p:nvSpPr>
          <p:cNvPr id="6" name="Symbol zastępczy tekstu 3"/>
          <p:cNvSpPr txBox="1">
            <a:spLocks/>
          </p:cNvSpPr>
          <p:nvPr/>
        </p:nvSpPr>
        <p:spPr>
          <a:xfrm>
            <a:off x="2699792" y="1484784"/>
            <a:ext cx="6048672" cy="5112568"/>
          </a:xfrm>
          <a:prstGeom prst="rect">
            <a:avLst/>
          </a:prstGeom>
        </p:spPr>
        <p:txBody>
          <a:bodyPr vert="horz">
            <a:normAutofit/>
          </a:bodyPr>
          <a:lstStyle>
            <a:defPPr marL="432000" lvl="0" indent="-324000">
              <a:spcBef>
                <a:spcPts val="1417"/>
              </a:spcBef>
              <a:spcAft>
                <a:spcPts val="0"/>
              </a:spcAft>
              <a:buSzPct val="45000"/>
              <a:buFont typeface="StarSymbol"/>
              <a:buNone/>
              <a:defRPr lang="pl-PL" sz="3200" b="0" i="0" u="none" strike="noStrike" kern="1200" cap="none">
                <a:ln>
                  <a:noFill/>
                </a:ln>
                <a:latin typeface="Liberation Sans" pitchFamily="18"/>
                <a:ea typeface="Microsoft YaHei" pitchFamily="2"/>
                <a:cs typeface="Mangal" pitchFamily="2"/>
              </a:defRPr>
            </a:defPPr>
            <a:lvl1pPr marL="432000" lvl="0" indent="-324000">
              <a:spcBef>
                <a:spcPts val="1417"/>
              </a:spcBef>
              <a:spcAft>
                <a:spcPts val="0"/>
              </a:spcAft>
              <a:buSzPct val="45000"/>
              <a:buFont typeface="StarSymbol"/>
              <a:buChar char="●"/>
              <a:defRPr lang="pl-PL" sz="3200" b="0" i="0" u="none" strike="noStrike" kern="1200" cap="none">
                <a:ln>
                  <a:noFill/>
                </a:ln>
                <a:latin typeface="Liberation Sans" pitchFamily="18"/>
                <a:ea typeface="Microsoft YaHei" pitchFamily="2"/>
                <a:cs typeface="Mangal" pitchFamily="2"/>
              </a:defRPr>
            </a:lvl1pPr>
            <a:lvl2pPr marL="864000" lvl="1" indent="-324000">
              <a:spcBef>
                <a:spcPts val="1134"/>
              </a:spcBef>
              <a:spcAft>
                <a:spcPts val="0"/>
              </a:spcAft>
              <a:buSzPct val="75000"/>
              <a:buFont typeface="StarSymbol"/>
              <a:buChar char="–"/>
              <a:defRPr lang="pl-PL" sz="2800" b="0" i="0" u="none" strike="noStrike" kern="1200" cap="none">
                <a:ln>
                  <a:noFill/>
                </a:ln>
                <a:latin typeface="Liberation Sans" pitchFamily="18"/>
                <a:ea typeface="Microsoft YaHei" pitchFamily="2"/>
                <a:cs typeface="Mangal" pitchFamily="2"/>
              </a:defRPr>
            </a:lvl2pPr>
            <a:lvl3pPr marL="1295999" lvl="2" indent="-288000">
              <a:spcBef>
                <a:spcPts val="850"/>
              </a:spcBef>
              <a:spcAft>
                <a:spcPts val="0"/>
              </a:spcAft>
              <a:buSzPct val="45000"/>
              <a:buFont typeface="StarSymbol"/>
              <a:buChar char="●"/>
              <a:defRPr lang="pl-PL" sz="2400" b="0" i="0" u="none" strike="noStrike" kern="1200" cap="none">
                <a:ln>
                  <a:noFill/>
                </a:ln>
                <a:latin typeface="Liberation Sans" pitchFamily="18"/>
                <a:ea typeface="Microsoft YaHei" pitchFamily="2"/>
                <a:cs typeface="Mangal" pitchFamily="2"/>
              </a:defRPr>
            </a:lvl3pPr>
            <a:lvl4pPr marL="1728000" lvl="3" indent="-216000">
              <a:spcBef>
                <a:spcPts val="567"/>
              </a:spcBef>
              <a:spcAft>
                <a:spcPts val="0"/>
              </a:spcAft>
              <a:buSzPct val="75000"/>
              <a:buFont typeface="StarSymbol"/>
              <a:buChar char="–"/>
              <a:defRPr lang="pl-PL" sz="2000" b="0" i="0" u="none" strike="noStrike" kern="1200" cap="none">
                <a:ln>
                  <a:noFill/>
                </a:ln>
                <a:latin typeface="Liberation Sans" pitchFamily="18"/>
                <a:ea typeface="Microsoft YaHei" pitchFamily="2"/>
                <a:cs typeface="Mangal" pitchFamily="2"/>
              </a:defRPr>
            </a:lvl4pPr>
            <a:lvl5pPr marL="2160000" lvl="4"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5pPr>
            <a:lvl6pPr marL="2592000" lvl="5"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6pPr>
            <a:lvl7pPr marL="3024000" lvl="6"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7pPr>
            <a:lvl8pPr marL="3456000" lvl="7"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8pPr>
            <a:lvl9pPr marL="3887999" lvl="8"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9pPr>
          </a:lstStyle>
          <a:p>
            <a:pPr algn="just">
              <a:buClr>
                <a:schemeClr val="accent3"/>
              </a:buClr>
              <a:defRPr/>
            </a:pPr>
            <a:endParaRPr lang="pl-PL" sz="2000" dirty="0" smtClean="0">
              <a:latin typeface="Brygada 1918" pitchFamily="50" charset="-18"/>
              <a:ea typeface="Brygada 1918" pitchFamily="50" charset="-18"/>
            </a:endParaRPr>
          </a:p>
        </p:txBody>
      </p:sp>
      <p:sp>
        <p:nvSpPr>
          <p:cNvPr id="7" name="Symbol zastępczy tekstu 3"/>
          <p:cNvSpPr txBox="1">
            <a:spLocks/>
          </p:cNvSpPr>
          <p:nvPr/>
        </p:nvSpPr>
        <p:spPr>
          <a:xfrm>
            <a:off x="2852192" y="1637184"/>
            <a:ext cx="6048672" cy="5112568"/>
          </a:xfrm>
          <a:prstGeom prst="rect">
            <a:avLst/>
          </a:prstGeom>
        </p:spPr>
        <p:txBody>
          <a:bodyPr vert="horz">
            <a:normAutofit fontScale="92500" lnSpcReduction="20000"/>
          </a:bodyPr>
          <a:lstStyle>
            <a:defPPr marL="432000" lvl="0" indent="-324000">
              <a:spcBef>
                <a:spcPts val="1417"/>
              </a:spcBef>
              <a:spcAft>
                <a:spcPts val="0"/>
              </a:spcAft>
              <a:buSzPct val="45000"/>
              <a:buFont typeface="StarSymbol"/>
              <a:buNone/>
              <a:defRPr lang="pl-PL" sz="3200" b="0" i="0" u="none" strike="noStrike" kern="1200" cap="none">
                <a:ln>
                  <a:noFill/>
                </a:ln>
                <a:latin typeface="Liberation Sans" pitchFamily="18"/>
                <a:ea typeface="Microsoft YaHei" pitchFamily="2"/>
                <a:cs typeface="Mangal" pitchFamily="2"/>
              </a:defRPr>
            </a:defPPr>
            <a:lvl1pPr marL="432000" lvl="0" indent="-324000">
              <a:spcBef>
                <a:spcPts val="1417"/>
              </a:spcBef>
              <a:spcAft>
                <a:spcPts val="0"/>
              </a:spcAft>
              <a:buSzPct val="45000"/>
              <a:buFont typeface="StarSymbol"/>
              <a:buChar char="●"/>
              <a:defRPr lang="pl-PL" sz="3200" b="0" i="0" u="none" strike="noStrike" kern="1200" cap="none">
                <a:ln>
                  <a:noFill/>
                </a:ln>
                <a:latin typeface="Liberation Sans" pitchFamily="18"/>
                <a:ea typeface="Microsoft YaHei" pitchFamily="2"/>
                <a:cs typeface="Mangal" pitchFamily="2"/>
              </a:defRPr>
            </a:lvl1pPr>
            <a:lvl2pPr marL="864000" lvl="1" indent="-324000">
              <a:spcBef>
                <a:spcPts val="1134"/>
              </a:spcBef>
              <a:spcAft>
                <a:spcPts val="0"/>
              </a:spcAft>
              <a:buSzPct val="75000"/>
              <a:buFont typeface="StarSymbol"/>
              <a:buChar char="–"/>
              <a:defRPr lang="pl-PL" sz="2800" b="0" i="0" u="none" strike="noStrike" kern="1200" cap="none">
                <a:ln>
                  <a:noFill/>
                </a:ln>
                <a:latin typeface="Liberation Sans" pitchFamily="18"/>
                <a:ea typeface="Microsoft YaHei" pitchFamily="2"/>
                <a:cs typeface="Mangal" pitchFamily="2"/>
              </a:defRPr>
            </a:lvl2pPr>
            <a:lvl3pPr marL="1295999" lvl="2" indent="-288000">
              <a:spcBef>
                <a:spcPts val="850"/>
              </a:spcBef>
              <a:spcAft>
                <a:spcPts val="0"/>
              </a:spcAft>
              <a:buSzPct val="45000"/>
              <a:buFont typeface="StarSymbol"/>
              <a:buChar char="●"/>
              <a:defRPr lang="pl-PL" sz="2400" b="0" i="0" u="none" strike="noStrike" kern="1200" cap="none">
                <a:ln>
                  <a:noFill/>
                </a:ln>
                <a:latin typeface="Liberation Sans" pitchFamily="18"/>
                <a:ea typeface="Microsoft YaHei" pitchFamily="2"/>
                <a:cs typeface="Mangal" pitchFamily="2"/>
              </a:defRPr>
            </a:lvl3pPr>
            <a:lvl4pPr marL="1728000" lvl="3" indent="-216000">
              <a:spcBef>
                <a:spcPts val="567"/>
              </a:spcBef>
              <a:spcAft>
                <a:spcPts val="0"/>
              </a:spcAft>
              <a:buSzPct val="75000"/>
              <a:buFont typeface="StarSymbol"/>
              <a:buChar char="–"/>
              <a:defRPr lang="pl-PL" sz="2000" b="0" i="0" u="none" strike="noStrike" kern="1200" cap="none">
                <a:ln>
                  <a:noFill/>
                </a:ln>
                <a:latin typeface="Liberation Sans" pitchFamily="18"/>
                <a:ea typeface="Microsoft YaHei" pitchFamily="2"/>
                <a:cs typeface="Mangal" pitchFamily="2"/>
              </a:defRPr>
            </a:lvl4pPr>
            <a:lvl5pPr marL="2160000" lvl="4"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5pPr>
            <a:lvl6pPr marL="2592000" lvl="5"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6pPr>
            <a:lvl7pPr marL="3024000" lvl="6"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7pPr>
            <a:lvl8pPr marL="3456000" lvl="7"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8pPr>
            <a:lvl9pPr marL="3887999" lvl="8"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9pPr>
          </a:lstStyle>
          <a:p>
            <a:pPr algn="just">
              <a:buClr>
                <a:schemeClr val="accent3"/>
              </a:buClr>
              <a:defRPr/>
            </a:pPr>
            <a:r>
              <a:rPr lang="pl-PL" sz="2000" dirty="0" smtClean="0">
                <a:latin typeface="Brygada 1918" pitchFamily="50" charset="-18"/>
                <a:ea typeface="Brygada 1918" pitchFamily="50" charset="-18"/>
              </a:rPr>
              <a:t>Ostrogi to część oporządzenia jeździeckiego służąca do powodowania koniem. Mocowano je do obuwia przy pięcie. Pojedyncza ostroga wynaleziona została przez Celtów około III wieku p.n.e.</a:t>
            </a:r>
          </a:p>
          <a:p>
            <a:pPr algn="just">
              <a:buClr>
                <a:schemeClr val="accent3"/>
              </a:buClr>
              <a:defRPr/>
            </a:pPr>
            <a:r>
              <a:rPr lang="pl-PL" sz="2000" dirty="0" smtClean="0">
                <a:latin typeface="Brygada 1918" pitchFamily="50" charset="-18"/>
                <a:ea typeface="Brygada 1918" pitchFamily="50" charset="-18"/>
              </a:rPr>
              <a:t>Mimo, że ostrogi są ikoną stanu rycerskiego, to w średniowieczu stosowały je również inne warstwy społeczne. Rycerzowi za to przysługiwały ostrogi złocone oraz bogato zdobione. </a:t>
            </a:r>
          </a:p>
          <a:p>
            <a:pPr algn="just">
              <a:buClr>
                <a:schemeClr val="accent3"/>
              </a:buClr>
              <a:defRPr/>
            </a:pPr>
            <a:r>
              <a:rPr lang="pl-PL" sz="2000" dirty="0" smtClean="0">
                <a:latin typeface="Brygada 1918" pitchFamily="50" charset="-18"/>
                <a:ea typeface="Brygada 1918" pitchFamily="50" charset="-18"/>
              </a:rPr>
              <a:t>Ich kształt uzależniony był od typu siodła, dosiadu jeźdźca i długości puślisku. W X-XIII wieku występują ostrogi o bodźcu zakończonym kolcem. W 1 poł. XIII wieku pojawiają się ostrogi z bodźcem zakończonym gwiazdką, które w XIV wieku całkowicie wypierają ostrogi z kolcem. W 2. poł. XV wieku dominują ostrogi o bodźcu wydłużonym i miseczkowatym kabłąku. </a:t>
            </a:r>
          </a:p>
          <a:p>
            <a:pPr marL="540000" lvl="1" indent="0" algn="just">
              <a:buClr>
                <a:schemeClr val="accent3"/>
              </a:buClr>
              <a:buNone/>
              <a:defRPr/>
            </a:pPr>
            <a:endParaRPr lang="pl-PL" sz="2000" dirty="0" smtClean="0">
              <a:latin typeface="Brygada 1918" pitchFamily="50" charset="-18"/>
              <a:ea typeface="Brygada 1918" pitchFamily="50" charset="-18"/>
            </a:endParaRPr>
          </a:p>
        </p:txBody>
      </p:sp>
      <p:pic>
        <p:nvPicPr>
          <p:cNvPr id="11" name="Obraz 10"/>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216299" y="4803635"/>
            <a:ext cx="2391620" cy="1793715"/>
          </a:xfrm>
          <a:prstGeom prst="rect">
            <a:avLst/>
          </a:prstGeom>
        </p:spPr>
      </p:pic>
      <p:pic>
        <p:nvPicPr>
          <p:cNvPr id="12" name="Obraz 11"/>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216299" y="2882912"/>
            <a:ext cx="2358410" cy="1571290"/>
          </a:xfrm>
          <a:prstGeom prst="rect">
            <a:avLst/>
          </a:prstGeom>
        </p:spPr>
      </p:pic>
      <p:pic>
        <p:nvPicPr>
          <p:cNvPr id="14" name="Obraz 13"/>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flipH="1">
            <a:off x="341382" y="1331711"/>
            <a:ext cx="2108245" cy="1491583"/>
          </a:xfrm>
          <a:prstGeom prst="rect">
            <a:avLst/>
          </a:prstGeom>
        </p:spPr>
      </p:pic>
    </p:spTree>
    <p:extLst>
      <p:ext uri="{BB962C8B-B14F-4D97-AF65-F5344CB8AC3E}">
        <p14:creationId xmlns="" xmlns:p14="http://schemas.microsoft.com/office/powerpoint/2010/main" val="681277141"/>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539552" y="476672"/>
            <a:ext cx="8229600" cy="432048"/>
          </a:xfrm>
        </p:spPr>
        <p:txBody>
          <a:bodyPr>
            <a:normAutofit fontScale="90000"/>
          </a:bodyPr>
          <a:lstStyle/>
          <a:p>
            <a:pPr algn="ctr"/>
            <a:r>
              <a:rPr lang="pl-PL" dirty="0" smtClean="0">
                <a:latin typeface="Brygada 1918" pitchFamily="50" charset="-18"/>
                <a:ea typeface="Brygada 1918" pitchFamily="50" charset="-18"/>
              </a:rPr>
              <a:t>Rząd koński</a:t>
            </a:r>
            <a:endParaRPr lang="pl-PL" dirty="0">
              <a:latin typeface="Brygada 1918" pitchFamily="50" charset="-18"/>
              <a:ea typeface="Brygada 1918" pitchFamily="50" charset="-18"/>
            </a:endParaRPr>
          </a:p>
        </p:txBody>
      </p:sp>
      <p:sp>
        <p:nvSpPr>
          <p:cNvPr id="5" name="Tytuł 2"/>
          <p:cNvSpPr txBox="1">
            <a:spLocks/>
          </p:cNvSpPr>
          <p:nvPr/>
        </p:nvSpPr>
        <p:spPr>
          <a:xfrm>
            <a:off x="72360" y="867489"/>
            <a:ext cx="9071640" cy="523220"/>
          </a:xfrm>
          <a:prstGeom prst="rect">
            <a:avLst/>
          </a:prstGeom>
        </p:spPr>
        <p:txBody>
          <a:bodyPr vert="horz" anchor="ctr">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algn="ctr" defTabSz="914400" rtl="0" eaLnBrk="1" fontAlgn="auto" latinLnBrk="0" hangingPunct="1">
              <a:lnSpc>
                <a:spcPct val="100000"/>
              </a:lnSpc>
              <a:spcBef>
                <a:spcPct val="0"/>
              </a:spcBef>
              <a:spcAft>
                <a:spcPts val="0"/>
              </a:spcAft>
              <a:buClrTx/>
              <a:buSzPct val="45000"/>
              <a:buFont typeface="StarSymbol"/>
              <a:buNone/>
              <a:tabLst/>
              <a:defRPr/>
            </a:pPr>
            <a:r>
              <a:rPr kumimoji="0" lang="pl-PL" sz="2800" b="0" i="0" u="none" strike="noStrike" kern="1200" cap="none" spc="0" normalizeH="0" baseline="0" noProof="0" dirty="0" smtClean="0">
                <a:ln>
                  <a:noFill/>
                </a:ln>
                <a:solidFill>
                  <a:schemeClr val="tx2"/>
                </a:solidFill>
                <a:effectLst/>
                <a:uLnTx/>
                <a:uFillTx/>
                <a:latin typeface="Brygada 1918" pitchFamily="50" charset="-18"/>
                <a:ea typeface="Brygada 1918" pitchFamily="50" charset="-18"/>
                <a:cs typeface="+mj-cs"/>
              </a:rPr>
              <a:t>Ogłowie</a:t>
            </a:r>
            <a:endParaRPr kumimoji="0" lang="pl-PL" sz="2800" b="0" i="0" u="none" strike="noStrike" kern="1200" cap="none" spc="0" normalizeH="0" baseline="0" noProof="0" dirty="0">
              <a:ln>
                <a:noFill/>
              </a:ln>
              <a:solidFill>
                <a:schemeClr val="tx2"/>
              </a:solidFill>
              <a:effectLst/>
              <a:uLnTx/>
              <a:uFillTx/>
              <a:latin typeface="Brygada 1918" pitchFamily="50" charset="-18"/>
              <a:ea typeface="Brygada 1918" pitchFamily="50" charset="-18"/>
              <a:cs typeface="+mj-cs"/>
            </a:endParaRPr>
          </a:p>
        </p:txBody>
      </p:sp>
      <p:sp>
        <p:nvSpPr>
          <p:cNvPr id="6" name="Symbol zastępczy tekstu 3"/>
          <p:cNvSpPr txBox="1">
            <a:spLocks/>
          </p:cNvSpPr>
          <p:nvPr/>
        </p:nvSpPr>
        <p:spPr>
          <a:xfrm>
            <a:off x="2699792" y="1484784"/>
            <a:ext cx="6048672" cy="5112568"/>
          </a:xfrm>
          <a:prstGeom prst="rect">
            <a:avLst/>
          </a:prstGeom>
        </p:spPr>
        <p:txBody>
          <a:bodyPr vert="horz">
            <a:normAutofit/>
          </a:bodyPr>
          <a:lstStyle>
            <a:defPPr marL="432000" lvl="0" indent="-324000">
              <a:spcBef>
                <a:spcPts val="1417"/>
              </a:spcBef>
              <a:spcAft>
                <a:spcPts val="0"/>
              </a:spcAft>
              <a:buSzPct val="45000"/>
              <a:buFont typeface="StarSymbol"/>
              <a:buNone/>
              <a:defRPr lang="pl-PL" sz="3200" b="0" i="0" u="none" strike="noStrike" kern="1200" cap="none">
                <a:ln>
                  <a:noFill/>
                </a:ln>
                <a:latin typeface="Liberation Sans" pitchFamily="18"/>
                <a:ea typeface="Microsoft YaHei" pitchFamily="2"/>
                <a:cs typeface="Mangal" pitchFamily="2"/>
              </a:defRPr>
            </a:defPPr>
            <a:lvl1pPr marL="432000" lvl="0" indent="-324000">
              <a:spcBef>
                <a:spcPts val="1417"/>
              </a:spcBef>
              <a:spcAft>
                <a:spcPts val="0"/>
              </a:spcAft>
              <a:buSzPct val="45000"/>
              <a:buFont typeface="StarSymbol"/>
              <a:buChar char="●"/>
              <a:defRPr lang="pl-PL" sz="3200" b="0" i="0" u="none" strike="noStrike" kern="1200" cap="none">
                <a:ln>
                  <a:noFill/>
                </a:ln>
                <a:latin typeface="Liberation Sans" pitchFamily="18"/>
                <a:ea typeface="Microsoft YaHei" pitchFamily="2"/>
                <a:cs typeface="Mangal" pitchFamily="2"/>
              </a:defRPr>
            </a:lvl1pPr>
            <a:lvl2pPr marL="864000" lvl="1" indent="-324000">
              <a:spcBef>
                <a:spcPts val="1134"/>
              </a:spcBef>
              <a:spcAft>
                <a:spcPts val="0"/>
              </a:spcAft>
              <a:buSzPct val="75000"/>
              <a:buFont typeface="StarSymbol"/>
              <a:buChar char="–"/>
              <a:defRPr lang="pl-PL" sz="2800" b="0" i="0" u="none" strike="noStrike" kern="1200" cap="none">
                <a:ln>
                  <a:noFill/>
                </a:ln>
                <a:latin typeface="Liberation Sans" pitchFamily="18"/>
                <a:ea typeface="Microsoft YaHei" pitchFamily="2"/>
                <a:cs typeface="Mangal" pitchFamily="2"/>
              </a:defRPr>
            </a:lvl2pPr>
            <a:lvl3pPr marL="1295999" lvl="2" indent="-288000">
              <a:spcBef>
                <a:spcPts val="850"/>
              </a:spcBef>
              <a:spcAft>
                <a:spcPts val="0"/>
              </a:spcAft>
              <a:buSzPct val="45000"/>
              <a:buFont typeface="StarSymbol"/>
              <a:buChar char="●"/>
              <a:defRPr lang="pl-PL" sz="2400" b="0" i="0" u="none" strike="noStrike" kern="1200" cap="none">
                <a:ln>
                  <a:noFill/>
                </a:ln>
                <a:latin typeface="Liberation Sans" pitchFamily="18"/>
                <a:ea typeface="Microsoft YaHei" pitchFamily="2"/>
                <a:cs typeface="Mangal" pitchFamily="2"/>
              </a:defRPr>
            </a:lvl3pPr>
            <a:lvl4pPr marL="1728000" lvl="3" indent="-216000">
              <a:spcBef>
                <a:spcPts val="567"/>
              </a:spcBef>
              <a:spcAft>
                <a:spcPts val="0"/>
              </a:spcAft>
              <a:buSzPct val="75000"/>
              <a:buFont typeface="StarSymbol"/>
              <a:buChar char="–"/>
              <a:defRPr lang="pl-PL" sz="2000" b="0" i="0" u="none" strike="noStrike" kern="1200" cap="none">
                <a:ln>
                  <a:noFill/>
                </a:ln>
                <a:latin typeface="Liberation Sans" pitchFamily="18"/>
                <a:ea typeface="Microsoft YaHei" pitchFamily="2"/>
                <a:cs typeface="Mangal" pitchFamily="2"/>
              </a:defRPr>
            </a:lvl4pPr>
            <a:lvl5pPr marL="2160000" lvl="4"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5pPr>
            <a:lvl6pPr marL="2592000" lvl="5"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6pPr>
            <a:lvl7pPr marL="3024000" lvl="6"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7pPr>
            <a:lvl8pPr marL="3456000" lvl="7"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8pPr>
            <a:lvl9pPr marL="3887999" lvl="8"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9pPr>
          </a:lstStyle>
          <a:p>
            <a:pPr algn="just">
              <a:buClr>
                <a:schemeClr val="accent3"/>
              </a:buClr>
              <a:defRPr/>
            </a:pPr>
            <a:endParaRPr lang="pl-PL" sz="2000" dirty="0" smtClean="0">
              <a:latin typeface="Brygada 1918" pitchFamily="50" charset="-18"/>
              <a:ea typeface="Brygada 1918" pitchFamily="50" charset="-18"/>
            </a:endParaRPr>
          </a:p>
        </p:txBody>
      </p:sp>
      <p:sp>
        <p:nvSpPr>
          <p:cNvPr id="7" name="Symbol zastępczy tekstu 3"/>
          <p:cNvSpPr txBox="1">
            <a:spLocks/>
          </p:cNvSpPr>
          <p:nvPr/>
        </p:nvSpPr>
        <p:spPr>
          <a:xfrm>
            <a:off x="2852192" y="1637184"/>
            <a:ext cx="6048672" cy="5112568"/>
          </a:xfrm>
          <a:prstGeom prst="rect">
            <a:avLst/>
          </a:prstGeom>
        </p:spPr>
        <p:txBody>
          <a:bodyPr vert="horz">
            <a:normAutofit/>
          </a:bodyPr>
          <a:lstStyle>
            <a:defPPr marL="432000" lvl="0" indent="-324000">
              <a:spcBef>
                <a:spcPts val="1417"/>
              </a:spcBef>
              <a:spcAft>
                <a:spcPts val="0"/>
              </a:spcAft>
              <a:buSzPct val="45000"/>
              <a:buFont typeface="StarSymbol"/>
              <a:buNone/>
              <a:defRPr lang="pl-PL" sz="3200" b="0" i="0" u="none" strike="noStrike" kern="1200" cap="none">
                <a:ln>
                  <a:noFill/>
                </a:ln>
                <a:latin typeface="Liberation Sans" pitchFamily="18"/>
                <a:ea typeface="Microsoft YaHei" pitchFamily="2"/>
                <a:cs typeface="Mangal" pitchFamily="2"/>
              </a:defRPr>
            </a:defPPr>
            <a:lvl1pPr marL="432000" lvl="0" indent="-324000">
              <a:spcBef>
                <a:spcPts val="1417"/>
              </a:spcBef>
              <a:spcAft>
                <a:spcPts val="0"/>
              </a:spcAft>
              <a:buSzPct val="45000"/>
              <a:buFont typeface="StarSymbol"/>
              <a:buChar char="●"/>
              <a:defRPr lang="pl-PL" sz="3200" b="0" i="0" u="none" strike="noStrike" kern="1200" cap="none">
                <a:ln>
                  <a:noFill/>
                </a:ln>
                <a:latin typeface="Liberation Sans" pitchFamily="18"/>
                <a:ea typeface="Microsoft YaHei" pitchFamily="2"/>
                <a:cs typeface="Mangal" pitchFamily="2"/>
              </a:defRPr>
            </a:lvl1pPr>
            <a:lvl2pPr marL="864000" lvl="1" indent="-324000">
              <a:spcBef>
                <a:spcPts val="1134"/>
              </a:spcBef>
              <a:spcAft>
                <a:spcPts val="0"/>
              </a:spcAft>
              <a:buSzPct val="75000"/>
              <a:buFont typeface="StarSymbol"/>
              <a:buChar char="–"/>
              <a:defRPr lang="pl-PL" sz="2800" b="0" i="0" u="none" strike="noStrike" kern="1200" cap="none">
                <a:ln>
                  <a:noFill/>
                </a:ln>
                <a:latin typeface="Liberation Sans" pitchFamily="18"/>
                <a:ea typeface="Microsoft YaHei" pitchFamily="2"/>
                <a:cs typeface="Mangal" pitchFamily="2"/>
              </a:defRPr>
            </a:lvl2pPr>
            <a:lvl3pPr marL="1295999" lvl="2" indent="-288000">
              <a:spcBef>
                <a:spcPts val="850"/>
              </a:spcBef>
              <a:spcAft>
                <a:spcPts val="0"/>
              </a:spcAft>
              <a:buSzPct val="45000"/>
              <a:buFont typeface="StarSymbol"/>
              <a:buChar char="●"/>
              <a:defRPr lang="pl-PL" sz="2400" b="0" i="0" u="none" strike="noStrike" kern="1200" cap="none">
                <a:ln>
                  <a:noFill/>
                </a:ln>
                <a:latin typeface="Liberation Sans" pitchFamily="18"/>
                <a:ea typeface="Microsoft YaHei" pitchFamily="2"/>
                <a:cs typeface="Mangal" pitchFamily="2"/>
              </a:defRPr>
            </a:lvl3pPr>
            <a:lvl4pPr marL="1728000" lvl="3" indent="-216000">
              <a:spcBef>
                <a:spcPts val="567"/>
              </a:spcBef>
              <a:spcAft>
                <a:spcPts val="0"/>
              </a:spcAft>
              <a:buSzPct val="75000"/>
              <a:buFont typeface="StarSymbol"/>
              <a:buChar char="–"/>
              <a:defRPr lang="pl-PL" sz="2000" b="0" i="0" u="none" strike="noStrike" kern="1200" cap="none">
                <a:ln>
                  <a:noFill/>
                </a:ln>
                <a:latin typeface="Liberation Sans" pitchFamily="18"/>
                <a:ea typeface="Microsoft YaHei" pitchFamily="2"/>
                <a:cs typeface="Mangal" pitchFamily="2"/>
              </a:defRPr>
            </a:lvl4pPr>
            <a:lvl5pPr marL="2160000" lvl="4"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5pPr>
            <a:lvl6pPr marL="2592000" lvl="5"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6pPr>
            <a:lvl7pPr marL="3024000" lvl="6"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7pPr>
            <a:lvl8pPr marL="3456000" lvl="7"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8pPr>
            <a:lvl9pPr marL="3887999" lvl="8"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9pPr>
          </a:lstStyle>
          <a:p>
            <a:pPr algn="just">
              <a:buClr>
                <a:schemeClr val="accent3"/>
              </a:buClr>
              <a:defRPr/>
            </a:pPr>
            <a:r>
              <a:rPr lang="pl-PL" sz="2000" dirty="0" smtClean="0">
                <a:latin typeface="Brygada 1918" pitchFamily="50" charset="-18"/>
                <a:ea typeface="Brygada 1918" pitchFamily="50" charset="-18"/>
              </a:rPr>
              <a:t>Ogłowie, zwane też uzdą, stanowi główną część rządu końskiego. Jego podstawowym elementem jest kiełzno służące do kierowania wierzchowcem. Dzieli się na wędzidłowe i bezwędzidłowe.</a:t>
            </a:r>
          </a:p>
          <a:p>
            <a:pPr algn="just">
              <a:buClr>
                <a:schemeClr val="accent3"/>
              </a:buClr>
              <a:defRPr/>
            </a:pPr>
            <a:r>
              <a:rPr lang="pl-PL" sz="2000" dirty="0" smtClean="0">
                <a:latin typeface="Brygada 1918" pitchFamily="50" charset="-18"/>
                <a:ea typeface="Brygada 1918" pitchFamily="50" charset="-18"/>
              </a:rPr>
              <a:t>Wędzidło jest rodzajem kiełzna wkładanego koniu do pyska. Ze względu na ilość łamań dzieli się na proste, łamane i łamane podwójnie.</a:t>
            </a:r>
          </a:p>
          <a:p>
            <a:pPr algn="just">
              <a:buClr>
                <a:schemeClr val="accent3"/>
              </a:buClr>
              <a:defRPr/>
            </a:pPr>
            <a:r>
              <a:rPr lang="pl-PL" sz="2000" dirty="0" smtClean="0">
                <a:latin typeface="Brygada 1918" pitchFamily="50" charset="-18"/>
                <a:ea typeface="Brygada 1918" pitchFamily="50" charset="-18"/>
              </a:rPr>
              <a:t>Munsztuk natomiast jest rozbudowanym typem wędzidła, które doświadczonemu jeźdźcowi pozwala na lepsze panowanie nad koniem.</a:t>
            </a:r>
          </a:p>
          <a:p>
            <a:pPr algn="just">
              <a:buClr>
                <a:schemeClr val="accent3"/>
              </a:buClr>
              <a:defRPr/>
            </a:pPr>
            <a:endParaRPr lang="pl-PL" sz="2000" dirty="0" smtClean="0">
              <a:latin typeface="Brygada 1918" pitchFamily="50" charset="-18"/>
              <a:ea typeface="Brygada 1918" pitchFamily="50" charset="-18"/>
            </a:endParaRPr>
          </a:p>
          <a:p>
            <a:pPr marL="108000" indent="0" algn="just">
              <a:buClr>
                <a:schemeClr val="accent3"/>
              </a:buClr>
              <a:buNone/>
              <a:defRPr/>
            </a:pPr>
            <a:endParaRPr lang="pl-PL" sz="2000" dirty="0" smtClean="0">
              <a:latin typeface="Brygada 1918" pitchFamily="50" charset="-18"/>
              <a:ea typeface="Brygada 1918" pitchFamily="50" charset="-18"/>
            </a:endParaRPr>
          </a:p>
          <a:p>
            <a:pPr marL="540000" lvl="1" indent="0" algn="just">
              <a:buClr>
                <a:schemeClr val="accent3"/>
              </a:buClr>
              <a:buNone/>
              <a:defRPr/>
            </a:pPr>
            <a:endParaRPr lang="pl-PL" sz="2000" dirty="0" smtClean="0">
              <a:latin typeface="Brygada 1918" pitchFamily="50" charset="-18"/>
              <a:ea typeface="Brygada 1918" pitchFamily="50" charset="-18"/>
            </a:endParaRPr>
          </a:p>
        </p:txBody>
      </p:sp>
      <p:pic>
        <p:nvPicPr>
          <p:cNvPr id="8" name="Obraz 7" descr="grupa"/>
          <p:cNvPicPr/>
          <p:nvPr/>
        </p:nvPicPr>
        <p:blipFill rotWithShape="1">
          <a:blip r:embed="rId2" cstate="print"/>
          <a:srcRect r="51484" b="75247"/>
          <a:stretch/>
        </p:blipFill>
        <p:spPr bwMode="auto">
          <a:xfrm>
            <a:off x="179512" y="1025396"/>
            <a:ext cx="2376264" cy="1467500"/>
          </a:xfrm>
          <a:prstGeom prst="rect">
            <a:avLst/>
          </a:prstGeom>
          <a:noFill/>
          <a:ln w="9525">
            <a:noFill/>
            <a:miter lim="800000"/>
            <a:headEnd/>
            <a:tailEnd/>
          </a:ln>
        </p:spPr>
      </p:pic>
      <p:pic>
        <p:nvPicPr>
          <p:cNvPr id="3" name="Obraz 2"/>
          <p:cNvPicPr>
            <a:picLocks noChangeAspect="1"/>
          </p:cNvPicPr>
          <p:nvPr/>
        </p:nvPicPr>
        <p:blipFill rotWithShape="1">
          <a:blip r:embed="rId3" cstate="print">
            <a:extLst>
              <a:ext uri="{28A0092B-C50C-407E-A947-70E740481C1C}">
                <a14:useLocalDpi xmlns="" xmlns:a14="http://schemas.microsoft.com/office/drawing/2010/main" val="0"/>
              </a:ext>
            </a:extLst>
          </a:blip>
          <a:srcRect l="8251" r="8798"/>
          <a:stretch/>
        </p:blipFill>
        <p:spPr>
          <a:xfrm>
            <a:off x="0" y="2883886"/>
            <a:ext cx="2896825" cy="2619164"/>
          </a:xfrm>
          <a:prstGeom prst="rect">
            <a:avLst/>
          </a:prstGeom>
        </p:spPr>
      </p:pic>
    </p:spTree>
    <p:extLst>
      <p:ext uri="{BB962C8B-B14F-4D97-AF65-F5344CB8AC3E}">
        <p14:creationId xmlns="" xmlns:p14="http://schemas.microsoft.com/office/powerpoint/2010/main" val="1884937348"/>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539552" y="476672"/>
            <a:ext cx="8229600" cy="432048"/>
          </a:xfrm>
        </p:spPr>
        <p:txBody>
          <a:bodyPr>
            <a:normAutofit fontScale="90000"/>
          </a:bodyPr>
          <a:lstStyle/>
          <a:p>
            <a:pPr algn="ctr"/>
            <a:r>
              <a:rPr lang="pl-PL" dirty="0" smtClean="0">
                <a:latin typeface="Brygada 1918" pitchFamily="50" charset="-18"/>
                <a:ea typeface="Brygada 1918" pitchFamily="50" charset="-18"/>
              </a:rPr>
              <a:t>Rząd koński</a:t>
            </a:r>
            <a:endParaRPr lang="pl-PL" dirty="0">
              <a:latin typeface="Brygada 1918" pitchFamily="50" charset="-18"/>
              <a:ea typeface="Brygada 1918" pitchFamily="50" charset="-18"/>
            </a:endParaRPr>
          </a:p>
        </p:txBody>
      </p:sp>
      <p:sp>
        <p:nvSpPr>
          <p:cNvPr id="5" name="Tytuł 2"/>
          <p:cNvSpPr txBox="1">
            <a:spLocks/>
          </p:cNvSpPr>
          <p:nvPr/>
        </p:nvSpPr>
        <p:spPr>
          <a:xfrm>
            <a:off x="72360" y="867489"/>
            <a:ext cx="9071640" cy="523220"/>
          </a:xfrm>
          <a:prstGeom prst="rect">
            <a:avLst/>
          </a:prstGeom>
        </p:spPr>
        <p:txBody>
          <a:bodyPr vert="horz" anchor="ctr">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algn="ctr" defTabSz="914400" rtl="0" eaLnBrk="1" fontAlgn="auto" latinLnBrk="0" hangingPunct="1">
              <a:lnSpc>
                <a:spcPct val="100000"/>
              </a:lnSpc>
              <a:spcBef>
                <a:spcPct val="0"/>
              </a:spcBef>
              <a:spcAft>
                <a:spcPts val="0"/>
              </a:spcAft>
              <a:buClrTx/>
              <a:buSzPct val="45000"/>
              <a:buFont typeface="StarSymbol"/>
              <a:buNone/>
              <a:tabLst/>
              <a:defRPr/>
            </a:pPr>
            <a:r>
              <a:rPr kumimoji="0" lang="pl-PL" sz="2800" b="0" i="0" u="none" strike="noStrike" kern="1200" cap="none" spc="0" normalizeH="0" baseline="0" noProof="0" dirty="0" smtClean="0">
                <a:ln>
                  <a:noFill/>
                </a:ln>
                <a:solidFill>
                  <a:schemeClr val="tx2"/>
                </a:solidFill>
                <a:effectLst/>
                <a:uLnTx/>
                <a:uFillTx/>
                <a:latin typeface="Brygada 1918" pitchFamily="50" charset="-18"/>
                <a:ea typeface="Brygada 1918" pitchFamily="50" charset="-18"/>
                <a:cs typeface="+mj-cs"/>
              </a:rPr>
              <a:t>Siodło</a:t>
            </a:r>
            <a:endParaRPr kumimoji="0" lang="pl-PL" sz="2800" b="0" i="0" u="none" strike="noStrike" kern="1200" cap="none" spc="0" normalizeH="0" baseline="0" noProof="0" dirty="0">
              <a:ln>
                <a:noFill/>
              </a:ln>
              <a:solidFill>
                <a:schemeClr val="tx2"/>
              </a:solidFill>
              <a:effectLst/>
              <a:uLnTx/>
              <a:uFillTx/>
              <a:latin typeface="Brygada 1918" pitchFamily="50" charset="-18"/>
              <a:ea typeface="Brygada 1918" pitchFamily="50" charset="-18"/>
              <a:cs typeface="+mj-cs"/>
            </a:endParaRPr>
          </a:p>
        </p:txBody>
      </p:sp>
      <p:sp>
        <p:nvSpPr>
          <p:cNvPr id="6" name="Symbol zastępczy tekstu 3"/>
          <p:cNvSpPr txBox="1">
            <a:spLocks/>
          </p:cNvSpPr>
          <p:nvPr/>
        </p:nvSpPr>
        <p:spPr>
          <a:xfrm>
            <a:off x="2699792" y="1484784"/>
            <a:ext cx="6048672" cy="5112568"/>
          </a:xfrm>
          <a:prstGeom prst="rect">
            <a:avLst/>
          </a:prstGeom>
        </p:spPr>
        <p:txBody>
          <a:bodyPr vert="horz">
            <a:normAutofit/>
          </a:bodyPr>
          <a:lstStyle>
            <a:defPPr marL="432000" lvl="0" indent="-324000">
              <a:spcBef>
                <a:spcPts val="1417"/>
              </a:spcBef>
              <a:spcAft>
                <a:spcPts val="0"/>
              </a:spcAft>
              <a:buSzPct val="45000"/>
              <a:buFont typeface="StarSymbol"/>
              <a:buNone/>
              <a:defRPr lang="pl-PL" sz="3200" b="0" i="0" u="none" strike="noStrike" kern="1200" cap="none">
                <a:ln>
                  <a:noFill/>
                </a:ln>
                <a:latin typeface="Liberation Sans" pitchFamily="18"/>
                <a:ea typeface="Microsoft YaHei" pitchFamily="2"/>
                <a:cs typeface="Mangal" pitchFamily="2"/>
              </a:defRPr>
            </a:defPPr>
            <a:lvl1pPr marL="432000" lvl="0" indent="-324000">
              <a:spcBef>
                <a:spcPts val="1417"/>
              </a:spcBef>
              <a:spcAft>
                <a:spcPts val="0"/>
              </a:spcAft>
              <a:buSzPct val="45000"/>
              <a:buFont typeface="StarSymbol"/>
              <a:buChar char="●"/>
              <a:defRPr lang="pl-PL" sz="3200" b="0" i="0" u="none" strike="noStrike" kern="1200" cap="none">
                <a:ln>
                  <a:noFill/>
                </a:ln>
                <a:latin typeface="Liberation Sans" pitchFamily="18"/>
                <a:ea typeface="Microsoft YaHei" pitchFamily="2"/>
                <a:cs typeface="Mangal" pitchFamily="2"/>
              </a:defRPr>
            </a:lvl1pPr>
            <a:lvl2pPr marL="864000" lvl="1" indent="-324000">
              <a:spcBef>
                <a:spcPts val="1134"/>
              </a:spcBef>
              <a:spcAft>
                <a:spcPts val="0"/>
              </a:spcAft>
              <a:buSzPct val="75000"/>
              <a:buFont typeface="StarSymbol"/>
              <a:buChar char="–"/>
              <a:defRPr lang="pl-PL" sz="2800" b="0" i="0" u="none" strike="noStrike" kern="1200" cap="none">
                <a:ln>
                  <a:noFill/>
                </a:ln>
                <a:latin typeface="Liberation Sans" pitchFamily="18"/>
                <a:ea typeface="Microsoft YaHei" pitchFamily="2"/>
                <a:cs typeface="Mangal" pitchFamily="2"/>
              </a:defRPr>
            </a:lvl2pPr>
            <a:lvl3pPr marL="1295999" lvl="2" indent="-288000">
              <a:spcBef>
                <a:spcPts val="850"/>
              </a:spcBef>
              <a:spcAft>
                <a:spcPts val="0"/>
              </a:spcAft>
              <a:buSzPct val="45000"/>
              <a:buFont typeface="StarSymbol"/>
              <a:buChar char="●"/>
              <a:defRPr lang="pl-PL" sz="2400" b="0" i="0" u="none" strike="noStrike" kern="1200" cap="none">
                <a:ln>
                  <a:noFill/>
                </a:ln>
                <a:latin typeface="Liberation Sans" pitchFamily="18"/>
                <a:ea typeface="Microsoft YaHei" pitchFamily="2"/>
                <a:cs typeface="Mangal" pitchFamily="2"/>
              </a:defRPr>
            </a:lvl3pPr>
            <a:lvl4pPr marL="1728000" lvl="3" indent="-216000">
              <a:spcBef>
                <a:spcPts val="567"/>
              </a:spcBef>
              <a:spcAft>
                <a:spcPts val="0"/>
              </a:spcAft>
              <a:buSzPct val="75000"/>
              <a:buFont typeface="StarSymbol"/>
              <a:buChar char="–"/>
              <a:defRPr lang="pl-PL" sz="2000" b="0" i="0" u="none" strike="noStrike" kern="1200" cap="none">
                <a:ln>
                  <a:noFill/>
                </a:ln>
                <a:latin typeface="Liberation Sans" pitchFamily="18"/>
                <a:ea typeface="Microsoft YaHei" pitchFamily="2"/>
                <a:cs typeface="Mangal" pitchFamily="2"/>
              </a:defRPr>
            </a:lvl4pPr>
            <a:lvl5pPr marL="2160000" lvl="4"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5pPr>
            <a:lvl6pPr marL="2592000" lvl="5"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6pPr>
            <a:lvl7pPr marL="3024000" lvl="6"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7pPr>
            <a:lvl8pPr marL="3456000" lvl="7"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8pPr>
            <a:lvl9pPr marL="3887999" lvl="8"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9pPr>
          </a:lstStyle>
          <a:p>
            <a:pPr algn="just">
              <a:buClr>
                <a:schemeClr val="accent3"/>
              </a:buClr>
              <a:defRPr/>
            </a:pPr>
            <a:endParaRPr lang="pl-PL" sz="2000" dirty="0" smtClean="0">
              <a:latin typeface="Brygada 1918" pitchFamily="50" charset="-18"/>
              <a:ea typeface="Brygada 1918" pitchFamily="50" charset="-18"/>
            </a:endParaRPr>
          </a:p>
        </p:txBody>
      </p:sp>
      <p:sp>
        <p:nvSpPr>
          <p:cNvPr id="7" name="Symbol zastępczy tekstu 3"/>
          <p:cNvSpPr txBox="1">
            <a:spLocks/>
          </p:cNvSpPr>
          <p:nvPr/>
        </p:nvSpPr>
        <p:spPr>
          <a:xfrm>
            <a:off x="2852192" y="1637184"/>
            <a:ext cx="6048672" cy="5112568"/>
          </a:xfrm>
          <a:prstGeom prst="rect">
            <a:avLst/>
          </a:prstGeom>
        </p:spPr>
        <p:txBody>
          <a:bodyPr vert="horz">
            <a:normAutofit fontScale="92500" lnSpcReduction="20000"/>
          </a:bodyPr>
          <a:lstStyle>
            <a:defPPr marL="432000" lvl="0" indent="-324000">
              <a:spcBef>
                <a:spcPts val="1417"/>
              </a:spcBef>
              <a:spcAft>
                <a:spcPts val="0"/>
              </a:spcAft>
              <a:buSzPct val="45000"/>
              <a:buFont typeface="StarSymbol"/>
              <a:buNone/>
              <a:defRPr lang="pl-PL" sz="3200" b="0" i="0" u="none" strike="noStrike" kern="1200" cap="none">
                <a:ln>
                  <a:noFill/>
                </a:ln>
                <a:latin typeface="Liberation Sans" pitchFamily="18"/>
                <a:ea typeface="Microsoft YaHei" pitchFamily="2"/>
                <a:cs typeface="Mangal" pitchFamily="2"/>
              </a:defRPr>
            </a:defPPr>
            <a:lvl1pPr marL="432000" lvl="0" indent="-324000">
              <a:spcBef>
                <a:spcPts val="1417"/>
              </a:spcBef>
              <a:spcAft>
                <a:spcPts val="0"/>
              </a:spcAft>
              <a:buSzPct val="45000"/>
              <a:buFont typeface="StarSymbol"/>
              <a:buChar char="●"/>
              <a:defRPr lang="pl-PL" sz="3200" b="0" i="0" u="none" strike="noStrike" kern="1200" cap="none">
                <a:ln>
                  <a:noFill/>
                </a:ln>
                <a:latin typeface="Liberation Sans" pitchFamily="18"/>
                <a:ea typeface="Microsoft YaHei" pitchFamily="2"/>
                <a:cs typeface="Mangal" pitchFamily="2"/>
              </a:defRPr>
            </a:lvl1pPr>
            <a:lvl2pPr marL="864000" lvl="1" indent="-324000">
              <a:spcBef>
                <a:spcPts val="1134"/>
              </a:spcBef>
              <a:spcAft>
                <a:spcPts val="0"/>
              </a:spcAft>
              <a:buSzPct val="75000"/>
              <a:buFont typeface="StarSymbol"/>
              <a:buChar char="–"/>
              <a:defRPr lang="pl-PL" sz="2800" b="0" i="0" u="none" strike="noStrike" kern="1200" cap="none">
                <a:ln>
                  <a:noFill/>
                </a:ln>
                <a:latin typeface="Liberation Sans" pitchFamily="18"/>
                <a:ea typeface="Microsoft YaHei" pitchFamily="2"/>
                <a:cs typeface="Mangal" pitchFamily="2"/>
              </a:defRPr>
            </a:lvl2pPr>
            <a:lvl3pPr marL="1295999" lvl="2" indent="-288000">
              <a:spcBef>
                <a:spcPts val="850"/>
              </a:spcBef>
              <a:spcAft>
                <a:spcPts val="0"/>
              </a:spcAft>
              <a:buSzPct val="45000"/>
              <a:buFont typeface="StarSymbol"/>
              <a:buChar char="●"/>
              <a:defRPr lang="pl-PL" sz="2400" b="0" i="0" u="none" strike="noStrike" kern="1200" cap="none">
                <a:ln>
                  <a:noFill/>
                </a:ln>
                <a:latin typeface="Liberation Sans" pitchFamily="18"/>
                <a:ea typeface="Microsoft YaHei" pitchFamily="2"/>
                <a:cs typeface="Mangal" pitchFamily="2"/>
              </a:defRPr>
            </a:lvl3pPr>
            <a:lvl4pPr marL="1728000" lvl="3" indent="-216000">
              <a:spcBef>
                <a:spcPts val="567"/>
              </a:spcBef>
              <a:spcAft>
                <a:spcPts val="0"/>
              </a:spcAft>
              <a:buSzPct val="75000"/>
              <a:buFont typeface="StarSymbol"/>
              <a:buChar char="–"/>
              <a:defRPr lang="pl-PL" sz="2000" b="0" i="0" u="none" strike="noStrike" kern="1200" cap="none">
                <a:ln>
                  <a:noFill/>
                </a:ln>
                <a:latin typeface="Liberation Sans" pitchFamily="18"/>
                <a:ea typeface="Microsoft YaHei" pitchFamily="2"/>
                <a:cs typeface="Mangal" pitchFamily="2"/>
              </a:defRPr>
            </a:lvl4pPr>
            <a:lvl5pPr marL="2160000" lvl="4"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5pPr>
            <a:lvl6pPr marL="2592000" lvl="5"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6pPr>
            <a:lvl7pPr marL="3024000" lvl="6"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7pPr>
            <a:lvl8pPr marL="3456000" lvl="7"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8pPr>
            <a:lvl9pPr marL="3887999" lvl="8"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9pPr>
          </a:lstStyle>
          <a:p>
            <a:pPr algn="just">
              <a:buClr>
                <a:schemeClr val="accent3"/>
              </a:buClr>
              <a:defRPr/>
            </a:pPr>
            <a:r>
              <a:rPr lang="pl-PL" sz="2000" dirty="0" smtClean="0">
                <a:latin typeface="Brygada 1918" pitchFamily="50" charset="-18"/>
                <a:ea typeface="Brygada 1918" pitchFamily="50" charset="-18"/>
              </a:rPr>
              <a:t>Siodło, znane już w starożytności, służy za siedzisko oraz umożliwia równomierne rozłożenie ciężaru jeźdźca na większej powierzchni. Dodatkowo siodła jazdy kopijniczej zaopatrzone były w wysokie łęki zabezpieczające jeźdźca przed spadnięciem z konia w momencie uderzenia kopii.</a:t>
            </a:r>
          </a:p>
          <a:p>
            <a:pPr algn="just">
              <a:buClr>
                <a:schemeClr val="accent3"/>
              </a:buClr>
              <a:defRPr/>
            </a:pPr>
            <a:r>
              <a:rPr lang="pl-PL" sz="2000" dirty="0" smtClean="0">
                <a:latin typeface="Brygada 1918" pitchFamily="50" charset="-18"/>
                <a:ea typeface="Brygada 1918" pitchFamily="50" charset="-18"/>
              </a:rPr>
              <a:t>Zasadnicze części siodła to terlica (sztywny szkielet siodła), siedzisko (pokrycie terlicy), tybinki (stanowiące bok siodła) popręgi (rzemienie mocujące siodło do konia), puśliski (rzemienie mocujące strzemiona) oraz czaprak (potnik kładziony pod siodło).  </a:t>
            </a:r>
          </a:p>
          <a:p>
            <a:pPr algn="just">
              <a:buClr>
                <a:schemeClr val="accent3"/>
              </a:buClr>
              <a:defRPr/>
            </a:pPr>
            <a:r>
              <a:rPr lang="pl-PL" sz="2000" dirty="0" smtClean="0">
                <a:latin typeface="Brygada 1918" pitchFamily="50" charset="-18"/>
                <a:ea typeface="Brygada 1918" pitchFamily="50" charset="-18"/>
              </a:rPr>
              <a:t>Niekiedy do pewniejszego przymocowania siodła stosowano dodatkowe rzemienie zwane podogoniem i podpiersiem. Miały one często charakter ozdobny i służyły podkreśleniu okazałości rzędu. </a:t>
            </a:r>
          </a:p>
          <a:p>
            <a:pPr marL="108000" indent="0" algn="just">
              <a:buClr>
                <a:schemeClr val="accent3"/>
              </a:buClr>
              <a:buNone/>
              <a:defRPr/>
            </a:pPr>
            <a:endParaRPr lang="pl-PL" sz="2000" dirty="0" smtClean="0">
              <a:latin typeface="Brygada 1918" pitchFamily="50" charset="-18"/>
              <a:ea typeface="Brygada 1918" pitchFamily="50" charset="-18"/>
            </a:endParaRPr>
          </a:p>
          <a:p>
            <a:pPr marL="540000" lvl="1" indent="0" algn="just">
              <a:buClr>
                <a:schemeClr val="accent3"/>
              </a:buClr>
              <a:buNone/>
              <a:defRPr/>
            </a:pPr>
            <a:endParaRPr lang="pl-PL" sz="2000" dirty="0" smtClean="0">
              <a:latin typeface="Brygada 1918" pitchFamily="50" charset="-18"/>
              <a:ea typeface="Brygada 1918" pitchFamily="50" charset="-18"/>
            </a:endParaRPr>
          </a:p>
        </p:txBody>
      </p:sp>
      <p:pic>
        <p:nvPicPr>
          <p:cNvPr id="9" name="Obraz 8"/>
          <p:cNvPicPr>
            <a:picLocks noChangeAspect="1"/>
          </p:cNvPicPr>
          <p:nvPr/>
        </p:nvPicPr>
        <p:blipFill rotWithShape="1">
          <a:blip r:embed="rId2" cstate="print">
            <a:extLst>
              <a:ext uri="{28A0092B-C50C-407E-A947-70E740481C1C}">
                <a14:useLocalDpi xmlns="" xmlns:a14="http://schemas.microsoft.com/office/drawing/2010/main" val="0"/>
              </a:ext>
            </a:extLst>
          </a:blip>
          <a:srcRect l="5659" r="10727"/>
          <a:stretch/>
        </p:blipFill>
        <p:spPr>
          <a:xfrm flipH="1">
            <a:off x="123111" y="2204864"/>
            <a:ext cx="2849908" cy="2556284"/>
          </a:xfrm>
          <a:prstGeom prst="rect">
            <a:avLst/>
          </a:prstGeom>
        </p:spPr>
      </p:pic>
    </p:spTree>
    <p:extLst>
      <p:ext uri="{BB962C8B-B14F-4D97-AF65-F5344CB8AC3E}">
        <p14:creationId xmlns="" xmlns:p14="http://schemas.microsoft.com/office/powerpoint/2010/main" val="1541892002"/>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539552" y="476672"/>
            <a:ext cx="8229600" cy="432048"/>
          </a:xfrm>
        </p:spPr>
        <p:txBody>
          <a:bodyPr>
            <a:normAutofit fontScale="90000"/>
          </a:bodyPr>
          <a:lstStyle/>
          <a:p>
            <a:pPr algn="ctr"/>
            <a:r>
              <a:rPr lang="pl-PL" dirty="0" smtClean="0">
                <a:latin typeface="Brygada 1918" pitchFamily="50" charset="-18"/>
                <a:ea typeface="Brygada 1918" pitchFamily="50" charset="-18"/>
              </a:rPr>
              <a:t>Rząd koński</a:t>
            </a:r>
            <a:endParaRPr lang="pl-PL" dirty="0">
              <a:latin typeface="Brygada 1918" pitchFamily="50" charset="-18"/>
              <a:ea typeface="Brygada 1918" pitchFamily="50" charset="-18"/>
            </a:endParaRPr>
          </a:p>
        </p:txBody>
      </p:sp>
      <p:sp>
        <p:nvSpPr>
          <p:cNvPr id="5" name="Tytuł 2"/>
          <p:cNvSpPr txBox="1">
            <a:spLocks/>
          </p:cNvSpPr>
          <p:nvPr/>
        </p:nvSpPr>
        <p:spPr>
          <a:xfrm>
            <a:off x="72360" y="867489"/>
            <a:ext cx="9071640" cy="523220"/>
          </a:xfrm>
          <a:prstGeom prst="rect">
            <a:avLst/>
          </a:prstGeom>
        </p:spPr>
        <p:txBody>
          <a:bodyPr vert="horz" anchor="ctr">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algn="ctr" defTabSz="914400" rtl="0" eaLnBrk="1" fontAlgn="auto" latinLnBrk="0" hangingPunct="1">
              <a:lnSpc>
                <a:spcPct val="100000"/>
              </a:lnSpc>
              <a:spcBef>
                <a:spcPct val="0"/>
              </a:spcBef>
              <a:spcAft>
                <a:spcPts val="0"/>
              </a:spcAft>
              <a:buClrTx/>
              <a:buSzPct val="45000"/>
              <a:buFont typeface="StarSymbol"/>
              <a:buNone/>
              <a:tabLst/>
              <a:defRPr/>
            </a:pPr>
            <a:r>
              <a:rPr kumimoji="0" lang="pl-PL" sz="2800" b="0" i="0" u="none" strike="noStrike" kern="1200" cap="none" spc="0" normalizeH="0" baseline="0" noProof="0" dirty="0" smtClean="0">
                <a:ln>
                  <a:noFill/>
                </a:ln>
                <a:solidFill>
                  <a:schemeClr val="tx2"/>
                </a:solidFill>
                <a:effectLst/>
                <a:uLnTx/>
                <a:uFillTx/>
                <a:latin typeface="Brygada 1918" pitchFamily="50" charset="-18"/>
                <a:ea typeface="Brygada 1918" pitchFamily="50" charset="-18"/>
                <a:cs typeface="+mj-cs"/>
              </a:rPr>
              <a:t>Strzemiona</a:t>
            </a:r>
            <a:endParaRPr kumimoji="0" lang="pl-PL" sz="2800" b="0" i="0" u="none" strike="noStrike" kern="1200" cap="none" spc="0" normalizeH="0" baseline="0" noProof="0" dirty="0">
              <a:ln>
                <a:noFill/>
              </a:ln>
              <a:solidFill>
                <a:schemeClr val="tx2"/>
              </a:solidFill>
              <a:effectLst/>
              <a:uLnTx/>
              <a:uFillTx/>
              <a:latin typeface="Brygada 1918" pitchFamily="50" charset="-18"/>
              <a:ea typeface="Brygada 1918" pitchFamily="50" charset="-18"/>
              <a:cs typeface="+mj-cs"/>
            </a:endParaRPr>
          </a:p>
        </p:txBody>
      </p:sp>
      <p:sp>
        <p:nvSpPr>
          <p:cNvPr id="6" name="Symbol zastępczy tekstu 3"/>
          <p:cNvSpPr txBox="1">
            <a:spLocks/>
          </p:cNvSpPr>
          <p:nvPr/>
        </p:nvSpPr>
        <p:spPr>
          <a:xfrm>
            <a:off x="2699792" y="1484784"/>
            <a:ext cx="6048672" cy="5112568"/>
          </a:xfrm>
          <a:prstGeom prst="rect">
            <a:avLst/>
          </a:prstGeom>
        </p:spPr>
        <p:txBody>
          <a:bodyPr vert="horz">
            <a:normAutofit/>
          </a:bodyPr>
          <a:lstStyle>
            <a:defPPr marL="432000" lvl="0" indent="-324000">
              <a:spcBef>
                <a:spcPts val="1417"/>
              </a:spcBef>
              <a:spcAft>
                <a:spcPts val="0"/>
              </a:spcAft>
              <a:buSzPct val="45000"/>
              <a:buFont typeface="StarSymbol"/>
              <a:buNone/>
              <a:defRPr lang="pl-PL" sz="3200" b="0" i="0" u="none" strike="noStrike" kern="1200" cap="none">
                <a:ln>
                  <a:noFill/>
                </a:ln>
                <a:latin typeface="Liberation Sans" pitchFamily="18"/>
                <a:ea typeface="Microsoft YaHei" pitchFamily="2"/>
                <a:cs typeface="Mangal" pitchFamily="2"/>
              </a:defRPr>
            </a:defPPr>
            <a:lvl1pPr marL="432000" lvl="0" indent="-324000">
              <a:spcBef>
                <a:spcPts val="1417"/>
              </a:spcBef>
              <a:spcAft>
                <a:spcPts val="0"/>
              </a:spcAft>
              <a:buSzPct val="45000"/>
              <a:buFont typeface="StarSymbol"/>
              <a:buChar char="●"/>
              <a:defRPr lang="pl-PL" sz="3200" b="0" i="0" u="none" strike="noStrike" kern="1200" cap="none">
                <a:ln>
                  <a:noFill/>
                </a:ln>
                <a:latin typeface="Liberation Sans" pitchFamily="18"/>
                <a:ea typeface="Microsoft YaHei" pitchFamily="2"/>
                <a:cs typeface="Mangal" pitchFamily="2"/>
              </a:defRPr>
            </a:lvl1pPr>
            <a:lvl2pPr marL="864000" lvl="1" indent="-324000">
              <a:spcBef>
                <a:spcPts val="1134"/>
              </a:spcBef>
              <a:spcAft>
                <a:spcPts val="0"/>
              </a:spcAft>
              <a:buSzPct val="75000"/>
              <a:buFont typeface="StarSymbol"/>
              <a:buChar char="–"/>
              <a:defRPr lang="pl-PL" sz="2800" b="0" i="0" u="none" strike="noStrike" kern="1200" cap="none">
                <a:ln>
                  <a:noFill/>
                </a:ln>
                <a:latin typeface="Liberation Sans" pitchFamily="18"/>
                <a:ea typeface="Microsoft YaHei" pitchFamily="2"/>
                <a:cs typeface="Mangal" pitchFamily="2"/>
              </a:defRPr>
            </a:lvl2pPr>
            <a:lvl3pPr marL="1295999" lvl="2" indent="-288000">
              <a:spcBef>
                <a:spcPts val="850"/>
              </a:spcBef>
              <a:spcAft>
                <a:spcPts val="0"/>
              </a:spcAft>
              <a:buSzPct val="45000"/>
              <a:buFont typeface="StarSymbol"/>
              <a:buChar char="●"/>
              <a:defRPr lang="pl-PL" sz="2400" b="0" i="0" u="none" strike="noStrike" kern="1200" cap="none">
                <a:ln>
                  <a:noFill/>
                </a:ln>
                <a:latin typeface="Liberation Sans" pitchFamily="18"/>
                <a:ea typeface="Microsoft YaHei" pitchFamily="2"/>
                <a:cs typeface="Mangal" pitchFamily="2"/>
              </a:defRPr>
            </a:lvl3pPr>
            <a:lvl4pPr marL="1728000" lvl="3" indent="-216000">
              <a:spcBef>
                <a:spcPts val="567"/>
              </a:spcBef>
              <a:spcAft>
                <a:spcPts val="0"/>
              </a:spcAft>
              <a:buSzPct val="75000"/>
              <a:buFont typeface="StarSymbol"/>
              <a:buChar char="–"/>
              <a:defRPr lang="pl-PL" sz="2000" b="0" i="0" u="none" strike="noStrike" kern="1200" cap="none">
                <a:ln>
                  <a:noFill/>
                </a:ln>
                <a:latin typeface="Liberation Sans" pitchFamily="18"/>
                <a:ea typeface="Microsoft YaHei" pitchFamily="2"/>
                <a:cs typeface="Mangal" pitchFamily="2"/>
              </a:defRPr>
            </a:lvl4pPr>
            <a:lvl5pPr marL="2160000" lvl="4"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5pPr>
            <a:lvl6pPr marL="2592000" lvl="5"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6pPr>
            <a:lvl7pPr marL="3024000" lvl="6"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7pPr>
            <a:lvl8pPr marL="3456000" lvl="7"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8pPr>
            <a:lvl9pPr marL="3887999" lvl="8"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9pPr>
          </a:lstStyle>
          <a:p>
            <a:pPr algn="just">
              <a:buClr>
                <a:schemeClr val="accent3"/>
              </a:buClr>
              <a:defRPr/>
            </a:pPr>
            <a:endParaRPr lang="pl-PL" sz="2000" dirty="0" smtClean="0">
              <a:latin typeface="Brygada 1918" pitchFamily="50" charset="-18"/>
              <a:ea typeface="Brygada 1918" pitchFamily="50" charset="-18"/>
            </a:endParaRPr>
          </a:p>
        </p:txBody>
      </p:sp>
      <p:sp>
        <p:nvSpPr>
          <p:cNvPr id="7" name="Symbol zastępczy tekstu 3"/>
          <p:cNvSpPr txBox="1">
            <a:spLocks/>
          </p:cNvSpPr>
          <p:nvPr/>
        </p:nvSpPr>
        <p:spPr>
          <a:xfrm>
            <a:off x="2852192" y="1637184"/>
            <a:ext cx="6048672" cy="5112568"/>
          </a:xfrm>
          <a:prstGeom prst="rect">
            <a:avLst/>
          </a:prstGeom>
        </p:spPr>
        <p:txBody>
          <a:bodyPr vert="horz">
            <a:normAutofit/>
          </a:bodyPr>
          <a:lstStyle>
            <a:defPPr marL="432000" lvl="0" indent="-324000">
              <a:spcBef>
                <a:spcPts val="1417"/>
              </a:spcBef>
              <a:spcAft>
                <a:spcPts val="0"/>
              </a:spcAft>
              <a:buSzPct val="45000"/>
              <a:buFont typeface="StarSymbol"/>
              <a:buNone/>
              <a:defRPr lang="pl-PL" sz="3200" b="0" i="0" u="none" strike="noStrike" kern="1200" cap="none">
                <a:ln>
                  <a:noFill/>
                </a:ln>
                <a:latin typeface="Liberation Sans" pitchFamily="18"/>
                <a:ea typeface="Microsoft YaHei" pitchFamily="2"/>
                <a:cs typeface="Mangal" pitchFamily="2"/>
              </a:defRPr>
            </a:defPPr>
            <a:lvl1pPr marL="432000" lvl="0" indent="-324000">
              <a:spcBef>
                <a:spcPts val="1417"/>
              </a:spcBef>
              <a:spcAft>
                <a:spcPts val="0"/>
              </a:spcAft>
              <a:buSzPct val="45000"/>
              <a:buFont typeface="StarSymbol"/>
              <a:buChar char="●"/>
              <a:defRPr lang="pl-PL" sz="3200" b="0" i="0" u="none" strike="noStrike" kern="1200" cap="none">
                <a:ln>
                  <a:noFill/>
                </a:ln>
                <a:latin typeface="Liberation Sans" pitchFamily="18"/>
                <a:ea typeface="Microsoft YaHei" pitchFamily="2"/>
                <a:cs typeface="Mangal" pitchFamily="2"/>
              </a:defRPr>
            </a:lvl1pPr>
            <a:lvl2pPr marL="864000" lvl="1" indent="-324000">
              <a:spcBef>
                <a:spcPts val="1134"/>
              </a:spcBef>
              <a:spcAft>
                <a:spcPts val="0"/>
              </a:spcAft>
              <a:buSzPct val="75000"/>
              <a:buFont typeface="StarSymbol"/>
              <a:buChar char="–"/>
              <a:defRPr lang="pl-PL" sz="2800" b="0" i="0" u="none" strike="noStrike" kern="1200" cap="none">
                <a:ln>
                  <a:noFill/>
                </a:ln>
                <a:latin typeface="Liberation Sans" pitchFamily="18"/>
                <a:ea typeface="Microsoft YaHei" pitchFamily="2"/>
                <a:cs typeface="Mangal" pitchFamily="2"/>
              </a:defRPr>
            </a:lvl2pPr>
            <a:lvl3pPr marL="1295999" lvl="2" indent="-288000">
              <a:spcBef>
                <a:spcPts val="850"/>
              </a:spcBef>
              <a:spcAft>
                <a:spcPts val="0"/>
              </a:spcAft>
              <a:buSzPct val="45000"/>
              <a:buFont typeface="StarSymbol"/>
              <a:buChar char="●"/>
              <a:defRPr lang="pl-PL" sz="2400" b="0" i="0" u="none" strike="noStrike" kern="1200" cap="none">
                <a:ln>
                  <a:noFill/>
                </a:ln>
                <a:latin typeface="Liberation Sans" pitchFamily="18"/>
                <a:ea typeface="Microsoft YaHei" pitchFamily="2"/>
                <a:cs typeface="Mangal" pitchFamily="2"/>
              </a:defRPr>
            </a:lvl3pPr>
            <a:lvl4pPr marL="1728000" lvl="3" indent="-216000">
              <a:spcBef>
                <a:spcPts val="567"/>
              </a:spcBef>
              <a:spcAft>
                <a:spcPts val="0"/>
              </a:spcAft>
              <a:buSzPct val="75000"/>
              <a:buFont typeface="StarSymbol"/>
              <a:buChar char="–"/>
              <a:defRPr lang="pl-PL" sz="2000" b="0" i="0" u="none" strike="noStrike" kern="1200" cap="none">
                <a:ln>
                  <a:noFill/>
                </a:ln>
                <a:latin typeface="Liberation Sans" pitchFamily="18"/>
                <a:ea typeface="Microsoft YaHei" pitchFamily="2"/>
                <a:cs typeface="Mangal" pitchFamily="2"/>
              </a:defRPr>
            </a:lvl4pPr>
            <a:lvl5pPr marL="2160000" lvl="4"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5pPr>
            <a:lvl6pPr marL="2592000" lvl="5"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6pPr>
            <a:lvl7pPr marL="3024000" lvl="6"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7pPr>
            <a:lvl8pPr marL="3456000" lvl="7"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8pPr>
            <a:lvl9pPr marL="3887999" lvl="8"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9pPr>
          </a:lstStyle>
          <a:p>
            <a:pPr algn="just">
              <a:buClr>
                <a:schemeClr val="accent3"/>
              </a:buClr>
              <a:defRPr/>
            </a:pPr>
            <a:r>
              <a:rPr lang="pl-PL" sz="2000" dirty="0">
                <a:latin typeface="Brygada 1918" pitchFamily="50" charset="-18"/>
                <a:ea typeface="Brygada 1918" pitchFamily="50" charset="-18"/>
              </a:rPr>
              <a:t>Strzemiona </a:t>
            </a:r>
            <a:r>
              <a:rPr lang="pl-PL" sz="2000" dirty="0" smtClean="0">
                <a:latin typeface="Brygada 1918" pitchFamily="50" charset="-18"/>
                <a:ea typeface="Brygada 1918" pitchFamily="50" charset="-18"/>
              </a:rPr>
              <a:t>powstały </a:t>
            </a:r>
            <a:r>
              <a:rPr lang="pl-PL" sz="2000" dirty="0">
                <a:latin typeface="Brygada 1918" pitchFamily="50" charset="-18"/>
                <a:ea typeface="Brygada 1918" pitchFamily="50" charset="-18"/>
              </a:rPr>
              <a:t>w IV </a:t>
            </a:r>
            <a:r>
              <a:rPr lang="pl-PL" sz="2000" dirty="0" smtClean="0">
                <a:latin typeface="Brygada 1918" pitchFamily="50" charset="-18"/>
                <a:ea typeface="Brygada 1918" pitchFamily="50" charset="-18"/>
              </a:rPr>
              <a:t>wieku i </a:t>
            </a:r>
            <a:r>
              <a:rPr lang="pl-PL" sz="2000" dirty="0">
                <a:latin typeface="Brygada 1918" pitchFamily="50" charset="-18"/>
                <a:ea typeface="Brygada 1918" pitchFamily="50" charset="-18"/>
              </a:rPr>
              <a:t>są </a:t>
            </a:r>
            <a:r>
              <a:rPr lang="pl-PL" sz="2000" dirty="0" smtClean="0">
                <a:latin typeface="Brygada 1918" pitchFamily="50" charset="-18"/>
                <a:ea typeface="Brygada 1918" pitchFamily="50" charset="-18"/>
              </a:rPr>
              <a:t>wynalazkiem koczowników z Wielkiego Stepu. Do Europy dotarły razem z Awarami w VI wieku.</a:t>
            </a:r>
          </a:p>
          <a:p>
            <a:pPr algn="just">
              <a:buClr>
                <a:schemeClr val="accent3"/>
              </a:buClr>
              <a:defRPr/>
            </a:pPr>
            <a:r>
              <a:rPr lang="pl-PL" sz="2000" dirty="0">
                <a:latin typeface="Brygada 1918" pitchFamily="50" charset="-18"/>
                <a:ea typeface="Brygada 1918" pitchFamily="50" charset="-18"/>
              </a:rPr>
              <a:t>Strzemiona pomagają przy wchodzeniu i schodzeniu z konia, w manewrowaniu nim, zapewniają </a:t>
            </a:r>
            <a:r>
              <a:rPr lang="pl-PL" sz="2000" dirty="0" smtClean="0">
                <a:latin typeface="Brygada 1918" pitchFamily="50" charset="-18"/>
                <a:ea typeface="Brygada 1918" pitchFamily="50" charset="-18"/>
              </a:rPr>
              <a:t>oparcie </a:t>
            </a:r>
            <a:r>
              <a:rPr lang="pl-PL" sz="2000" dirty="0">
                <a:latin typeface="Brygada 1918" pitchFamily="50" charset="-18"/>
                <a:ea typeface="Brygada 1918" pitchFamily="50" charset="-18"/>
              </a:rPr>
              <a:t>dla nóg w czasie jazdy, co czyni ją wygodniejszą oraz stabilizują pozycję </a:t>
            </a:r>
            <a:r>
              <a:rPr lang="pl-PL" sz="2000" dirty="0" smtClean="0">
                <a:latin typeface="Brygada 1918" pitchFamily="50" charset="-18"/>
                <a:ea typeface="Brygada 1918" pitchFamily="50" charset="-18"/>
              </a:rPr>
              <a:t>jeźdźca.</a:t>
            </a:r>
          </a:p>
          <a:p>
            <a:pPr algn="just">
              <a:buClr>
                <a:schemeClr val="accent3"/>
              </a:buClr>
              <a:defRPr/>
            </a:pPr>
            <a:r>
              <a:rPr lang="pl-PL" sz="2000" dirty="0" smtClean="0">
                <a:latin typeface="Brygada 1918" pitchFamily="50" charset="-18"/>
                <a:ea typeface="Brygada 1918" pitchFamily="50" charset="-18"/>
              </a:rPr>
              <a:t>Ich rozpowszechnienie się w Europie w XI wieku przyczynił się ewolucji włóczni w kopię i wytworzenie się klasycznej jazdy rycerskiej. </a:t>
            </a:r>
          </a:p>
          <a:p>
            <a:pPr marL="540000" lvl="1" indent="0" algn="just">
              <a:buClr>
                <a:schemeClr val="accent3"/>
              </a:buClr>
              <a:buNone/>
              <a:defRPr/>
            </a:pPr>
            <a:endParaRPr lang="pl-PL" sz="2000" dirty="0" smtClean="0">
              <a:latin typeface="Brygada 1918" pitchFamily="50" charset="-18"/>
              <a:ea typeface="Brygada 1918" pitchFamily="50" charset="-18"/>
            </a:endParaRPr>
          </a:p>
        </p:txBody>
      </p:sp>
      <p:pic>
        <p:nvPicPr>
          <p:cNvPr id="3" name="Obraz 2"/>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522430" y="1268760"/>
            <a:ext cx="2072353" cy="1932469"/>
          </a:xfrm>
          <a:prstGeom prst="rect">
            <a:avLst/>
          </a:prstGeom>
        </p:spPr>
      </p:pic>
      <p:pic>
        <p:nvPicPr>
          <p:cNvPr id="4" name="Obraz 3"/>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179512" y="3933056"/>
            <a:ext cx="2758191" cy="2068643"/>
          </a:xfrm>
          <a:prstGeom prst="rect">
            <a:avLst/>
          </a:prstGeom>
        </p:spPr>
      </p:pic>
    </p:spTree>
    <p:extLst>
      <p:ext uri="{BB962C8B-B14F-4D97-AF65-F5344CB8AC3E}">
        <p14:creationId xmlns="" xmlns:p14="http://schemas.microsoft.com/office/powerpoint/2010/main" val="1068194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539552" y="476672"/>
            <a:ext cx="8229600" cy="432048"/>
          </a:xfrm>
        </p:spPr>
        <p:txBody>
          <a:bodyPr>
            <a:normAutofit fontScale="90000"/>
          </a:bodyPr>
          <a:lstStyle/>
          <a:p>
            <a:pPr algn="ctr"/>
            <a:r>
              <a:rPr lang="pl-PL" dirty="0" smtClean="0">
                <a:latin typeface="Brygada 1918" pitchFamily="50" charset="-18"/>
                <a:ea typeface="Brygada 1918" pitchFamily="50" charset="-18"/>
              </a:rPr>
              <a:t>Miecze</a:t>
            </a:r>
            <a:endParaRPr lang="pl-PL" dirty="0">
              <a:latin typeface="Brygada 1918" pitchFamily="50" charset="-18"/>
              <a:ea typeface="Brygada 1918" pitchFamily="50" charset="-18"/>
            </a:endParaRPr>
          </a:p>
        </p:txBody>
      </p:sp>
      <p:sp>
        <p:nvSpPr>
          <p:cNvPr id="5" name="Tytuł 2"/>
          <p:cNvSpPr txBox="1">
            <a:spLocks/>
          </p:cNvSpPr>
          <p:nvPr/>
        </p:nvSpPr>
        <p:spPr>
          <a:xfrm>
            <a:off x="72360" y="867489"/>
            <a:ext cx="9071640" cy="523220"/>
          </a:xfrm>
          <a:prstGeom prst="rect">
            <a:avLst/>
          </a:prstGeom>
        </p:spPr>
        <p:txBody>
          <a:bodyPr vert="horz" anchor="ctr">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algn="ctr" defTabSz="914400" rtl="0" eaLnBrk="1" fontAlgn="auto" latinLnBrk="0" hangingPunct="1">
              <a:lnSpc>
                <a:spcPct val="100000"/>
              </a:lnSpc>
              <a:spcBef>
                <a:spcPct val="0"/>
              </a:spcBef>
              <a:spcAft>
                <a:spcPts val="0"/>
              </a:spcAft>
              <a:buClrTx/>
              <a:buSzPct val="45000"/>
              <a:buFont typeface="StarSymbol"/>
              <a:buNone/>
              <a:tabLst/>
              <a:defRPr/>
            </a:pPr>
            <a:r>
              <a:rPr kumimoji="0" lang="pl-PL" sz="2800" b="0" i="0" u="none" strike="noStrike" kern="1200" cap="none" spc="0" normalizeH="0" baseline="0" noProof="0" dirty="0" smtClean="0">
                <a:ln>
                  <a:noFill/>
                </a:ln>
                <a:solidFill>
                  <a:schemeClr val="tx2"/>
                </a:solidFill>
                <a:effectLst/>
                <a:uLnTx/>
                <a:uFillTx/>
                <a:latin typeface="Brygada 1918" pitchFamily="50" charset="-18"/>
                <a:ea typeface="Brygada 1918" pitchFamily="50" charset="-18"/>
                <a:cs typeface="+mj-cs"/>
              </a:rPr>
              <a:t>Miecz dwuręczny</a:t>
            </a:r>
            <a:endParaRPr kumimoji="0" lang="pl-PL" sz="2800" b="0" i="0" u="none" strike="noStrike" kern="1200" cap="none" spc="0" normalizeH="0" baseline="0" noProof="0" dirty="0">
              <a:ln>
                <a:noFill/>
              </a:ln>
              <a:solidFill>
                <a:schemeClr val="tx2"/>
              </a:solidFill>
              <a:effectLst/>
              <a:uLnTx/>
              <a:uFillTx/>
              <a:latin typeface="Brygada 1918" pitchFamily="50" charset="-18"/>
              <a:ea typeface="Brygada 1918" pitchFamily="50" charset="-18"/>
              <a:cs typeface="+mj-cs"/>
            </a:endParaRPr>
          </a:p>
        </p:txBody>
      </p:sp>
      <p:sp>
        <p:nvSpPr>
          <p:cNvPr id="8" name="Symbol zastępczy tekstu 2"/>
          <p:cNvSpPr txBox="1">
            <a:spLocks/>
          </p:cNvSpPr>
          <p:nvPr/>
        </p:nvSpPr>
        <p:spPr>
          <a:xfrm>
            <a:off x="2987824" y="1412776"/>
            <a:ext cx="5979600" cy="5112568"/>
          </a:xfrm>
          <a:prstGeom prst="rect">
            <a:avLst/>
          </a:prstGeom>
        </p:spPr>
        <p:txBody>
          <a:bodyPr vert="horz">
            <a:normAutofit/>
          </a:bodyPr>
          <a:lstStyle>
            <a:defPPr marL="432000" lvl="0" indent="-324000">
              <a:spcBef>
                <a:spcPts val="1417"/>
              </a:spcBef>
              <a:spcAft>
                <a:spcPts val="0"/>
              </a:spcAft>
              <a:buSzPct val="45000"/>
              <a:buFont typeface="StarSymbol"/>
              <a:buNone/>
              <a:defRPr lang="pl-PL" sz="3200" b="0" i="0" u="none" strike="noStrike" kern="1200" cap="none">
                <a:ln>
                  <a:noFill/>
                </a:ln>
                <a:latin typeface="Liberation Sans" pitchFamily="18"/>
                <a:ea typeface="Microsoft YaHei" pitchFamily="2"/>
                <a:cs typeface="Mangal" pitchFamily="2"/>
              </a:defRPr>
            </a:defPPr>
            <a:lvl1pPr marL="432000" lvl="0" indent="-324000">
              <a:spcBef>
                <a:spcPts val="1417"/>
              </a:spcBef>
              <a:spcAft>
                <a:spcPts val="0"/>
              </a:spcAft>
              <a:buSzPct val="45000"/>
              <a:buFont typeface="StarSymbol"/>
              <a:buChar char="●"/>
              <a:defRPr lang="pl-PL" sz="3200" b="0" i="0" u="none" strike="noStrike" kern="1200" cap="none">
                <a:ln>
                  <a:noFill/>
                </a:ln>
                <a:latin typeface="Liberation Sans" pitchFamily="18"/>
                <a:ea typeface="Microsoft YaHei" pitchFamily="2"/>
                <a:cs typeface="Mangal" pitchFamily="2"/>
              </a:defRPr>
            </a:lvl1pPr>
            <a:lvl2pPr marL="864000" lvl="1" indent="-324000">
              <a:spcBef>
                <a:spcPts val="1134"/>
              </a:spcBef>
              <a:spcAft>
                <a:spcPts val="0"/>
              </a:spcAft>
              <a:buSzPct val="75000"/>
              <a:buFont typeface="StarSymbol"/>
              <a:buChar char="–"/>
              <a:defRPr lang="pl-PL" sz="2800" b="0" i="0" u="none" strike="noStrike" kern="1200" cap="none">
                <a:ln>
                  <a:noFill/>
                </a:ln>
                <a:latin typeface="Liberation Sans" pitchFamily="18"/>
                <a:ea typeface="Microsoft YaHei" pitchFamily="2"/>
                <a:cs typeface="Mangal" pitchFamily="2"/>
              </a:defRPr>
            </a:lvl2pPr>
            <a:lvl3pPr marL="1295999" lvl="2" indent="-288000">
              <a:spcBef>
                <a:spcPts val="850"/>
              </a:spcBef>
              <a:spcAft>
                <a:spcPts val="0"/>
              </a:spcAft>
              <a:buSzPct val="45000"/>
              <a:buFont typeface="StarSymbol"/>
              <a:buChar char="●"/>
              <a:defRPr lang="pl-PL" sz="2400" b="0" i="0" u="none" strike="noStrike" kern="1200" cap="none">
                <a:ln>
                  <a:noFill/>
                </a:ln>
                <a:latin typeface="Liberation Sans" pitchFamily="18"/>
                <a:ea typeface="Microsoft YaHei" pitchFamily="2"/>
                <a:cs typeface="Mangal" pitchFamily="2"/>
              </a:defRPr>
            </a:lvl3pPr>
            <a:lvl4pPr marL="1728000" lvl="3" indent="-216000">
              <a:spcBef>
                <a:spcPts val="567"/>
              </a:spcBef>
              <a:spcAft>
                <a:spcPts val="0"/>
              </a:spcAft>
              <a:buSzPct val="75000"/>
              <a:buFont typeface="StarSymbol"/>
              <a:buChar char="–"/>
              <a:defRPr lang="pl-PL" sz="2000" b="0" i="0" u="none" strike="noStrike" kern="1200" cap="none">
                <a:ln>
                  <a:noFill/>
                </a:ln>
                <a:latin typeface="Liberation Sans" pitchFamily="18"/>
                <a:ea typeface="Microsoft YaHei" pitchFamily="2"/>
                <a:cs typeface="Mangal" pitchFamily="2"/>
              </a:defRPr>
            </a:lvl4pPr>
            <a:lvl5pPr marL="2160000" lvl="4"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5pPr>
            <a:lvl6pPr marL="2592000" lvl="5"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6pPr>
            <a:lvl7pPr marL="3024000" lvl="6"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7pPr>
            <a:lvl8pPr marL="3456000" lvl="7"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8pPr>
            <a:lvl9pPr marL="3887999" lvl="8"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9pPr>
          </a:lstStyle>
          <a:p>
            <a:pPr lvl="0" algn="just"/>
            <a:r>
              <a:rPr lang="pl-PL" sz="2000" dirty="0" smtClean="0">
                <a:latin typeface="Brygada 1918" pitchFamily="50" charset="-18"/>
                <a:ea typeface="Brygada 1918" pitchFamily="50" charset="-18"/>
              </a:rPr>
              <a:t>Miecz powstały na początku XIV wieku na terenie Świętego Cesarstwa Niemieckiego.</a:t>
            </a:r>
          </a:p>
          <a:p>
            <a:pPr lvl="0" algn="just"/>
            <a:r>
              <a:rPr lang="pl-PL" sz="2000" dirty="0" smtClean="0">
                <a:latin typeface="Brygada 1918" pitchFamily="50" charset="-18"/>
                <a:ea typeface="Brygada 1918" pitchFamily="50" charset="-18"/>
              </a:rPr>
              <a:t>Stosowany głównie na przełomie XV i XVI wieku przez piechotę.</a:t>
            </a:r>
          </a:p>
          <a:p>
            <a:pPr lvl="0" algn="just"/>
            <a:r>
              <a:rPr lang="pl-PL" sz="2000" dirty="0" smtClean="0">
                <a:latin typeface="Brygada 1918" pitchFamily="50" charset="-18"/>
                <a:ea typeface="Brygada 1918" pitchFamily="50" charset="-18"/>
              </a:rPr>
              <a:t>Zyskał na popularności wraz z rozpowszechnieniem się formacji pikinierów.</a:t>
            </a:r>
          </a:p>
          <a:p>
            <a:pPr lvl="0" algn="just"/>
            <a:r>
              <a:rPr lang="pl-PL" sz="2000" dirty="0" smtClean="0">
                <a:latin typeface="Brygada 1918" pitchFamily="50" charset="-18"/>
                <a:ea typeface="Brygada 1918" pitchFamily="50" charset="-18"/>
              </a:rPr>
              <a:t>Jedna z głównych broni piechoty zaciężnej z terenu krajów niemieckich – landsknechtów.</a:t>
            </a:r>
          </a:p>
          <a:p>
            <a:pPr lvl="0" algn="just"/>
            <a:r>
              <a:rPr lang="pl-PL" sz="2000" dirty="0" smtClean="0">
                <a:latin typeface="Brygada 1918" pitchFamily="50" charset="-18"/>
                <a:ea typeface="Brygada 1918" pitchFamily="50" charset="-18"/>
              </a:rPr>
              <a:t>Długość dochodząca do 2 m.</a:t>
            </a:r>
          </a:p>
          <a:p>
            <a:pPr lvl="0" algn="just"/>
            <a:r>
              <a:rPr lang="pl-PL" sz="2000" dirty="0" smtClean="0">
                <a:latin typeface="Brygada 1918" pitchFamily="50" charset="-18"/>
                <a:ea typeface="Brygada 1918" pitchFamily="50" charset="-18"/>
              </a:rPr>
              <a:t>Waga do 3,5 kg</a:t>
            </a:r>
            <a:endParaRPr lang="pl-PL" sz="2000" dirty="0">
              <a:latin typeface="Brygada 1918" pitchFamily="50" charset="-18"/>
              <a:ea typeface="Brygada 1918" pitchFamily="50" charset="-18"/>
            </a:endParaRPr>
          </a:p>
        </p:txBody>
      </p:sp>
      <p:pic>
        <p:nvPicPr>
          <p:cNvPr id="10" name="Obraz 9" descr="mzm_mt_362.jpg"/>
          <p:cNvPicPr>
            <a:picLocks noChangeAspect="1"/>
          </p:cNvPicPr>
          <p:nvPr/>
        </p:nvPicPr>
        <p:blipFill>
          <a:blip r:embed="rId2" cstate="print"/>
          <a:stretch>
            <a:fillRect/>
          </a:stretch>
        </p:blipFill>
        <p:spPr>
          <a:xfrm>
            <a:off x="467544" y="548680"/>
            <a:ext cx="2063029" cy="6112679"/>
          </a:xfrm>
          <a:prstGeom prst="rect">
            <a:avLst/>
          </a:prstGeom>
        </p:spPr>
      </p:pic>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467544" y="667722"/>
            <a:ext cx="8229600" cy="1066800"/>
          </a:xfrm>
        </p:spPr>
        <p:txBody>
          <a:bodyPr>
            <a:normAutofit fontScale="90000"/>
          </a:bodyPr>
          <a:lstStyle/>
          <a:p>
            <a:r>
              <a:rPr lang="pl-PL" dirty="0" smtClean="0"/>
              <a:t>Historia uzbrojenia orientalnego na zamku w Malborku</a:t>
            </a:r>
            <a:endParaRPr lang="pl-PL" dirty="0"/>
          </a:p>
        </p:txBody>
      </p:sp>
      <p:sp>
        <p:nvSpPr>
          <p:cNvPr id="3" name="Symbol zastępczy zawartości 2"/>
          <p:cNvSpPr>
            <a:spLocks noGrp="1"/>
          </p:cNvSpPr>
          <p:nvPr>
            <p:ph idx="1"/>
          </p:nvPr>
        </p:nvSpPr>
        <p:spPr>
          <a:xfrm>
            <a:off x="457200" y="1772816"/>
            <a:ext cx="8229600" cy="4801720"/>
          </a:xfrm>
        </p:spPr>
        <p:txBody>
          <a:bodyPr>
            <a:noAutofit/>
          </a:bodyPr>
          <a:lstStyle/>
          <a:p>
            <a:r>
              <a:rPr lang="pl-PL" sz="1600" dirty="0" smtClean="0">
                <a:latin typeface="Brygada 1918" pitchFamily="50" charset="-18"/>
                <a:ea typeface="Brygada 1918" pitchFamily="50" charset="-18"/>
              </a:rPr>
              <a:t>Oręż orientalny pojawił się na zamku w </a:t>
            </a:r>
            <a:r>
              <a:rPr lang="pl-PL" sz="1600" dirty="0">
                <a:latin typeface="Brygada 1918" pitchFamily="50" charset="-18"/>
                <a:ea typeface="Brygada 1918" pitchFamily="50" charset="-18"/>
              </a:rPr>
              <a:t>M</a:t>
            </a:r>
            <a:r>
              <a:rPr lang="pl-PL" sz="1600" dirty="0" smtClean="0">
                <a:latin typeface="Brygada 1918" pitchFamily="50" charset="-18"/>
                <a:ea typeface="Brygada 1918" pitchFamily="50" charset="-18"/>
              </a:rPr>
              <a:t>alborku za sprawą Teodora </a:t>
            </a:r>
            <a:r>
              <a:rPr lang="pl-PL" sz="1600" dirty="0" err="1" smtClean="0">
                <a:latin typeface="Brygada 1918" pitchFamily="50" charset="-18"/>
                <a:ea typeface="Brygada 1918" pitchFamily="50" charset="-18"/>
              </a:rPr>
              <a:t>Blella</a:t>
            </a:r>
            <a:r>
              <a:rPr lang="pl-PL" sz="1600" dirty="0" smtClean="0">
                <a:latin typeface="Brygada 1918" pitchFamily="50" charset="-18"/>
                <a:ea typeface="Brygada 1918" pitchFamily="50" charset="-18"/>
              </a:rPr>
              <a:t>, od którego w 1883 roku kupiono kolekcję militariów. Wśród niej znajdował się nie tylko oręż europejski, ale również orientalny. Do 1945 roku liczył on prawie 300 eksponatów i był eksponowany w podstryszu Wielkiej Komturii w skrzydle północnym zamku średniego. </a:t>
            </a:r>
          </a:p>
          <a:p>
            <a:r>
              <a:rPr lang="pl-PL" sz="1600" dirty="0" smtClean="0">
                <a:latin typeface="Brygada 1918" pitchFamily="50" charset="-18"/>
                <a:ea typeface="Brygada 1918" pitchFamily="50" charset="-18"/>
              </a:rPr>
              <a:t>Tak samo jak oręż europejski, </a:t>
            </a:r>
            <a:r>
              <a:rPr lang="pl-PL" sz="1600" dirty="0">
                <a:latin typeface="Brygada 1918" pitchFamily="50" charset="-18"/>
                <a:ea typeface="Brygada 1918" pitchFamily="50" charset="-18"/>
              </a:rPr>
              <a:t>w</a:t>
            </a:r>
            <a:r>
              <a:rPr lang="pl-PL" sz="1600" dirty="0" smtClean="0">
                <a:latin typeface="Brygada 1918" pitchFamily="50" charset="-18"/>
                <a:ea typeface="Brygada 1918" pitchFamily="50" charset="-18"/>
              </a:rPr>
              <a:t> </a:t>
            </a:r>
            <a:r>
              <a:rPr lang="pl-PL" sz="1600" dirty="0">
                <a:latin typeface="Brygada 1918" pitchFamily="50" charset="-18"/>
                <a:ea typeface="Brygada 1918" pitchFamily="50" charset="-18"/>
              </a:rPr>
              <a:t>momencie zniszczenia zamku przez wojska radzieckie </a:t>
            </a:r>
            <a:r>
              <a:rPr lang="pl-PL" sz="1600" dirty="0" smtClean="0">
                <a:latin typeface="Brygada 1918" pitchFamily="50" charset="-18"/>
                <a:ea typeface="Brygada 1918" pitchFamily="50" charset="-18"/>
              </a:rPr>
              <a:t>kolekcja orientalna </a:t>
            </a:r>
            <a:r>
              <a:rPr lang="pl-PL" sz="1600" dirty="0">
                <a:latin typeface="Brygada 1918" pitchFamily="50" charset="-18"/>
                <a:ea typeface="Brygada 1918" pitchFamily="50" charset="-18"/>
              </a:rPr>
              <a:t>została zniszczona oraz </a:t>
            </a:r>
            <a:r>
              <a:rPr lang="pl-PL" sz="1600" dirty="0" smtClean="0">
                <a:latin typeface="Brygada 1918" pitchFamily="50" charset="-18"/>
                <a:ea typeface="Brygada 1918" pitchFamily="50" charset="-18"/>
              </a:rPr>
              <a:t>rozproszona. Jednakże, że względu na jej rozmiar postanowiono włączyć ją w politykę gromadzenia zbiorów nowo powołanego Muzeum Zamkowego</a:t>
            </a:r>
            <a:r>
              <a:rPr lang="pl-PL" sz="1600" dirty="0">
                <a:latin typeface="Brygada 1918" pitchFamily="50" charset="-18"/>
                <a:ea typeface="Brygada 1918" pitchFamily="50" charset="-18"/>
              </a:rPr>
              <a:t>. </a:t>
            </a:r>
            <a:r>
              <a:rPr lang="pl-PL" sz="1600" dirty="0" smtClean="0">
                <a:latin typeface="Brygada 1918" pitchFamily="50" charset="-18"/>
                <a:ea typeface="Brygada 1918" pitchFamily="50" charset="-18"/>
              </a:rPr>
              <a:t>Już </a:t>
            </a:r>
            <a:r>
              <a:rPr lang="pl-PL" sz="1600" dirty="0">
                <a:latin typeface="Brygada 1918" pitchFamily="50" charset="-18"/>
                <a:ea typeface="Brygada 1918" pitchFamily="50" charset="-18"/>
              </a:rPr>
              <a:t>na początku lat 60. </a:t>
            </a:r>
            <a:r>
              <a:rPr lang="pl-PL" sz="1600" dirty="0" smtClean="0">
                <a:latin typeface="Brygada 1918" pitchFamily="50" charset="-18"/>
                <a:ea typeface="Brygada 1918" pitchFamily="50" charset="-18"/>
              </a:rPr>
              <a:t>kupiono </a:t>
            </a:r>
            <a:r>
              <a:rPr lang="pl-PL" sz="1600" dirty="0">
                <a:latin typeface="Brygada 1918" pitchFamily="50" charset="-18"/>
                <a:ea typeface="Brygada 1918" pitchFamily="50" charset="-18"/>
              </a:rPr>
              <a:t>i </a:t>
            </a:r>
            <a:r>
              <a:rPr lang="pl-PL" sz="1600" dirty="0" smtClean="0">
                <a:latin typeface="Brygada 1918" pitchFamily="50" charset="-18"/>
                <a:ea typeface="Brygada 1918" pitchFamily="50" charset="-18"/>
              </a:rPr>
              <a:t>odebrano </a:t>
            </a:r>
            <a:r>
              <a:rPr lang="pl-PL" sz="1600" dirty="0">
                <a:latin typeface="Brygada 1918" pitchFamily="50" charset="-18"/>
                <a:ea typeface="Brygada 1918" pitchFamily="50" charset="-18"/>
              </a:rPr>
              <a:t>z rąk Społecznego Komitetu Odbudowy Zamku kilka broni bliskowschodniej. Dziś zbiór uzbrojenia blisko- i środkowowschodniego na malborskim zamku liczy </a:t>
            </a:r>
            <a:r>
              <a:rPr lang="pl-PL" sz="1600" dirty="0" smtClean="0">
                <a:latin typeface="Brygada 1918" pitchFamily="50" charset="-18"/>
                <a:ea typeface="Brygada 1918" pitchFamily="50" charset="-18"/>
              </a:rPr>
              <a:t>prawie 150 </a:t>
            </a:r>
            <a:r>
              <a:rPr lang="pl-PL" sz="1600" dirty="0">
                <a:latin typeface="Brygada 1918" pitchFamily="50" charset="-18"/>
                <a:ea typeface="Brygada 1918" pitchFamily="50" charset="-18"/>
              </a:rPr>
              <a:t>eksponatów. Większość z nich pochodzi z kolekcji profesora Lecha Kobylińskiego – znawcy broni orientalnej.  Wspomniany kolekcjoner po raz pierwszy sprzedał zamkowi w Malborku zabytek ze swojej kolekcji w 1995 </a:t>
            </a:r>
            <a:r>
              <a:rPr lang="pl-PL" sz="1600" dirty="0" smtClean="0">
                <a:latin typeface="Brygada 1918" pitchFamily="50" charset="-18"/>
                <a:ea typeface="Brygada 1918" pitchFamily="50" charset="-18"/>
              </a:rPr>
              <a:t>roku. </a:t>
            </a:r>
            <a:r>
              <a:rPr lang="pl-PL" sz="1600" dirty="0">
                <a:latin typeface="Brygada 1918" pitchFamily="50" charset="-18"/>
                <a:ea typeface="Brygada 1918" pitchFamily="50" charset="-18"/>
              </a:rPr>
              <a:t>Jednakże większość jego zbioru, liczącego ponad 100 egzemplarzy, Muzeum Zamkowe zakupiło na przełomie lat 2012 i 2013. </a:t>
            </a:r>
            <a:r>
              <a:rPr lang="pl-PL" sz="1600" dirty="0" smtClean="0">
                <a:latin typeface="Brygada 1918" pitchFamily="50" charset="-18"/>
                <a:ea typeface="Brygada 1918" pitchFamily="50" charset="-18"/>
              </a:rPr>
              <a:t>Pozwoliło to na otworzenie w 2016 r. oddzielnej wystawy stałej poświęconej tylko militariom orientalnym.</a:t>
            </a:r>
          </a:p>
        </p:txBody>
      </p:sp>
    </p:spTree>
    <p:extLst>
      <p:ext uri="{BB962C8B-B14F-4D97-AF65-F5344CB8AC3E}">
        <p14:creationId xmlns="" xmlns:p14="http://schemas.microsoft.com/office/powerpoint/2010/main" val="2201676381"/>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539552" y="476672"/>
            <a:ext cx="8229600" cy="432048"/>
          </a:xfrm>
        </p:spPr>
        <p:txBody>
          <a:bodyPr>
            <a:normAutofit fontScale="90000"/>
          </a:bodyPr>
          <a:lstStyle/>
          <a:p>
            <a:pPr algn="ctr"/>
            <a:r>
              <a:rPr lang="pl-PL" dirty="0" smtClean="0">
                <a:latin typeface="Brygada 1918" pitchFamily="50" charset="-18"/>
                <a:ea typeface="Brygada 1918" pitchFamily="50" charset="-18"/>
              </a:rPr>
              <a:t>Broń orientalna</a:t>
            </a:r>
            <a:endParaRPr lang="pl-PL" dirty="0">
              <a:latin typeface="Brygada 1918" pitchFamily="50" charset="-18"/>
              <a:ea typeface="Brygada 1918" pitchFamily="50" charset="-18"/>
            </a:endParaRPr>
          </a:p>
        </p:txBody>
      </p:sp>
      <p:sp>
        <p:nvSpPr>
          <p:cNvPr id="5" name="Tytuł 2"/>
          <p:cNvSpPr txBox="1">
            <a:spLocks/>
          </p:cNvSpPr>
          <p:nvPr/>
        </p:nvSpPr>
        <p:spPr>
          <a:xfrm>
            <a:off x="72360" y="867489"/>
            <a:ext cx="9071640" cy="523220"/>
          </a:xfrm>
          <a:prstGeom prst="rect">
            <a:avLst/>
          </a:prstGeom>
        </p:spPr>
        <p:txBody>
          <a:bodyPr vert="horz" anchor="ctr">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algn="ctr" defTabSz="914400" rtl="0" eaLnBrk="1" fontAlgn="auto" latinLnBrk="0" hangingPunct="1">
              <a:lnSpc>
                <a:spcPct val="100000"/>
              </a:lnSpc>
              <a:spcBef>
                <a:spcPct val="0"/>
              </a:spcBef>
              <a:spcAft>
                <a:spcPts val="0"/>
              </a:spcAft>
              <a:buClrTx/>
              <a:buSzPct val="45000"/>
              <a:buFont typeface="StarSymbol"/>
              <a:buNone/>
              <a:tabLst/>
              <a:defRPr/>
            </a:pPr>
            <a:r>
              <a:rPr lang="pl-PL" sz="2800" noProof="0" dirty="0" smtClean="0">
                <a:solidFill>
                  <a:schemeClr val="tx2"/>
                </a:solidFill>
                <a:latin typeface="Brygada 1918" pitchFamily="50" charset="-18"/>
                <a:ea typeface="Brygada 1918" pitchFamily="50" charset="-18"/>
                <a:cs typeface="+mj-cs"/>
              </a:rPr>
              <a:t>Informacje ogólne</a:t>
            </a:r>
            <a:endParaRPr kumimoji="0" lang="pl-PL" sz="2800" b="0" i="0" u="none" strike="noStrike" kern="1200" cap="none" spc="0" normalizeH="0" baseline="0" noProof="0" dirty="0">
              <a:ln>
                <a:noFill/>
              </a:ln>
              <a:solidFill>
                <a:schemeClr val="tx2"/>
              </a:solidFill>
              <a:effectLst/>
              <a:uLnTx/>
              <a:uFillTx/>
              <a:latin typeface="Brygada 1918" pitchFamily="50" charset="-18"/>
              <a:ea typeface="Brygada 1918" pitchFamily="50" charset="-18"/>
              <a:cs typeface="+mj-cs"/>
            </a:endParaRPr>
          </a:p>
        </p:txBody>
      </p:sp>
      <p:sp>
        <p:nvSpPr>
          <p:cNvPr id="6" name="Symbol zastępczy tekstu 3"/>
          <p:cNvSpPr txBox="1">
            <a:spLocks/>
          </p:cNvSpPr>
          <p:nvPr/>
        </p:nvSpPr>
        <p:spPr>
          <a:xfrm>
            <a:off x="2699792" y="1484784"/>
            <a:ext cx="6048672" cy="5112568"/>
          </a:xfrm>
          <a:prstGeom prst="rect">
            <a:avLst/>
          </a:prstGeom>
        </p:spPr>
        <p:txBody>
          <a:bodyPr vert="horz">
            <a:normAutofit/>
          </a:bodyPr>
          <a:lstStyle>
            <a:defPPr marL="432000" lvl="0" indent="-324000">
              <a:spcBef>
                <a:spcPts val="1417"/>
              </a:spcBef>
              <a:spcAft>
                <a:spcPts val="0"/>
              </a:spcAft>
              <a:buSzPct val="45000"/>
              <a:buFont typeface="StarSymbol"/>
              <a:buNone/>
              <a:defRPr lang="pl-PL" sz="3200" b="0" i="0" u="none" strike="noStrike" kern="1200" cap="none">
                <a:ln>
                  <a:noFill/>
                </a:ln>
                <a:latin typeface="Liberation Sans" pitchFamily="18"/>
                <a:ea typeface="Microsoft YaHei" pitchFamily="2"/>
                <a:cs typeface="Mangal" pitchFamily="2"/>
              </a:defRPr>
            </a:defPPr>
            <a:lvl1pPr marL="432000" lvl="0" indent="-324000">
              <a:spcBef>
                <a:spcPts val="1417"/>
              </a:spcBef>
              <a:spcAft>
                <a:spcPts val="0"/>
              </a:spcAft>
              <a:buSzPct val="45000"/>
              <a:buFont typeface="StarSymbol"/>
              <a:buChar char="●"/>
              <a:defRPr lang="pl-PL" sz="3200" b="0" i="0" u="none" strike="noStrike" kern="1200" cap="none">
                <a:ln>
                  <a:noFill/>
                </a:ln>
                <a:latin typeface="Liberation Sans" pitchFamily="18"/>
                <a:ea typeface="Microsoft YaHei" pitchFamily="2"/>
                <a:cs typeface="Mangal" pitchFamily="2"/>
              </a:defRPr>
            </a:lvl1pPr>
            <a:lvl2pPr marL="864000" lvl="1" indent="-324000">
              <a:spcBef>
                <a:spcPts val="1134"/>
              </a:spcBef>
              <a:spcAft>
                <a:spcPts val="0"/>
              </a:spcAft>
              <a:buSzPct val="75000"/>
              <a:buFont typeface="StarSymbol"/>
              <a:buChar char="–"/>
              <a:defRPr lang="pl-PL" sz="2800" b="0" i="0" u="none" strike="noStrike" kern="1200" cap="none">
                <a:ln>
                  <a:noFill/>
                </a:ln>
                <a:latin typeface="Liberation Sans" pitchFamily="18"/>
                <a:ea typeface="Microsoft YaHei" pitchFamily="2"/>
                <a:cs typeface="Mangal" pitchFamily="2"/>
              </a:defRPr>
            </a:lvl2pPr>
            <a:lvl3pPr marL="1295999" lvl="2" indent="-288000">
              <a:spcBef>
                <a:spcPts val="850"/>
              </a:spcBef>
              <a:spcAft>
                <a:spcPts val="0"/>
              </a:spcAft>
              <a:buSzPct val="45000"/>
              <a:buFont typeface="StarSymbol"/>
              <a:buChar char="●"/>
              <a:defRPr lang="pl-PL" sz="2400" b="0" i="0" u="none" strike="noStrike" kern="1200" cap="none">
                <a:ln>
                  <a:noFill/>
                </a:ln>
                <a:latin typeface="Liberation Sans" pitchFamily="18"/>
                <a:ea typeface="Microsoft YaHei" pitchFamily="2"/>
                <a:cs typeface="Mangal" pitchFamily="2"/>
              </a:defRPr>
            </a:lvl3pPr>
            <a:lvl4pPr marL="1728000" lvl="3" indent="-216000">
              <a:spcBef>
                <a:spcPts val="567"/>
              </a:spcBef>
              <a:spcAft>
                <a:spcPts val="0"/>
              </a:spcAft>
              <a:buSzPct val="75000"/>
              <a:buFont typeface="StarSymbol"/>
              <a:buChar char="–"/>
              <a:defRPr lang="pl-PL" sz="2000" b="0" i="0" u="none" strike="noStrike" kern="1200" cap="none">
                <a:ln>
                  <a:noFill/>
                </a:ln>
                <a:latin typeface="Liberation Sans" pitchFamily="18"/>
                <a:ea typeface="Microsoft YaHei" pitchFamily="2"/>
                <a:cs typeface="Mangal" pitchFamily="2"/>
              </a:defRPr>
            </a:lvl4pPr>
            <a:lvl5pPr marL="2160000" lvl="4"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5pPr>
            <a:lvl6pPr marL="2592000" lvl="5"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6pPr>
            <a:lvl7pPr marL="3024000" lvl="6"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7pPr>
            <a:lvl8pPr marL="3456000" lvl="7"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8pPr>
            <a:lvl9pPr marL="3887999" lvl="8"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9pPr>
          </a:lstStyle>
          <a:p>
            <a:pPr algn="just">
              <a:buClr>
                <a:schemeClr val="accent3"/>
              </a:buClr>
              <a:defRPr/>
            </a:pPr>
            <a:endParaRPr lang="pl-PL" sz="2000" dirty="0" smtClean="0">
              <a:latin typeface="Brygada 1918" pitchFamily="50" charset="-18"/>
              <a:ea typeface="Brygada 1918" pitchFamily="50" charset="-18"/>
            </a:endParaRPr>
          </a:p>
        </p:txBody>
      </p:sp>
      <p:sp>
        <p:nvSpPr>
          <p:cNvPr id="7" name="Symbol zastępczy tekstu 3"/>
          <p:cNvSpPr txBox="1">
            <a:spLocks/>
          </p:cNvSpPr>
          <p:nvPr/>
        </p:nvSpPr>
        <p:spPr>
          <a:xfrm>
            <a:off x="2852192" y="1637184"/>
            <a:ext cx="6048672" cy="5112568"/>
          </a:xfrm>
          <a:prstGeom prst="rect">
            <a:avLst/>
          </a:prstGeom>
        </p:spPr>
        <p:txBody>
          <a:bodyPr vert="horz">
            <a:normAutofit fontScale="92500" lnSpcReduction="20000"/>
          </a:bodyPr>
          <a:lstStyle>
            <a:defPPr marL="432000" lvl="0" indent="-324000">
              <a:spcBef>
                <a:spcPts val="1417"/>
              </a:spcBef>
              <a:spcAft>
                <a:spcPts val="0"/>
              </a:spcAft>
              <a:buSzPct val="45000"/>
              <a:buFont typeface="StarSymbol"/>
              <a:buNone/>
              <a:defRPr lang="pl-PL" sz="3200" b="0" i="0" u="none" strike="noStrike" kern="1200" cap="none">
                <a:ln>
                  <a:noFill/>
                </a:ln>
                <a:latin typeface="Liberation Sans" pitchFamily="18"/>
                <a:ea typeface="Microsoft YaHei" pitchFamily="2"/>
                <a:cs typeface="Mangal" pitchFamily="2"/>
              </a:defRPr>
            </a:defPPr>
            <a:lvl1pPr marL="432000" lvl="0" indent="-324000">
              <a:spcBef>
                <a:spcPts val="1417"/>
              </a:spcBef>
              <a:spcAft>
                <a:spcPts val="0"/>
              </a:spcAft>
              <a:buSzPct val="45000"/>
              <a:buFont typeface="StarSymbol"/>
              <a:buChar char="●"/>
              <a:defRPr lang="pl-PL" sz="3200" b="0" i="0" u="none" strike="noStrike" kern="1200" cap="none">
                <a:ln>
                  <a:noFill/>
                </a:ln>
                <a:latin typeface="Liberation Sans" pitchFamily="18"/>
                <a:ea typeface="Microsoft YaHei" pitchFamily="2"/>
                <a:cs typeface="Mangal" pitchFamily="2"/>
              </a:defRPr>
            </a:lvl1pPr>
            <a:lvl2pPr marL="864000" lvl="1" indent="-324000">
              <a:spcBef>
                <a:spcPts val="1134"/>
              </a:spcBef>
              <a:spcAft>
                <a:spcPts val="0"/>
              </a:spcAft>
              <a:buSzPct val="75000"/>
              <a:buFont typeface="StarSymbol"/>
              <a:buChar char="–"/>
              <a:defRPr lang="pl-PL" sz="2800" b="0" i="0" u="none" strike="noStrike" kern="1200" cap="none">
                <a:ln>
                  <a:noFill/>
                </a:ln>
                <a:latin typeface="Liberation Sans" pitchFamily="18"/>
                <a:ea typeface="Microsoft YaHei" pitchFamily="2"/>
                <a:cs typeface="Mangal" pitchFamily="2"/>
              </a:defRPr>
            </a:lvl2pPr>
            <a:lvl3pPr marL="1295999" lvl="2" indent="-288000">
              <a:spcBef>
                <a:spcPts val="850"/>
              </a:spcBef>
              <a:spcAft>
                <a:spcPts val="0"/>
              </a:spcAft>
              <a:buSzPct val="45000"/>
              <a:buFont typeface="StarSymbol"/>
              <a:buChar char="●"/>
              <a:defRPr lang="pl-PL" sz="2400" b="0" i="0" u="none" strike="noStrike" kern="1200" cap="none">
                <a:ln>
                  <a:noFill/>
                </a:ln>
                <a:latin typeface="Liberation Sans" pitchFamily="18"/>
                <a:ea typeface="Microsoft YaHei" pitchFamily="2"/>
                <a:cs typeface="Mangal" pitchFamily="2"/>
              </a:defRPr>
            </a:lvl3pPr>
            <a:lvl4pPr marL="1728000" lvl="3" indent="-216000">
              <a:spcBef>
                <a:spcPts val="567"/>
              </a:spcBef>
              <a:spcAft>
                <a:spcPts val="0"/>
              </a:spcAft>
              <a:buSzPct val="75000"/>
              <a:buFont typeface="StarSymbol"/>
              <a:buChar char="–"/>
              <a:defRPr lang="pl-PL" sz="2000" b="0" i="0" u="none" strike="noStrike" kern="1200" cap="none">
                <a:ln>
                  <a:noFill/>
                </a:ln>
                <a:latin typeface="Liberation Sans" pitchFamily="18"/>
                <a:ea typeface="Microsoft YaHei" pitchFamily="2"/>
                <a:cs typeface="Mangal" pitchFamily="2"/>
              </a:defRPr>
            </a:lvl4pPr>
            <a:lvl5pPr marL="2160000" lvl="4"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5pPr>
            <a:lvl6pPr marL="2592000" lvl="5"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6pPr>
            <a:lvl7pPr marL="3024000" lvl="6"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7pPr>
            <a:lvl8pPr marL="3456000" lvl="7"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8pPr>
            <a:lvl9pPr marL="3887999" lvl="8"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9pPr>
          </a:lstStyle>
          <a:p>
            <a:pPr algn="just">
              <a:buClr>
                <a:schemeClr val="accent3"/>
              </a:buClr>
              <a:defRPr/>
            </a:pPr>
            <a:r>
              <a:rPr lang="pl-PL" sz="2000" dirty="0">
                <a:latin typeface="Brygada 1918" pitchFamily="50" charset="-18"/>
                <a:ea typeface="Brygada 1918" pitchFamily="50" charset="-18"/>
              </a:rPr>
              <a:t>Orient jest ojczyzną szabel, łuków refleksyjnych oraz pancerzy zbrojnikowych, a jego wojskowość wywarła silny wpływ na Polskę (szczególnie długotrwałe sąsiedztwo z Turcją Osmańską</a:t>
            </a:r>
            <a:r>
              <a:rPr lang="pl-PL" sz="2000" dirty="0" smtClean="0">
                <a:latin typeface="Brygada 1918" pitchFamily="50" charset="-18"/>
                <a:ea typeface="Brygada 1918" pitchFamily="50" charset="-18"/>
              </a:rPr>
              <a:t>).</a:t>
            </a:r>
          </a:p>
          <a:p>
            <a:pPr algn="just">
              <a:buClr>
                <a:schemeClr val="accent3"/>
              </a:buClr>
              <a:defRPr/>
            </a:pPr>
            <a:r>
              <a:rPr lang="pl-PL" sz="2000" dirty="0" smtClean="0">
                <a:latin typeface="Brygada 1918" pitchFamily="50" charset="-18"/>
                <a:ea typeface="Brygada 1918" pitchFamily="50" charset="-18"/>
              </a:rPr>
              <a:t>Broń orientalna cechuje się wysokim stopniem jakości technicznej i wielkimi zaletami estetycznymi. Często posiadała inskrypcje  będące imionami ich wytwórców, pobożnym zawołaniem, bądź poetycką strofą. Wynikało to z długich tradycji wojennych krajów orientalnych (Turcja) oraz wielowiekowej tradycji myśliwskiej (Persja).</a:t>
            </a:r>
          </a:p>
          <a:p>
            <a:pPr algn="just">
              <a:buClr>
                <a:schemeClr val="accent3"/>
              </a:buClr>
              <a:defRPr/>
            </a:pPr>
            <a:r>
              <a:rPr lang="pl-PL" sz="2000" dirty="0" smtClean="0">
                <a:latin typeface="Brygada 1918" pitchFamily="50" charset="-18"/>
                <a:ea typeface="Brygada 1918" pitchFamily="50" charset="-18"/>
              </a:rPr>
              <a:t>Ze względu na swoją kunsztowną formę oręż orientalny był chętnie kolekcjonowany w XIX wieku, czemu pomagała agresja cudzoziemska w postaci kolonizacji skutkująca rozgrabianiem skarbów tamtejszych kultur.</a:t>
            </a:r>
          </a:p>
        </p:txBody>
      </p:sp>
    </p:spTree>
    <p:extLst>
      <p:ext uri="{BB962C8B-B14F-4D97-AF65-F5344CB8AC3E}">
        <p14:creationId xmlns="" xmlns:p14="http://schemas.microsoft.com/office/powerpoint/2010/main" val="482435383"/>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539552" y="476672"/>
            <a:ext cx="8229600" cy="432048"/>
          </a:xfrm>
        </p:spPr>
        <p:txBody>
          <a:bodyPr>
            <a:normAutofit fontScale="90000"/>
          </a:bodyPr>
          <a:lstStyle/>
          <a:p>
            <a:pPr algn="ctr"/>
            <a:r>
              <a:rPr lang="pl-PL" dirty="0" smtClean="0">
                <a:latin typeface="Brygada 1918" pitchFamily="50" charset="-18"/>
                <a:ea typeface="Brygada 1918" pitchFamily="50" charset="-18"/>
              </a:rPr>
              <a:t>Stal damasceńska</a:t>
            </a:r>
            <a:endParaRPr lang="pl-PL" dirty="0">
              <a:latin typeface="Brygada 1918" pitchFamily="50" charset="-18"/>
              <a:ea typeface="Brygada 1918" pitchFamily="50" charset="-18"/>
            </a:endParaRPr>
          </a:p>
        </p:txBody>
      </p:sp>
      <p:sp>
        <p:nvSpPr>
          <p:cNvPr id="6" name="Symbol zastępczy tekstu 3"/>
          <p:cNvSpPr txBox="1">
            <a:spLocks/>
          </p:cNvSpPr>
          <p:nvPr/>
        </p:nvSpPr>
        <p:spPr>
          <a:xfrm>
            <a:off x="2699792" y="1484784"/>
            <a:ext cx="6048672" cy="5112568"/>
          </a:xfrm>
          <a:prstGeom prst="rect">
            <a:avLst/>
          </a:prstGeom>
        </p:spPr>
        <p:txBody>
          <a:bodyPr vert="horz">
            <a:normAutofit/>
          </a:bodyPr>
          <a:lstStyle>
            <a:defPPr marL="432000" lvl="0" indent="-324000">
              <a:spcBef>
                <a:spcPts val="1417"/>
              </a:spcBef>
              <a:spcAft>
                <a:spcPts val="0"/>
              </a:spcAft>
              <a:buSzPct val="45000"/>
              <a:buFont typeface="StarSymbol"/>
              <a:buNone/>
              <a:defRPr lang="pl-PL" sz="3200" b="0" i="0" u="none" strike="noStrike" kern="1200" cap="none">
                <a:ln>
                  <a:noFill/>
                </a:ln>
                <a:latin typeface="Liberation Sans" pitchFamily="18"/>
                <a:ea typeface="Microsoft YaHei" pitchFamily="2"/>
                <a:cs typeface="Mangal" pitchFamily="2"/>
              </a:defRPr>
            </a:defPPr>
            <a:lvl1pPr marL="432000" lvl="0" indent="-324000">
              <a:spcBef>
                <a:spcPts val="1417"/>
              </a:spcBef>
              <a:spcAft>
                <a:spcPts val="0"/>
              </a:spcAft>
              <a:buSzPct val="45000"/>
              <a:buFont typeface="StarSymbol"/>
              <a:buChar char="●"/>
              <a:defRPr lang="pl-PL" sz="3200" b="0" i="0" u="none" strike="noStrike" kern="1200" cap="none">
                <a:ln>
                  <a:noFill/>
                </a:ln>
                <a:latin typeface="Liberation Sans" pitchFamily="18"/>
                <a:ea typeface="Microsoft YaHei" pitchFamily="2"/>
                <a:cs typeface="Mangal" pitchFamily="2"/>
              </a:defRPr>
            </a:lvl1pPr>
            <a:lvl2pPr marL="864000" lvl="1" indent="-324000">
              <a:spcBef>
                <a:spcPts val="1134"/>
              </a:spcBef>
              <a:spcAft>
                <a:spcPts val="0"/>
              </a:spcAft>
              <a:buSzPct val="75000"/>
              <a:buFont typeface="StarSymbol"/>
              <a:buChar char="–"/>
              <a:defRPr lang="pl-PL" sz="2800" b="0" i="0" u="none" strike="noStrike" kern="1200" cap="none">
                <a:ln>
                  <a:noFill/>
                </a:ln>
                <a:latin typeface="Liberation Sans" pitchFamily="18"/>
                <a:ea typeface="Microsoft YaHei" pitchFamily="2"/>
                <a:cs typeface="Mangal" pitchFamily="2"/>
              </a:defRPr>
            </a:lvl2pPr>
            <a:lvl3pPr marL="1295999" lvl="2" indent="-288000">
              <a:spcBef>
                <a:spcPts val="850"/>
              </a:spcBef>
              <a:spcAft>
                <a:spcPts val="0"/>
              </a:spcAft>
              <a:buSzPct val="45000"/>
              <a:buFont typeface="StarSymbol"/>
              <a:buChar char="●"/>
              <a:defRPr lang="pl-PL" sz="2400" b="0" i="0" u="none" strike="noStrike" kern="1200" cap="none">
                <a:ln>
                  <a:noFill/>
                </a:ln>
                <a:latin typeface="Liberation Sans" pitchFamily="18"/>
                <a:ea typeface="Microsoft YaHei" pitchFamily="2"/>
                <a:cs typeface="Mangal" pitchFamily="2"/>
              </a:defRPr>
            </a:lvl3pPr>
            <a:lvl4pPr marL="1728000" lvl="3" indent="-216000">
              <a:spcBef>
                <a:spcPts val="567"/>
              </a:spcBef>
              <a:spcAft>
                <a:spcPts val="0"/>
              </a:spcAft>
              <a:buSzPct val="75000"/>
              <a:buFont typeface="StarSymbol"/>
              <a:buChar char="–"/>
              <a:defRPr lang="pl-PL" sz="2000" b="0" i="0" u="none" strike="noStrike" kern="1200" cap="none">
                <a:ln>
                  <a:noFill/>
                </a:ln>
                <a:latin typeface="Liberation Sans" pitchFamily="18"/>
                <a:ea typeface="Microsoft YaHei" pitchFamily="2"/>
                <a:cs typeface="Mangal" pitchFamily="2"/>
              </a:defRPr>
            </a:lvl4pPr>
            <a:lvl5pPr marL="2160000" lvl="4"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5pPr>
            <a:lvl6pPr marL="2592000" lvl="5"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6pPr>
            <a:lvl7pPr marL="3024000" lvl="6"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7pPr>
            <a:lvl8pPr marL="3456000" lvl="7"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8pPr>
            <a:lvl9pPr marL="3887999" lvl="8"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9pPr>
          </a:lstStyle>
          <a:p>
            <a:pPr algn="just">
              <a:buClr>
                <a:schemeClr val="accent3"/>
              </a:buClr>
              <a:defRPr/>
            </a:pPr>
            <a:endParaRPr lang="pl-PL" sz="2000" dirty="0" smtClean="0">
              <a:latin typeface="Brygada 1918" pitchFamily="50" charset="-18"/>
              <a:ea typeface="Brygada 1918" pitchFamily="50" charset="-18"/>
            </a:endParaRPr>
          </a:p>
        </p:txBody>
      </p:sp>
      <p:sp>
        <p:nvSpPr>
          <p:cNvPr id="7" name="Symbol zastępczy tekstu 3"/>
          <p:cNvSpPr txBox="1">
            <a:spLocks/>
          </p:cNvSpPr>
          <p:nvPr/>
        </p:nvSpPr>
        <p:spPr>
          <a:xfrm>
            <a:off x="2843808" y="1052736"/>
            <a:ext cx="6048672" cy="5805264"/>
          </a:xfrm>
          <a:prstGeom prst="rect">
            <a:avLst/>
          </a:prstGeom>
        </p:spPr>
        <p:txBody>
          <a:bodyPr vert="horz">
            <a:normAutofit fontScale="70000" lnSpcReduction="20000"/>
          </a:bodyPr>
          <a:lstStyle>
            <a:defPPr marL="432000" lvl="0" indent="-324000">
              <a:spcBef>
                <a:spcPts val="1417"/>
              </a:spcBef>
              <a:spcAft>
                <a:spcPts val="0"/>
              </a:spcAft>
              <a:buSzPct val="45000"/>
              <a:buFont typeface="StarSymbol"/>
              <a:buNone/>
              <a:defRPr lang="pl-PL" sz="3200" b="0" i="0" u="none" strike="noStrike" kern="1200" cap="none">
                <a:ln>
                  <a:noFill/>
                </a:ln>
                <a:latin typeface="Liberation Sans" pitchFamily="18"/>
                <a:ea typeface="Microsoft YaHei" pitchFamily="2"/>
                <a:cs typeface="Mangal" pitchFamily="2"/>
              </a:defRPr>
            </a:defPPr>
            <a:lvl1pPr marL="432000" lvl="0" indent="-324000">
              <a:spcBef>
                <a:spcPts val="1417"/>
              </a:spcBef>
              <a:spcAft>
                <a:spcPts val="0"/>
              </a:spcAft>
              <a:buSzPct val="45000"/>
              <a:buFont typeface="StarSymbol"/>
              <a:buChar char="●"/>
              <a:defRPr lang="pl-PL" sz="3200" b="0" i="0" u="none" strike="noStrike" kern="1200" cap="none">
                <a:ln>
                  <a:noFill/>
                </a:ln>
                <a:latin typeface="Liberation Sans" pitchFamily="18"/>
                <a:ea typeface="Microsoft YaHei" pitchFamily="2"/>
                <a:cs typeface="Mangal" pitchFamily="2"/>
              </a:defRPr>
            </a:lvl1pPr>
            <a:lvl2pPr marL="864000" lvl="1" indent="-324000">
              <a:spcBef>
                <a:spcPts val="1134"/>
              </a:spcBef>
              <a:spcAft>
                <a:spcPts val="0"/>
              </a:spcAft>
              <a:buSzPct val="75000"/>
              <a:buFont typeface="StarSymbol"/>
              <a:buChar char="–"/>
              <a:defRPr lang="pl-PL" sz="2800" b="0" i="0" u="none" strike="noStrike" kern="1200" cap="none">
                <a:ln>
                  <a:noFill/>
                </a:ln>
                <a:latin typeface="Liberation Sans" pitchFamily="18"/>
                <a:ea typeface="Microsoft YaHei" pitchFamily="2"/>
                <a:cs typeface="Mangal" pitchFamily="2"/>
              </a:defRPr>
            </a:lvl2pPr>
            <a:lvl3pPr marL="1295999" lvl="2" indent="-288000">
              <a:spcBef>
                <a:spcPts val="850"/>
              </a:spcBef>
              <a:spcAft>
                <a:spcPts val="0"/>
              </a:spcAft>
              <a:buSzPct val="45000"/>
              <a:buFont typeface="StarSymbol"/>
              <a:buChar char="●"/>
              <a:defRPr lang="pl-PL" sz="2400" b="0" i="0" u="none" strike="noStrike" kern="1200" cap="none">
                <a:ln>
                  <a:noFill/>
                </a:ln>
                <a:latin typeface="Liberation Sans" pitchFamily="18"/>
                <a:ea typeface="Microsoft YaHei" pitchFamily="2"/>
                <a:cs typeface="Mangal" pitchFamily="2"/>
              </a:defRPr>
            </a:lvl3pPr>
            <a:lvl4pPr marL="1728000" lvl="3" indent="-216000">
              <a:spcBef>
                <a:spcPts val="567"/>
              </a:spcBef>
              <a:spcAft>
                <a:spcPts val="0"/>
              </a:spcAft>
              <a:buSzPct val="75000"/>
              <a:buFont typeface="StarSymbol"/>
              <a:buChar char="–"/>
              <a:defRPr lang="pl-PL" sz="2000" b="0" i="0" u="none" strike="noStrike" kern="1200" cap="none">
                <a:ln>
                  <a:noFill/>
                </a:ln>
                <a:latin typeface="Liberation Sans" pitchFamily="18"/>
                <a:ea typeface="Microsoft YaHei" pitchFamily="2"/>
                <a:cs typeface="Mangal" pitchFamily="2"/>
              </a:defRPr>
            </a:lvl4pPr>
            <a:lvl5pPr marL="2160000" lvl="4"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5pPr>
            <a:lvl6pPr marL="2592000" lvl="5"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6pPr>
            <a:lvl7pPr marL="3024000" lvl="6"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7pPr>
            <a:lvl8pPr marL="3456000" lvl="7"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8pPr>
            <a:lvl9pPr marL="3887999" lvl="8"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9pPr>
          </a:lstStyle>
          <a:p>
            <a:pPr algn="just">
              <a:buClr>
                <a:schemeClr val="accent3"/>
              </a:buClr>
              <a:defRPr/>
            </a:pPr>
            <a:r>
              <a:rPr lang="pl-PL" sz="2000" dirty="0" smtClean="0">
                <a:latin typeface="Brygada 1918" pitchFamily="50" charset="-18"/>
                <a:ea typeface="Brygada 1918" pitchFamily="50" charset="-18"/>
              </a:rPr>
              <a:t>Zwykła stal to mieszanka żelaza i węgla, przy czym węgla może być maksymalnie 2,11% (granica rozpuszczalności w żelazie). Gdy węgla jest więcej, stal jest twarda, ale trudna do obróbki, krucha i podatna na złamania. Gdy węgla jest mniej stal jest bardziej kowalna, ale miękka. Dlatego też od zawsze poszukiwano idealnych proporcji mieszanki węgla i żelaza.</a:t>
            </a:r>
          </a:p>
          <a:p>
            <a:pPr algn="just">
              <a:buClr>
                <a:schemeClr val="accent3"/>
              </a:buClr>
              <a:defRPr/>
            </a:pPr>
            <a:r>
              <a:rPr lang="pl-PL" sz="2000" dirty="0" smtClean="0">
                <a:latin typeface="Brygada 1918" pitchFamily="50" charset="-18"/>
                <a:ea typeface="Brygada 1918" pitchFamily="50" charset="-18"/>
              </a:rPr>
              <a:t>Rycerstwo w trakcie wypraw krzyżowych na przełomie XI i XII wieku zetknęło się pod Damaszkiem z bronią wykonaną z nieznanego im materiału o pofalowanym wzorze na powierzchni. Nazwano ją wiec stalą damasceńską. Najstarsze wyroby z tego typu stali pochodzą z Indii z VII wieku p.n.e. Stal o wzorzystej powierzchni dzieli się na:</a:t>
            </a:r>
          </a:p>
          <a:p>
            <a:pPr lvl="1" algn="just">
              <a:buClr>
                <a:schemeClr val="accent3"/>
              </a:buClr>
              <a:defRPr/>
            </a:pPr>
            <a:r>
              <a:rPr lang="pl-PL" sz="1600" dirty="0" smtClean="0">
                <a:latin typeface="Brygada 1918" pitchFamily="50" charset="-18"/>
                <a:ea typeface="Brygada 1918" pitchFamily="50" charset="-18"/>
              </a:rPr>
              <a:t> wykonane z jednego stopu żelaza, tzw. naturalnego damastu, zwanego „bułatem”.</a:t>
            </a:r>
          </a:p>
          <a:p>
            <a:pPr lvl="1" algn="just">
              <a:buClr>
                <a:schemeClr val="accent3"/>
              </a:buClr>
              <a:defRPr/>
            </a:pPr>
            <a:r>
              <a:rPr lang="pl-PL" sz="1600" dirty="0" smtClean="0">
                <a:latin typeface="Brygada 1918" pitchFamily="50" charset="-18"/>
                <a:ea typeface="Brygada 1918" pitchFamily="50" charset="-18"/>
              </a:rPr>
              <a:t>wykonane z dwóch stopów żelaza poprzez zgrzewanie prętów o różnym nawęgleniu. Stal taką nazywa się czasem „dziwerem”.</a:t>
            </a:r>
            <a:endParaRPr lang="pl-PL" sz="2000" dirty="0" smtClean="0">
              <a:latin typeface="Brygada 1918" pitchFamily="50" charset="-18"/>
              <a:ea typeface="Brygada 1918" pitchFamily="50" charset="-18"/>
            </a:endParaRPr>
          </a:p>
          <a:p>
            <a:pPr algn="just">
              <a:buClr>
                <a:schemeClr val="accent3"/>
              </a:buClr>
              <a:defRPr/>
            </a:pPr>
            <a:r>
              <a:rPr lang="pl-PL" sz="2000" dirty="0" smtClean="0">
                <a:latin typeface="Brygada 1918" pitchFamily="50" charset="-18"/>
                <a:ea typeface="Brygada 1918" pitchFamily="50" charset="-18"/>
              </a:rPr>
              <a:t>Właściwości stali damasceńskiej wynikają z kombinacji lokalnych rud żelaza występujących w Indiach. Złoża te wymieszane były z kwarcem. Stal, która z nich powstawała charakteryzowała się występowaniem węglików żelaza, które cechują się wyższą twardością i odpowiadają za ten charakterystyczny wzór.</a:t>
            </a:r>
          </a:p>
          <a:p>
            <a:pPr algn="just">
              <a:buClr>
                <a:schemeClr val="accent3"/>
              </a:buClr>
              <a:defRPr/>
            </a:pPr>
            <a:r>
              <a:rPr lang="pl-PL" sz="2000" dirty="0" smtClean="0">
                <a:latin typeface="Brygada 1918" pitchFamily="50" charset="-18"/>
                <a:ea typeface="Brygada 1918" pitchFamily="50" charset="-18"/>
              </a:rPr>
              <a:t>Produkcja stali damasceńskiej zanikła na początku XX wieku, głównie z powodu spadku popytu na wykonaną z niej broń sieczną. Wpływ na to mogło mieć również wyczerpanie się złóż rud żelaza, z których była ona wykonana.</a:t>
            </a:r>
          </a:p>
          <a:p>
            <a:pPr lvl="1" algn="just">
              <a:buClr>
                <a:schemeClr val="accent3"/>
              </a:buClr>
              <a:defRPr/>
            </a:pPr>
            <a:endParaRPr lang="pl-PL" sz="1600" dirty="0" smtClean="0">
              <a:latin typeface="Brygada 1918" pitchFamily="50" charset="-18"/>
              <a:ea typeface="Brygada 1918" pitchFamily="50" charset="-18"/>
            </a:endParaRPr>
          </a:p>
          <a:p>
            <a:pPr lvl="1" algn="just">
              <a:buClr>
                <a:schemeClr val="accent3"/>
              </a:buClr>
              <a:defRPr/>
            </a:pPr>
            <a:endParaRPr lang="pl-PL" sz="1600" dirty="0" smtClean="0">
              <a:latin typeface="Brygada 1918" pitchFamily="50" charset="-18"/>
              <a:ea typeface="Brygada 1918" pitchFamily="50" charset="-18"/>
            </a:endParaRPr>
          </a:p>
          <a:p>
            <a:pPr lvl="1" algn="just">
              <a:buClr>
                <a:schemeClr val="accent3"/>
              </a:buClr>
              <a:buNone/>
              <a:defRPr/>
            </a:pPr>
            <a:endParaRPr lang="pl-PL" sz="1600" dirty="0" smtClean="0">
              <a:latin typeface="Brygada 1918" pitchFamily="50" charset="-18"/>
              <a:ea typeface="Brygada 1918" pitchFamily="50" charset="-18"/>
            </a:endParaRPr>
          </a:p>
          <a:p>
            <a:pPr algn="just">
              <a:buClr>
                <a:schemeClr val="accent3"/>
              </a:buClr>
              <a:defRPr/>
            </a:pPr>
            <a:endParaRPr lang="pl-PL" sz="2000" dirty="0" smtClean="0">
              <a:latin typeface="Brygada 1918" pitchFamily="50" charset="-18"/>
              <a:ea typeface="Brygada 1918" pitchFamily="50" charset="-18"/>
            </a:endParaRPr>
          </a:p>
        </p:txBody>
      </p:sp>
      <p:pic>
        <p:nvPicPr>
          <p:cNvPr id="8" name="Obraz 7" descr="Damascus_bladesmith-567x640.jpg"/>
          <p:cNvPicPr>
            <a:picLocks noChangeAspect="1"/>
          </p:cNvPicPr>
          <p:nvPr/>
        </p:nvPicPr>
        <p:blipFill>
          <a:blip r:embed="rId2" cstate="print"/>
          <a:stretch>
            <a:fillRect/>
          </a:stretch>
        </p:blipFill>
        <p:spPr>
          <a:xfrm>
            <a:off x="395536" y="1988840"/>
            <a:ext cx="2424195" cy="2736304"/>
          </a:xfrm>
          <a:prstGeom prst="rect">
            <a:avLst/>
          </a:prstGeom>
        </p:spPr>
      </p:pic>
    </p:spTree>
    <p:extLst>
      <p:ext uri="{BB962C8B-B14F-4D97-AF65-F5344CB8AC3E}">
        <p14:creationId xmlns="" xmlns:p14="http://schemas.microsoft.com/office/powerpoint/2010/main" val="482435383"/>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539552" y="476672"/>
            <a:ext cx="8229600" cy="432048"/>
          </a:xfrm>
        </p:spPr>
        <p:txBody>
          <a:bodyPr>
            <a:normAutofit fontScale="90000"/>
          </a:bodyPr>
          <a:lstStyle/>
          <a:p>
            <a:pPr algn="ctr"/>
            <a:r>
              <a:rPr lang="pl-PL" dirty="0" smtClean="0">
                <a:latin typeface="Brygada 1918" pitchFamily="50" charset="-18"/>
                <a:ea typeface="Brygada 1918" pitchFamily="50" charset="-18"/>
              </a:rPr>
              <a:t>Broń turecka</a:t>
            </a:r>
            <a:endParaRPr lang="pl-PL" dirty="0">
              <a:latin typeface="Brygada 1918" pitchFamily="50" charset="-18"/>
              <a:ea typeface="Brygada 1918" pitchFamily="50" charset="-18"/>
            </a:endParaRPr>
          </a:p>
        </p:txBody>
      </p:sp>
      <p:sp>
        <p:nvSpPr>
          <p:cNvPr id="5" name="Tytuł 2"/>
          <p:cNvSpPr txBox="1">
            <a:spLocks/>
          </p:cNvSpPr>
          <p:nvPr/>
        </p:nvSpPr>
        <p:spPr>
          <a:xfrm>
            <a:off x="72360" y="867489"/>
            <a:ext cx="9071640" cy="523220"/>
          </a:xfrm>
          <a:prstGeom prst="rect">
            <a:avLst/>
          </a:prstGeom>
        </p:spPr>
        <p:txBody>
          <a:bodyPr vert="horz" anchor="ctr">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algn="ctr" defTabSz="914400" rtl="0" eaLnBrk="1" fontAlgn="auto" latinLnBrk="0" hangingPunct="1">
              <a:lnSpc>
                <a:spcPct val="100000"/>
              </a:lnSpc>
              <a:spcBef>
                <a:spcPct val="0"/>
              </a:spcBef>
              <a:spcAft>
                <a:spcPts val="0"/>
              </a:spcAft>
              <a:buClrTx/>
              <a:buSzPct val="45000"/>
              <a:buFont typeface="StarSymbol"/>
              <a:buNone/>
              <a:tabLst/>
              <a:defRPr/>
            </a:pPr>
            <a:r>
              <a:rPr kumimoji="0" lang="pl-PL" sz="2800" b="0" i="0" u="none" strike="noStrike" kern="1200" cap="none" spc="0" normalizeH="0" baseline="0" noProof="0" dirty="0" smtClean="0">
                <a:ln>
                  <a:noFill/>
                </a:ln>
                <a:solidFill>
                  <a:schemeClr val="tx2"/>
                </a:solidFill>
                <a:effectLst/>
                <a:uLnTx/>
                <a:uFillTx/>
                <a:latin typeface="Brygada 1918" pitchFamily="50" charset="-18"/>
                <a:ea typeface="Brygada 1918" pitchFamily="50" charset="-18"/>
                <a:cs typeface="+mj-cs"/>
              </a:rPr>
              <a:t>Szabla turecka</a:t>
            </a:r>
            <a:endParaRPr kumimoji="0" lang="pl-PL" sz="2800" b="0" i="0" u="none" strike="noStrike" kern="1200" cap="none" spc="0" normalizeH="0" baseline="0" noProof="0" dirty="0">
              <a:ln>
                <a:noFill/>
              </a:ln>
              <a:solidFill>
                <a:schemeClr val="tx2"/>
              </a:solidFill>
              <a:effectLst/>
              <a:uLnTx/>
              <a:uFillTx/>
              <a:latin typeface="Brygada 1918" pitchFamily="50" charset="-18"/>
              <a:ea typeface="Brygada 1918" pitchFamily="50" charset="-18"/>
              <a:cs typeface="+mj-cs"/>
            </a:endParaRPr>
          </a:p>
        </p:txBody>
      </p:sp>
      <p:sp>
        <p:nvSpPr>
          <p:cNvPr id="6" name="Symbol zastępczy tekstu 3"/>
          <p:cNvSpPr txBox="1">
            <a:spLocks/>
          </p:cNvSpPr>
          <p:nvPr/>
        </p:nvSpPr>
        <p:spPr>
          <a:xfrm>
            <a:off x="2699792" y="1484784"/>
            <a:ext cx="6048672" cy="5112568"/>
          </a:xfrm>
          <a:prstGeom prst="rect">
            <a:avLst/>
          </a:prstGeom>
        </p:spPr>
        <p:txBody>
          <a:bodyPr vert="horz">
            <a:normAutofit/>
          </a:bodyPr>
          <a:lstStyle>
            <a:defPPr marL="432000" lvl="0" indent="-324000">
              <a:spcBef>
                <a:spcPts val="1417"/>
              </a:spcBef>
              <a:spcAft>
                <a:spcPts val="0"/>
              </a:spcAft>
              <a:buSzPct val="45000"/>
              <a:buFont typeface="StarSymbol"/>
              <a:buNone/>
              <a:defRPr lang="pl-PL" sz="3200" b="0" i="0" u="none" strike="noStrike" kern="1200" cap="none">
                <a:ln>
                  <a:noFill/>
                </a:ln>
                <a:latin typeface="Liberation Sans" pitchFamily="18"/>
                <a:ea typeface="Microsoft YaHei" pitchFamily="2"/>
                <a:cs typeface="Mangal" pitchFamily="2"/>
              </a:defRPr>
            </a:defPPr>
            <a:lvl1pPr marL="432000" lvl="0" indent="-324000">
              <a:spcBef>
                <a:spcPts val="1417"/>
              </a:spcBef>
              <a:spcAft>
                <a:spcPts val="0"/>
              </a:spcAft>
              <a:buSzPct val="45000"/>
              <a:buFont typeface="StarSymbol"/>
              <a:buChar char="●"/>
              <a:defRPr lang="pl-PL" sz="3200" b="0" i="0" u="none" strike="noStrike" kern="1200" cap="none">
                <a:ln>
                  <a:noFill/>
                </a:ln>
                <a:latin typeface="Liberation Sans" pitchFamily="18"/>
                <a:ea typeface="Microsoft YaHei" pitchFamily="2"/>
                <a:cs typeface="Mangal" pitchFamily="2"/>
              </a:defRPr>
            </a:lvl1pPr>
            <a:lvl2pPr marL="864000" lvl="1" indent="-324000">
              <a:spcBef>
                <a:spcPts val="1134"/>
              </a:spcBef>
              <a:spcAft>
                <a:spcPts val="0"/>
              </a:spcAft>
              <a:buSzPct val="75000"/>
              <a:buFont typeface="StarSymbol"/>
              <a:buChar char="–"/>
              <a:defRPr lang="pl-PL" sz="2800" b="0" i="0" u="none" strike="noStrike" kern="1200" cap="none">
                <a:ln>
                  <a:noFill/>
                </a:ln>
                <a:latin typeface="Liberation Sans" pitchFamily="18"/>
                <a:ea typeface="Microsoft YaHei" pitchFamily="2"/>
                <a:cs typeface="Mangal" pitchFamily="2"/>
              </a:defRPr>
            </a:lvl2pPr>
            <a:lvl3pPr marL="1295999" lvl="2" indent="-288000">
              <a:spcBef>
                <a:spcPts val="850"/>
              </a:spcBef>
              <a:spcAft>
                <a:spcPts val="0"/>
              </a:spcAft>
              <a:buSzPct val="45000"/>
              <a:buFont typeface="StarSymbol"/>
              <a:buChar char="●"/>
              <a:defRPr lang="pl-PL" sz="2400" b="0" i="0" u="none" strike="noStrike" kern="1200" cap="none">
                <a:ln>
                  <a:noFill/>
                </a:ln>
                <a:latin typeface="Liberation Sans" pitchFamily="18"/>
                <a:ea typeface="Microsoft YaHei" pitchFamily="2"/>
                <a:cs typeface="Mangal" pitchFamily="2"/>
              </a:defRPr>
            </a:lvl3pPr>
            <a:lvl4pPr marL="1728000" lvl="3" indent="-216000">
              <a:spcBef>
                <a:spcPts val="567"/>
              </a:spcBef>
              <a:spcAft>
                <a:spcPts val="0"/>
              </a:spcAft>
              <a:buSzPct val="75000"/>
              <a:buFont typeface="StarSymbol"/>
              <a:buChar char="–"/>
              <a:defRPr lang="pl-PL" sz="2000" b="0" i="0" u="none" strike="noStrike" kern="1200" cap="none">
                <a:ln>
                  <a:noFill/>
                </a:ln>
                <a:latin typeface="Liberation Sans" pitchFamily="18"/>
                <a:ea typeface="Microsoft YaHei" pitchFamily="2"/>
                <a:cs typeface="Mangal" pitchFamily="2"/>
              </a:defRPr>
            </a:lvl4pPr>
            <a:lvl5pPr marL="2160000" lvl="4"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5pPr>
            <a:lvl6pPr marL="2592000" lvl="5"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6pPr>
            <a:lvl7pPr marL="3024000" lvl="6"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7pPr>
            <a:lvl8pPr marL="3456000" lvl="7"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8pPr>
            <a:lvl9pPr marL="3887999" lvl="8"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9pPr>
          </a:lstStyle>
          <a:p>
            <a:pPr algn="just">
              <a:buClr>
                <a:schemeClr val="accent3"/>
              </a:buClr>
              <a:defRPr/>
            </a:pPr>
            <a:endParaRPr lang="pl-PL" sz="2000" dirty="0" smtClean="0">
              <a:latin typeface="Brygada 1918" pitchFamily="50" charset="-18"/>
              <a:ea typeface="Brygada 1918" pitchFamily="50" charset="-18"/>
            </a:endParaRPr>
          </a:p>
        </p:txBody>
      </p:sp>
      <p:sp>
        <p:nvSpPr>
          <p:cNvPr id="7" name="Symbol zastępczy tekstu 3"/>
          <p:cNvSpPr txBox="1">
            <a:spLocks/>
          </p:cNvSpPr>
          <p:nvPr/>
        </p:nvSpPr>
        <p:spPr>
          <a:xfrm>
            <a:off x="2852192" y="1637184"/>
            <a:ext cx="6048672" cy="5112568"/>
          </a:xfrm>
          <a:prstGeom prst="rect">
            <a:avLst/>
          </a:prstGeom>
        </p:spPr>
        <p:txBody>
          <a:bodyPr vert="horz">
            <a:normAutofit/>
          </a:bodyPr>
          <a:lstStyle>
            <a:defPPr marL="432000" lvl="0" indent="-324000">
              <a:spcBef>
                <a:spcPts val="1417"/>
              </a:spcBef>
              <a:spcAft>
                <a:spcPts val="0"/>
              </a:spcAft>
              <a:buSzPct val="45000"/>
              <a:buFont typeface="StarSymbol"/>
              <a:buNone/>
              <a:defRPr lang="pl-PL" sz="3200" b="0" i="0" u="none" strike="noStrike" kern="1200" cap="none">
                <a:ln>
                  <a:noFill/>
                </a:ln>
                <a:latin typeface="Liberation Sans" pitchFamily="18"/>
                <a:ea typeface="Microsoft YaHei" pitchFamily="2"/>
                <a:cs typeface="Mangal" pitchFamily="2"/>
              </a:defRPr>
            </a:defPPr>
            <a:lvl1pPr marL="432000" lvl="0" indent="-324000">
              <a:spcBef>
                <a:spcPts val="1417"/>
              </a:spcBef>
              <a:spcAft>
                <a:spcPts val="0"/>
              </a:spcAft>
              <a:buSzPct val="45000"/>
              <a:buFont typeface="StarSymbol"/>
              <a:buChar char="●"/>
              <a:defRPr lang="pl-PL" sz="3200" b="0" i="0" u="none" strike="noStrike" kern="1200" cap="none">
                <a:ln>
                  <a:noFill/>
                </a:ln>
                <a:latin typeface="Liberation Sans" pitchFamily="18"/>
                <a:ea typeface="Microsoft YaHei" pitchFamily="2"/>
                <a:cs typeface="Mangal" pitchFamily="2"/>
              </a:defRPr>
            </a:lvl1pPr>
            <a:lvl2pPr marL="864000" lvl="1" indent="-324000">
              <a:spcBef>
                <a:spcPts val="1134"/>
              </a:spcBef>
              <a:spcAft>
                <a:spcPts val="0"/>
              </a:spcAft>
              <a:buSzPct val="75000"/>
              <a:buFont typeface="StarSymbol"/>
              <a:buChar char="–"/>
              <a:defRPr lang="pl-PL" sz="2800" b="0" i="0" u="none" strike="noStrike" kern="1200" cap="none">
                <a:ln>
                  <a:noFill/>
                </a:ln>
                <a:latin typeface="Liberation Sans" pitchFamily="18"/>
                <a:ea typeface="Microsoft YaHei" pitchFamily="2"/>
                <a:cs typeface="Mangal" pitchFamily="2"/>
              </a:defRPr>
            </a:lvl2pPr>
            <a:lvl3pPr marL="1295999" lvl="2" indent="-288000">
              <a:spcBef>
                <a:spcPts val="850"/>
              </a:spcBef>
              <a:spcAft>
                <a:spcPts val="0"/>
              </a:spcAft>
              <a:buSzPct val="45000"/>
              <a:buFont typeface="StarSymbol"/>
              <a:buChar char="●"/>
              <a:defRPr lang="pl-PL" sz="2400" b="0" i="0" u="none" strike="noStrike" kern="1200" cap="none">
                <a:ln>
                  <a:noFill/>
                </a:ln>
                <a:latin typeface="Liberation Sans" pitchFamily="18"/>
                <a:ea typeface="Microsoft YaHei" pitchFamily="2"/>
                <a:cs typeface="Mangal" pitchFamily="2"/>
              </a:defRPr>
            </a:lvl3pPr>
            <a:lvl4pPr marL="1728000" lvl="3" indent="-216000">
              <a:spcBef>
                <a:spcPts val="567"/>
              </a:spcBef>
              <a:spcAft>
                <a:spcPts val="0"/>
              </a:spcAft>
              <a:buSzPct val="75000"/>
              <a:buFont typeface="StarSymbol"/>
              <a:buChar char="–"/>
              <a:defRPr lang="pl-PL" sz="2000" b="0" i="0" u="none" strike="noStrike" kern="1200" cap="none">
                <a:ln>
                  <a:noFill/>
                </a:ln>
                <a:latin typeface="Liberation Sans" pitchFamily="18"/>
                <a:ea typeface="Microsoft YaHei" pitchFamily="2"/>
                <a:cs typeface="Mangal" pitchFamily="2"/>
              </a:defRPr>
            </a:lvl4pPr>
            <a:lvl5pPr marL="2160000" lvl="4"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5pPr>
            <a:lvl6pPr marL="2592000" lvl="5"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6pPr>
            <a:lvl7pPr marL="3024000" lvl="6"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7pPr>
            <a:lvl8pPr marL="3456000" lvl="7"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8pPr>
            <a:lvl9pPr marL="3887999" lvl="8"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9pPr>
          </a:lstStyle>
          <a:p>
            <a:pPr algn="just">
              <a:buClr>
                <a:schemeClr val="accent3"/>
              </a:buClr>
              <a:defRPr/>
            </a:pPr>
            <a:r>
              <a:rPr lang="pl-PL" sz="2000" dirty="0" smtClean="0">
                <a:latin typeface="Brygada 1918" pitchFamily="50" charset="-18"/>
                <a:ea typeface="Brygada 1918" pitchFamily="50" charset="-18"/>
              </a:rPr>
              <a:t>Szabla (tur. </a:t>
            </a:r>
            <a:r>
              <a:rPr lang="pl-PL" sz="2000" dirty="0" err="1">
                <a:latin typeface="Brygada 1918" pitchFamily="50" charset="-18"/>
                <a:ea typeface="Brygada 1918" pitchFamily="50" charset="-18"/>
              </a:rPr>
              <a:t>k</a:t>
            </a:r>
            <a:r>
              <a:rPr lang="pl-PL" sz="2000" dirty="0" err="1" smtClean="0">
                <a:latin typeface="Brygada 1918" pitchFamily="50" charset="-18"/>
                <a:ea typeface="Brygada 1918" pitchFamily="50" charset="-18"/>
              </a:rPr>
              <a:t>ilij</a:t>
            </a:r>
            <a:r>
              <a:rPr lang="pl-PL" sz="2000" dirty="0" smtClean="0">
                <a:latin typeface="Brygada 1918" pitchFamily="50" charset="-18"/>
                <a:ea typeface="Brygada 1918" pitchFamily="50" charset="-18"/>
              </a:rPr>
              <a:t>) była najważniejszym typem broni białej wśród Turków. Pochodzi ze środkowej Azji, gdzie była stosowana jeszcze przez Mongołów. </a:t>
            </a:r>
          </a:p>
          <a:p>
            <a:pPr algn="just">
              <a:buClr>
                <a:schemeClr val="accent3"/>
              </a:buClr>
              <a:defRPr/>
            </a:pPr>
            <a:r>
              <a:rPr lang="pl-PL" sz="2000" dirty="0" smtClean="0">
                <a:latin typeface="Brygada 1918" pitchFamily="50" charset="-18"/>
                <a:ea typeface="Brygada 1918" pitchFamily="50" charset="-18"/>
              </a:rPr>
              <a:t>Wczesne szable tureckie mają ciężką głownię zakończoną piórem. Głowica była przeważnie kulista, zagięta pod kątem 90 stopni względem rękojeści. To zagięcie rękojeści miało na celu uniknięcia formy krzyża w broni i powtarza się w wielu szablach orientalnych.</a:t>
            </a:r>
          </a:p>
          <a:p>
            <a:pPr algn="just">
              <a:buClr>
                <a:schemeClr val="accent3"/>
              </a:buClr>
              <a:defRPr/>
            </a:pPr>
            <a:r>
              <a:rPr lang="pl-PL" sz="2000" dirty="0" smtClean="0">
                <a:latin typeface="Brygada 1918" pitchFamily="50" charset="-18"/>
                <a:ea typeface="Brygada 1918" pitchFamily="50" charset="-18"/>
              </a:rPr>
              <a:t>Całość razem z pochwą była często bogato zdobiona. </a:t>
            </a:r>
          </a:p>
          <a:p>
            <a:pPr marL="540000" lvl="1" indent="0" algn="just">
              <a:buClr>
                <a:schemeClr val="accent3"/>
              </a:buClr>
              <a:buNone/>
              <a:defRPr/>
            </a:pPr>
            <a:endParaRPr lang="pl-PL" sz="2000" dirty="0" smtClean="0">
              <a:latin typeface="Brygada 1918" pitchFamily="50" charset="-18"/>
              <a:ea typeface="Brygada 1918" pitchFamily="50" charset="-18"/>
            </a:endParaRPr>
          </a:p>
        </p:txBody>
      </p:sp>
      <p:pic>
        <p:nvPicPr>
          <p:cNvPr id="8" name="Obraz 7" descr="mzm_mt_314.jpg"/>
          <p:cNvPicPr>
            <a:picLocks noChangeAspect="1"/>
          </p:cNvPicPr>
          <p:nvPr/>
        </p:nvPicPr>
        <p:blipFill>
          <a:blip r:embed="rId2" cstate="print"/>
          <a:stretch>
            <a:fillRect/>
          </a:stretch>
        </p:blipFill>
        <p:spPr>
          <a:xfrm>
            <a:off x="539552" y="1268760"/>
            <a:ext cx="2016224" cy="4066334"/>
          </a:xfrm>
          <a:prstGeom prst="rect">
            <a:avLst/>
          </a:prstGeom>
        </p:spPr>
      </p:pic>
    </p:spTree>
    <p:extLst>
      <p:ext uri="{BB962C8B-B14F-4D97-AF65-F5344CB8AC3E}">
        <p14:creationId xmlns="" xmlns:p14="http://schemas.microsoft.com/office/powerpoint/2010/main" val="106819412"/>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539552" y="476672"/>
            <a:ext cx="8229600" cy="432048"/>
          </a:xfrm>
        </p:spPr>
        <p:txBody>
          <a:bodyPr>
            <a:normAutofit fontScale="90000"/>
          </a:bodyPr>
          <a:lstStyle/>
          <a:p>
            <a:pPr algn="ctr"/>
            <a:r>
              <a:rPr lang="pl-PL" dirty="0" smtClean="0">
                <a:latin typeface="Brygada 1918" pitchFamily="50" charset="-18"/>
                <a:ea typeface="Brygada 1918" pitchFamily="50" charset="-18"/>
              </a:rPr>
              <a:t>Broń turecka</a:t>
            </a:r>
            <a:endParaRPr lang="pl-PL" dirty="0">
              <a:latin typeface="Brygada 1918" pitchFamily="50" charset="-18"/>
              <a:ea typeface="Brygada 1918" pitchFamily="50" charset="-18"/>
            </a:endParaRPr>
          </a:p>
        </p:txBody>
      </p:sp>
      <p:sp>
        <p:nvSpPr>
          <p:cNvPr id="5" name="Tytuł 2"/>
          <p:cNvSpPr txBox="1">
            <a:spLocks/>
          </p:cNvSpPr>
          <p:nvPr/>
        </p:nvSpPr>
        <p:spPr>
          <a:xfrm>
            <a:off x="72360" y="867489"/>
            <a:ext cx="9071640" cy="523220"/>
          </a:xfrm>
          <a:prstGeom prst="rect">
            <a:avLst/>
          </a:prstGeom>
        </p:spPr>
        <p:txBody>
          <a:bodyPr vert="horz" anchor="ctr">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algn="ctr" defTabSz="914400" rtl="0" eaLnBrk="1" fontAlgn="auto" latinLnBrk="0" hangingPunct="1">
              <a:lnSpc>
                <a:spcPct val="100000"/>
              </a:lnSpc>
              <a:spcBef>
                <a:spcPct val="0"/>
              </a:spcBef>
              <a:spcAft>
                <a:spcPts val="0"/>
              </a:spcAft>
              <a:buClrTx/>
              <a:buSzPct val="45000"/>
              <a:buFont typeface="StarSymbol"/>
              <a:buNone/>
              <a:tabLst/>
              <a:defRPr/>
            </a:pPr>
            <a:r>
              <a:rPr lang="pl-PL" sz="2800" dirty="0" smtClean="0">
                <a:solidFill>
                  <a:schemeClr val="tx2"/>
                </a:solidFill>
                <a:latin typeface="Brygada 1918" pitchFamily="50" charset="-18"/>
                <a:ea typeface="Brygada 1918" pitchFamily="50" charset="-18"/>
                <a:cs typeface="+mj-cs"/>
              </a:rPr>
              <a:t>Jatagan</a:t>
            </a:r>
            <a:endParaRPr kumimoji="0" lang="pl-PL" sz="2800" b="0" i="0" u="none" strike="noStrike" kern="1200" cap="none" spc="0" normalizeH="0" baseline="0" noProof="0" dirty="0">
              <a:ln>
                <a:noFill/>
              </a:ln>
              <a:solidFill>
                <a:schemeClr val="tx2"/>
              </a:solidFill>
              <a:effectLst/>
              <a:uLnTx/>
              <a:uFillTx/>
              <a:latin typeface="Brygada 1918" pitchFamily="50" charset="-18"/>
              <a:ea typeface="Brygada 1918" pitchFamily="50" charset="-18"/>
              <a:cs typeface="+mj-cs"/>
            </a:endParaRPr>
          </a:p>
        </p:txBody>
      </p:sp>
      <p:sp>
        <p:nvSpPr>
          <p:cNvPr id="6" name="Symbol zastępczy tekstu 3"/>
          <p:cNvSpPr txBox="1">
            <a:spLocks/>
          </p:cNvSpPr>
          <p:nvPr/>
        </p:nvSpPr>
        <p:spPr>
          <a:xfrm>
            <a:off x="2699792" y="1484784"/>
            <a:ext cx="6048672" cy="5112568"/>
          </a:xfrm>
          <a:prstGeom prst="rect">
            <a:avLst/>
          </a:prstGeom>
        </p:spPr>
        <p:txBody>
          <a:bodyPr vert="horz">
            <a:normAutofit/>
          </a:bodyPr>
          <a:lstStyle>
            <a:defPPr marL="432000" lvl="0" indent="-324000">
              <a:spcBef>
                <a:spcPts val="1417"/>
              </a:spcBef>
              <a:spcAft>
                <a:spcPts val="0"/>
              </a:spcAft>
              <a:buSzPct val="45000"/>
              <a:buFont typeface="StarSymbol"/>
              <a:buNone/>
              <a:defRPr lang="pl-PL" sz="3200" b="0" i="0" u="none" strike="noStrike" kern="1200" cap="none">
                <a:ln>
                  <a:noFill/>
                </a:ln>
                <a:latin typeface="Liberation Sans" pitchFamily="18"/>
                <a:ea typeface="Microsoft YaHei" pitchFamily="2"/>
                <a:cs typeface="Mangal" pitchFamily="2"/>
              </a:defRPr>
            </a:defPPr>
            <a:lvl1pPr marL="432000" lvl="0" indent="-324000">
              <a:spcBef>
                <a:spcPts val="1417"/>
              </a:spcBef>
              <a:spcAft>
                <a:spcPts val="0"/>
              </a:spcAft>
              <a:buSzPct val="45000"/>
              <a:buFont typeface="StarSymbol"/>
              <a:buChar char="●"/>
              <a:defRPr lang="pl-PL" sz="3200" b="0" i="0" u="none" strike="noStrike" kern="1200" cap="none">
                <a:ln>
                  <a:noFill/>
                </a:ln>
                <a:latin typeface="Liberation Sans" pitchFamily="18"/>
                <a:ea typeface="Microsoft YaHei" pitchFamily="2"/>
                <a:cs typeface="Mangal" pitchFamily="2"/>
              </a:defRPr>
            </a:lvl1pPr>
            <a:lvl2pPr marL="864000" lvl="1" indent="-324000">
              <a:spcBef>
                <a:spcPts val="1134"/>
              </a:spcBef>
              <a:spcAft>
                <a:spcPts val="0"/>
              </a:spcAft>
              <a:buSzPct val="75000"/>
              <a:buFont typeface="StarSymbol"/>
              <a:buChar char="–"/>
              <a:defRPr lang="pl-PL" sz="2800" b="0" i="0" u="none" strike="noStrike" kern="1200" cap="none">
                <a:ln>
                  <a:noFill/>
                </a:ln>
                <a:latin typeface="Liberation Sans" pitchFamily="18"/>
                <a:ea typeface="Microsoft YaHei" pitchFamily="2"/>
                <a:cs typeface="Mangal" pitchFamily="2"/>
              </a:defRPr>
            </a:lvl2pPr>
            <a:lvl3pPr marL="1295999" lvl="2" indent="-288000">
              <a:spcBef>
                <a:spcPts val="850"/>
              </a:spcBef>
              <a:spcAft>
                <a:spcPts val="0"/>
              </a:spcAft>
              <a:buSzPct val="45000"/>
              <a:buFont typeface="StarSymbol"/>
              <a:buChar char="●"/>
              <a:defRPr lang="pl-PL" sz="2400" b="0" i="0" u="none" strike="noStrike" kern="1200" cap="none">
                <a:ln>
                  <a:noFill/>
                </a:ln>
                <a:latin typeface="Liberation Sans" pitchFamily="18"/>
                <a:ea typeface="Microsoft YaHei" pitchFamily="2"/>
                <a:cs typeface="Mangal" pitchFamily="2"/>
              </a:defRPr>
            </a:lvl3pPr>
            <a:lvl4pPr marL="1728000" lvl="3" indent="-216000">
              <a:spcBef>
                <a:spcPts val="567"/>
              </a:spcBef>
              <a:spcAft>
                <a:spcPts val="0"/>
              </a:spcAft>
              <a:buSzPct val="75000"/>
              <a:buFont typeface="StarSymbol"/>
              <a:buChar char="–"/>
              <a:defRPr lang="pl-PL" sz="2000" b="0" i="0" u="none" strike="noStrike" kern="1200" cap="none">
                <a:ln>
                  <a:noFill/>
                </a:ln>
                <a:latin typeface="Liberation Sans" pitchFamily="18"/>
                <a:ea typeface="Microsoft YaHei" pitchFamily="2"/>
                <a:cs typeface="Mangal" pitchFamily="2"/>
              </a:defRPr>
            </a:lvl4pPr>
            <a:lvl5pPr marL="2160000" lvl="4"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5pPr>
            <a:lvl6pPr marL="2592000" lvl="5"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6pPr>
            <a:lvl7pPr marL="3024000" lvl="6"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7pPr>
            <a:lvl8pPr marL="3456000" lvl="7"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8pPr>
            <a:lvl9pPr marL="3887999" lvl="8"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9pPr>
          </a:lstStyle>
          <a:p>
            <a:pPr algn="just">
              <a:buClr>
                <a:schemeClr val="accent3"/>
              </a:buClr>
              <a:defRPr/>
            </a:pPr>
            <a:endParaRPr lang="pl-PL" sz="2000" dirty="0" smtClean="0">
              <a:latin typeface="Brygada 1918" pitchFamily="50" charset="-18"/>
              <a:ea typeface="Brygada 1918" pitchFamily="50" charset="-18"/>
            </a:endParaRPr>
          </a:p>
        </p:txBody>
      </p:sp>
      <p:sp>
        <p:nvSpPr>
          <p:cNvPr id="7" name="Symbol zastępczy tekstu 3"/>
          <p:cNvSpPr txBox="1">
            <a:spLocks/>
          </p:cNvSpPr>
          <p:nvPr/>
        </p:nvSpPr>
        <p:spPr>
          <a:xfrm>
            <a:off x="2852192" y="1637184"/>
            <a:ext cx="6048672" cy="5112568"/>
          </a:xfrm>
          <a:prstGeom prst="rect">
            <a:avLst/>
          </a:prstGeom>
        </p:spPr>
        <p:txBody>
          <a:bodyPr vert="horz">
            <a:normAutofit lnSpcReduction="10000"/>
          </a:bodyPr>
          <a:lstStyle>
            <a:defPPr marL="432000" lvl="0" indent="-324000">
              <a:spcBef>
                <a:spcPts val="1417"/>
              </a:spcBef>
              <a:spcAft>
                <a:spcPts val="0"/>
              </a:spcAft>
              <a:buSzPct val="45000"/>
              <a:buFont typeface="StarSymbol"/>
              <a:buNone/>
              <a:defRPr lang="pl-PL" sz="3200" b="0" i="0" u="none" strike="noStrike" kern="1200" cap="none">
                <a:ln>
                  <a:noFill/>
                </a:ln>
                <a:latin typeface="Liberation Sans" pitchFamily="18"/>
                <a:ea typeface="Microsoft YaHei" pitchFamily="2"/>
                <a:cs typeface="Mangal" pitchFamily="2"/>
              </a:defRPr>
            </a:defPPr>
            <a:lvl1pPr marL="432000" lvl="0" indent="-324000">
              <a:spcBef>
                <a:spcPts val="1417"/>
              </a:spcBef>
              <a:spcAft>
                <a:spcPts val="0"/>
              </a:spcAft>
              <a:buSzPct val="45000"/>
              <a:buFont typeface="StarSymbol"/>
              <a:buChar char="●"/>
              <a:defRPr lang="pl-PL" sz="3200" b="0" i="0" u="none" strike="noStrike" kern="1200" cap="none">
                <a:ln>
                  <a:noFill/>
                </a:ln>
                <a:latin typeface="Liberation Sans" pitchFamily="18"/>
                <a:ea typeface="Microsoft YaHei" pitchFamily="2"/>
                <a:cs typeface="Mangal" pitchFamily="2"/>
              </a:defRPr>
            </a:lvl1pPr>
            <a:lvl2pPr marL="864000" lvl="1" indent="-324000">
              <a:spcBef>
                <a:spcPts val="1134"/>
              </a:spcBef>
              <a:spcAft>
                <a:spcPts val="0"/>
              </a:spcAft>
              <a:buSzPct val="75000"/>
              <a:buFont typeface="StarSymbol"/>
              <a:buChar char="–"/>
              <a:defRPr lang="pl-PL" sz="2800" b="0" i="0" u="none" strike="noStrike" kern="1200" cap="none">
                <a:ln>
                  <a:noFill/>
                </a:ln>
                <a:latin typeface="Liberation Sans" pitchFamily="18"/>
                <a:ea typeface="Microsoft YaHei" pitchFamily="2"/>
                <a:cs typeface="Mangal" pitchFamily="2"/>
              </a:defRPr>
            </a:lvl2pPr>
            <a:lvl3pPr marL="1295999" lvl="2" indent="-288000">
              <a:spcBef>
                <a:spcPts val="850"/>
              </a:spcBef>
              <a:spcAft>
                <a:spcPts val="0"/>
              </a:spcAft>
              <a:buSzPct val="45000"/>
              <a:buFont typeface="StarSymbol"/>
              <a:buChar char="●"/>
              <a:defRPr lang="pl-PL" sz="2400" b="0" i="0" u="none" strike="noStrike" kern="1200" cap="none">
                <a:ln>
                  <a:noFill/>
                </a:ln>
                <a:latin typeface="Liberation Sans" pitchFamily="18"/>
                <a:ea typeface="Microsoft YaHei" pitchFamily="2"/>
                <a:cs typeface="Mangal" pitchFamily="2"/>
              </a:defRPr>
            </a:lvl3pPr>
            <a:lvl4pPr marL="1728000" lvl="3" indent="-216000">
              <a:spcBef>
                <a:spcPts val="567"/>
              </a:spcBef>
              <a:spcAft>
                <a:spcPts val="0"/>
              </a:spcAft>
              <a:buSzPct val="75000"/>
              <a:buFont typeface="StarSymbol"/>
              <a:buChar char="–"/>
              <a:defRPr lang="pl-PL" sz="2000" b="0" i="0" u="none" strike="noStrike" kern="1200" cap="none">
                <a:ln>
                  <a:noFill/>
                </a:ln>
                <a:latin typeface="Liberation Sans" pitchFamily="18"/>
                <a:ea typeface="Microsoft YaHei" pitchFamily="2"/>
                <a:cs typeface="Mangal" pitchFamily="2"/>
              </a:defRPr>
            </a:lvl4pPr>
            <a:lvl5pPr marL="2160000" lvl="4"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5pPr>
            <a:lvl6pPr marL="2592000" lvl="5"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6pPr>
            <a:lvl7pPr marL="3024000" lvl="6"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7pPr>
            <a:lvl8pPr marL="3456000" lvl="7"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8pPr>
            <a:lvl9pPr marL="3887999" lvl="8"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9pPr>
          </a:lstStyle>
          <a:p>
            <a:pPr algn="just">
              <a:buClr>
                <a:schemeClr val="accent3"/>
              </a:buClr>
              <a:defRPr/>
            </a:pPr>
            <a:r>
              <a:rPr lang="pl-PL" sz="2000" dirty="0" smtClean="0">
                <a:latin typeface="Brygada 1918" pitchFamily="50" charset="-18"/>
                <a:ea typeface="Brygada 1918" pitchFamily="50" charset="-18"/>
              </a:rPr>
              <a:t>Bronią sieczną charakterystyczną dla Turcji był jatagan. Była to broń jednosieczna o długości głowni ok. 50 cm mająca sierpowate zagięcia. Rękojeść najczęściej oprawiana była kością. Jej rozwidlony kształt nawiązuje do zwierzęcej kości udowej, z której początkowo była tworzona.</a:t>
            </a:r>
          </a:p>
          <a:p>
            <a:pPr algn="just">
              <a:buClr>
                <a:schemeClr val="accent3"/>
              </a:buClr>
              <a:defRPr/>
            </a:pPr>
            <a:r>
              <a:rPr lang="pl-PL" sz="2000" dirty="0" smtClean="0">
                <a:latin typeface="Brygada 1918" pitchFamily="50" charset="-18"/>
                <a:ea typeface="Brygada 1918" pitchFamily="50" charset="-18"/>
              </a:rPr>
              <a:t>Była to broń nawiązująca do greckiej </a:t>
            </a:r>
            <a:r>
              <a:rPr lang="pl-PL" sz="2000" dirty="0" err="1" smtClean="0">
                <a:latin typeface="Brygada 1918" pitchFamily="50" charset="-18"/>
                <a:ea typeface="Brygada 1918" pitchFamily="50" charset="-18"/>
              </a:rPr>
              <a:t>machairy</a:t>
            </a:r>
            <a:r>
              <a:rPr lang="pl-PL" sz="2000" dirty="0" smtClean="0">
                <a:latin typeface="Brygada 1918" pitchFamily="50" charset="-18"/>
                <a:ea typeface="Brygada 1918" pitchFamily="50" charset="-18"/>
              </a:rPr>
              <a:t>.</a:t>
            </a:r>
          </a:p>
          <a:p>
            <a:pPr algn="just">
              <a:buClr>
                <a:schemeClr val="accent3"/>
              </a:buClr>
              <a:defRPr/>
            </a:pPr>
            <a:r>
              <a:rPr lang="pl-PL" sz="2000" dirty="0" smtClean="0">
                <a:latin typeface="Brygada 1918" pitchFamily="50" charset="-18"/>
                <a:ea typeface="Brygada 1918" pitchFamily="50" charset="-18"/>
              </a:rPr>
              <a:t>Jej rodowód jest stosunkowo młody. Spopularyzowała się w krajach bałkańskich w XVIII wieku, a stosowana była do początku wieku XX. </a:t>
            </a:r>
          </a:p>
          <a:p>
            <a:pPr algn="just">
              <a:buClr>
                <a:schemeClr val="accent3"/>
              </a:buClr>
              <a:defRPr/>
            </a:pPr>
            <a:r>
              <a:rPr lang="pl-PL" sz="2000" dirty="0" smtClean="0">
                <a:latin typeface="Brygada 1918" pitchFamily="50" charset="-18"/>
                <a:ea typeface="Brygada 1918" pitchFamily="50" charset="-18"/>
              </a:rPr>
              <a:t>Jatagany noszono za pasem, toteż przeważnie występują bez pochew.</a:t>
            </a:r>
          </a:p>
          <a:p>
            <a:pPr marL="540000" lvl="1" indent="0" algn="just">
              <a:buClr>
                <a:schemeClr val="accent3"/>
              </a:buClr>
              <a:buNone/>
              <a:defRPr/>
            </a:pPr>
            <a:endParaRPr lang="pl-PL" sz="2000" dirty="0" smtClean="0">
              <a:latin typeface="Brygada 1918" pitchFamily="50" charset="-18"/>
              <a:ea typeface="Brygada 1918" pitchFamily="50" charset="-18"/>
            </a:endParaRPr>
          </a:p>
        </p:txBody>
      </p:sp>
      <p:pic>
        <p:nvPicPr>
          <p:cNvPr id="9" name="Obraz 8" descr="mzm_mt_563(1).jpg"/>
          <p:cNvPicPr>
            <a:picLocks noChangeAspect="1"/>
          </p:cNvPicPr>
          <p:nvPr/>
        </p:nvPicPr>
        <p:blipFill>
          <a:blip r:embed="rId2" cstate="print"/>
          <a:stretch>
            <a:fillRect/>
          </a:stretch>
        </p:blipFill>
        <p:spPr>
          <a:xfrm>
            <a:off x="255609" y="1772816"/>
            <a:ext cx="2670048" cy="3657600"/>
          </a:xfrm>
          <a:prstGeom prst="rect">
            <a:avLst/>
          </a:prstGeom>
        </p:spPr>
      </p:pic>
    </p:spTree>
    <p:extLst>
      <p:ext uri="{BB962C8B-B14F-4D97-AF65-F5344CB8AC3E}">
        <p14:creationId xmlns="" xmlns:p14="http://schemas.microsoft.com/office/powerpoint/2010/main" val="106819412"/>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539552" y="476672"/>
            <a:ext cx="8229600" cy="432048"/>
          </a:xfrm>
        </p:spPr>
        <p:txBody>
          <a:bodyPr>
            <a:normAutofit fontScale="90000"/>
          </a:bodyPr>
          <a:lstStyle/>
          <a:p>
            <a:pPr algn="ctr"/>
            <a:r>
              <a:rPr lang="pl-PL" dirty="0" smtClean="0">
                <a:latin typeface="Brygada 1918" pitchFamily="50" charset="-18"/>
                <a:ea typeface="Brygada 1918" pitchFamily="50" charset="-18"/>
              </a:rPr>
              <a:t>Broń turecka</a:t>
            </a:r>
            <a:endParaRPr lang="pl-PL" dirty="0">
              <a:latin typeface="Brygada 1918" pitchFamily="50" charset="-18"/>
              <a:ea typeface="Brygada 1918" pitchFamily="50" charset="-18"/>
            </a:endParaRPr>
          </a:p>
        </p:txBody>
      </p:sp>
      <p:sp>
        <p:nvSpPr>
          <p:cNvPr id="5" name="Tytuł 2"/>
          <p:cNvSpPr txBox="1">
            <a:spLocks/>
          </p:cNvSpPr>
          <p:nvPr/>
        </p:nvSpPr>
        <p:spPr>
          <a:xfrm>
            <a:off x="72360" y="867489"/>
            <a:ext cx="9071640" cy="523220"/>
          </a:xfrm>
          <a:prstGeom prst="rect">
            <a:avLst/>
          </a:prstGeom>
        </p:spPr>
        <p:txBody>
          <a:bodyPr vert="horz" anchor="ctr">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algn="ctr" defTabSz="914400" rtl="0" eaLnBrk="1" fontAlgn="auto" latinLnBrk="0" hangingPunct="1">
              <a:lnSpc>
                <a:spcPct val="100000"/>
              </a:lnSpc>
              <a:spcBef>
                <a:spcPct val="0"/>
              </a:spcBef>
              <a:spcAft>
                <a:spcPts val="0"/>
              </a:spcAft>
              <a:buClrTx/>
              <a:buSzPct val="45000"/>
              <a:buFont typeface="StarSymbol"/>
              <a:buNone/>
              <a:tabLst/>
              <a:defRPr/>
            </a:pPr>
            <a:r>
              <a:rPr lang="pl-PL" sz="2800" dirty="0" smtClean="0">
                <a:solidFill>
                  <a:schemeClr val="tx2"/>
                </a:solidFill>
                <a:latin typeface="Brygada 1918" pitchFamily="50" charset="-18"/>
                <a:ea typeface="Brygada 1918" pitchFamily="50" charset="-18"/>
                <a:cs typeface="+mj-cs"/>
              </a:rPr>
              <a:t>Janczarka</a:t>
            </a:r>
            <a:endParaRPr kumimoji="0" lang="pl-PL" sz="2800" b="0" i="0" u="none" strike="noStrike" kern="1200" cap="none" spc="0" normalizeH="0" baseline="0" noProof="0" dirty="0">
              <a:ln>
                <a:noFill/>
              </a:ln>
              <a:solidFill>
                <a:schemeClr val="tx2"/>
              </a:solidFill>
              <a:effectLst/>
              <a:uLnTx/>
              <a:uFillTx/>
              <a:latin typeface="Brygada 1918" pitchFamily="50" charset="-18"/>
              <a:ea typeface="Brygada 1918" pitchFamily="50" charset="-18"/>
              <a:cs typeface="+mj-cs"/>
            </a:endParaRPr>
          </a:p>
        </p:txBody>
      </p:sp>
      <p:sp>
        <p:nvSpPr>
          <p:cNvPr id="6" name="Symbol zastępczy tekstu 3"/>
          <p:cNvSpPr txBox="1">
            <a:spLocks/>
          </p:cNvSpPr>
          <p:nvPr/>
        </p:nvSpPr>
        <p:spPr>
          <a:xfrm>
            <a:off x="2699792" y="1484784"/>
            <a:ext cx="6048672" cy="5112568"/>
          </a:xfrm>
          <a:prstGeom prst="rect">
            <a:avLst/>
          </a:prstGeom>
        </p:spPr>
        <p:txBody>
          <a:bodyPr vert="horz">
            <a:normAutofit/>
          </a:bodyPr>
          <a:lstStyle>
            <a:defPPr marL="432000" lvl="0" indent="-324000">
              <a:spcBef>
                <a:spcPts val="1417"/>
              </a:spcBef>
              <a:spcAft>
                <a:spcPts val="0"/>
              </a:spcAft>
              <a:buSzPct val="45000"/>
              <a:buFont typeface="StarSymbol"/>
              <a:buNone/>
              <a:defRPr lang="pl-PL" sz="3200" b="0" i="0" u="none" strike="noStrike" kern="1200" cap="none">
                <a:ln>
                  <a:noFill/>
                </a:ln>
                <a:latin typeface="Liberation Sans" pitchFamily="18"/>
                <a:ea typeface="Microsoft YaHei" pitchFamily="2"/>
                <a:cs typeface="Mangal" pitchFamily="2"/>
              </a:defRPr>
            </a:defPPr>
            <a:lvl1pPr marL="432000" lvl="0" indent="-324000">
              <a:spcBef>
                <a:spcPts val="1417"/>
              </a:spcBef>
              <a:spcAft>
                <a:spcPts val="0"/>
              </a:spcAft>
              <a:buSzPct val="45000"/>
              <a:buFont typeface="StarSymbol"/>
              <a:buChar char="●"/>
              <a:defRPr lang="pl-PL" sz="3200" b="0" i="0" u="none" strike="noStrike" kern="1200" cap="none">
                <a:ln>
                  <a:noFill/>
                </a:ln>
                <a:latin typeface="Liberation Sans" pitchFamily="18"/>
                <a:ea typeface="Microsoft YaHei" pitchFamily="2"/>
                <a:cs typeface="Mangal" pitchFamily="2"/>
              </a:defRPr>
            </a:lvl1pPr>
            <a:lvl2pPr marL="864000" lvl="1" indent="-324000">
              <a:spcBef>
                <a:spcPts val="1134"/>
              </a:spcBef>
              <a:spcAft>
                <a:spcPts val="0"/>
              </a:spcAft>
              <a:buSzPct val="75000"/>
              <a:buFont typeface="StarSymbol"/>
              <a:buChar char="–"/>
              <a:defRPr lang="pl-PL" sz="2800" b="0" i="0" u="none" strike="noStrike" kern="1200" cap="none">
                <a:ln>
                  <a:noFill/>
                </a:ln>
                <a:latin typeface="Liberation Sans" pitchFamily="18"/>
                <a:ea typeface="Microsoft YaHei" pitchFamily="2"/>
                <a:cs typeface="Mangal" pitchFamily="2"/>
              </a:defRPr>
            </a:lvl2pPr>
            <a:lvl3pPr marL="1295999" lvl="2" indent="-288000">
              <a:spcBef>
                <a:spcPts val="850"/>
              </a:spcBef>
              <a:spcAft>
                <a:spcPts val="0"/>
              </a:spcAft>
              <a:buSzPct val="45000"/>
              <a:buFont typeface="StarSymbol"/>
              <a:buChar char="●"/>
              <a:defRPr lang="pl-PL" sz="2400" b="0" i="0" u="none" strike="noStrike" kern="1200" cap="none">
                <a:ln>
                  <a:noFill/>
                </a:ln>
                <a:latin typeface="Liberation Sans" pitchFamily="18"/>
                <a:ea typeface="Microsoft YaHei" pitchFamily="2"/>
                <a:cs typeface="Mangal" pitchFamily="2"/>
              </a:defRPr>
            </a:lvl3pPr>
            <a:lvl4pPr marL="1728000" lvl="3" indent="-216000">
              <a:spcBef>
                <a:spcPts val="567"/>
              </a:spcBef>
              <a:spcAft>
                <a:spcPts val="0"/>
              </a:spcAft>
              <a:buSzPct val="75000"/>
              <a:buFont typeface="StarSymbol"/>
              <a:buChar char="–"/>
              <a:defRPr lang="pl-PL" sz="2000" b="0" i="0" u="none" strike="noStrike" kern="1200" cap="none">
                <a:ln>
                  <a:noFill/>
                </a:ln>
                <a:latin typeface="Liberation Sans" pitchFamily="18"/>
                <a:ea typeface="Microsoft YaHei" pitchFamily="2"/>
                <a:cs typeface="Mangal" pitchFamily="2"/>
              </a:defRPr>
            </a:lvl4pPr>
            <a:lvl5pPr marL="2160000" lvl="4"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5pPr>
            <a:lvl6pPr marL="2592000" lvl="5"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6pPr>
            <a:lvl7pPr marL="3024000" lvl="6"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7pPr>
            <a:lvl8pPr marL="3456000" lvl="7"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8pPr>
            <a:lvl9pPr marL="3887999" lvl="8"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9pPr>
          </a:lstStyle>
          <a:p>
            <a:pPr algn="just">
              <a:buClr>
                <a:schemeClr val="accent3"/>
              </a:buClr>
              <a:defRPr/>
            </a:pPr>
            <a:endParaRPr lang="pl-PL" sz="2000" dirty="0" smtClean="0">
              <a:latin typeface="Brygada 1918" pitchFamily="50" charset="-18"/>
              <a:ea typeface="Brygada 1918" pitchFamily="50" charset="-18"/>
            </a:endParaRPr>
          </a:p>
        </p:txBody>
      </p:sp>
      <p:sp>
        <p:nvSpPr>
          <p:cNvPr id="7" name="Symbol zastępczy tekstu 3"/>
          <p:cNvSpPr txBox="1">
            <a:spLocks/>
          </p:cNvSpPr>
          <p:nvPr/>
        </p:nvSpPr>
        <p:spPr>
          <a:xfrm>
            <a:off x="2852192" y="1637184"/>
            <a:ext cx="6048672" cy="5112568"/>
          </a:xfrm>
          <a:prstGeom prst="rect">
            <a:avLst/>
          </a:prstGeom>
        </p:spPr>
        <p:txBody>
          <a:bodyPr vert="horz">
            <a:normAutofit/>
          </a:bodyPr>
          <a:lstStyle>
            <a:defPPr marL="432000" lvl="0" indent="-324000">
              <a:spcBef>
                <a:spcPts val="1417"/>
              </a:spcBef>
              <a:spcAft>
                <a:spcPts val="0"/>
              </a:spcAft>
              <a:buSzPct val="45000"/>
              <a:buFont typeface="StarSymbol"/>
              <a:buNone/>
              <a:defRPr lang="pl-PL" sz="3200" b="0" i="0" u="none" strike="noStrike" kern="1200" cap="none">
                <a:ln>
                  <a:noFill/>
                </a:ln>
                <a:latin typeface="Liberation Sans" pitchFamily="18"/>
                <a:ea typeface="Microsoft YaHei" pitchFamily="2"/>
                <a:cs typeface="Mangal" pitchFamily="2"/>
              </a:defRPr>
            </a:defPPr>
            <a:lvl1pPr marL="432000" lvl="0" indent="-324000">
              <a:spcBef>
                <a:spcPts val="1417"/>
              </a:spcBef>
              <a:spcAft>
                <a:spcPts val="0"/>
              </a:spcAft>
              <a:buSzPct val="45000"/>
              <a:buFont typeface="StarSymbol"/>
              <a:buChar char="●"/>
              <a:defRPr lang="pl-PL" sz="3200" b="0" i="0" u="none" strike="noStrike" kern="1200" cap="none">
                <a:ln>
                  <a:noFill/>
                </a:ln>
                <a:latin typeface="Liberation Sans" pitchFamily="18"/>
                <a:ea typeface="Microsoft YaHei" pitchFamily="2"/>
                <a:cs typeface="Mangal" pitchFamily="2"/>
              </a:defRPr>
            </a:lvl1pPr>
            <a:lvl2pPr marL="864000" lvl="1" indent="-324000">
              <a:spcBef>
                <a:spcPts val="1134"/>
              </a:spcBef>
              <a:spcAft>
                <a:spcPts val="0"/>
              </a:spcAft>
              <a:buSzPct val="75000"/>
              <a:buFont typeface="StarSymbol"/>
              <a:buChar char="–"/>
              <a:defRPr lang="pl-PL" sz="2800" b="0" i="0" u="none" strike="noStrike" kern="1200" cap="none">
                <a:ln>
                  <a:noFill/>
                </a:ln>
                <a:latin typeface="Liberation Sans" pitchFamily="18"/>
                <a:ea typeface="Microsoft YaHei" pitchFamily="2"/>
                <a:cs typeface="Mangal" pitchFamily="2"/>
              </a:defRPr>
            </a:lvl2pPr>
            <a:lvl3pPr marL="1295999" lvl="2" indent="-288000">
              <a:spcBef>
                <a:spcPts val="850"/>
              </a:spcBef>
              <a:spcAft>
                <a:spcPts val="0"/>
              </a:spcAft>
              <a:buSzPct val="45000"/>
              <a:buFont typeface="StarSymbol"/>
              <a:buChar char="●"/>
              <a:defRPr lang="pl-PL" sz="2400" b="0" i="0" u="none" strike="noStrike" kern="1200" cap="none">
                <a:ln>
                  <a:noFill/>
                </a:ln>
                <a:latin typeface="Liberation Sans" pitchFamily="18"/>
                <a:ea typeface="Microsoft YaHei" pitchFamily="2"/>
                <a:cs typeface="Mangal" pitchFamily="2"/>
              </a:defRPr>
            </a:lvl3pPr>
            <a:lvl4pPr marL="1728000" lvl="3" indent="-216000">
              <a:spcBef>
                <a:spcPts val="567"/>
              </a:spcBef>
              <a:spcAft>
                <a:spcPts val="0"/>
              </a:spcAft>
              <a:buSzPct val="75000"/>
              <a:buFont typeface="StarSymbol"/>
              <a:buChar char="–"/>
              <a:defRPr lang="pl-PL" sz="2000" b="0" i="0" u="none" strike="noStrike" kern="1200" cap="none">
                <a:ln>
                  <a:noFill/>
                </a:ln>
                <a:latin typeface="Liberation Sans" pitchFamily="18"/>
                <a:ea typeface="Microsoft YaHei" pitchFamily="2"/>
                <a:cs typeface="Mangal" pitchFamily="2"/>
              </a:defRPr>
            </a:lvl4pPr>
            <a:lvl5pPr marL="2160000" lvl="4"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5pPr>
            <a:lvl6pPr marL="2592000" lvl="5"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6pPr>
            <a:lvl7pPr marL="3024000" lvl="6"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7pPr>
            <a:lvl8pPr marL="3456000" lvl="7"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8pPr>
            <a:lvl9pPr marL="3887999" lvl="8"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9pPr>
          </a:lstStyle>
          <a:p>
            <a:pPr algn="just">
              <a:buClr>
                <a:schemeClr val="accent3"/>
              </a:buClr>
              <a:defRPr/>
            </a:pPr>
            <a:r>
              <a:rPr lang="pl-PL" sz="2000" dirty="0" smtClean="0">
                <a:latin typeface="Brygada 1918" pitchFamily="50" charset="-18"/>
                <a:ea typeface="Brygada 1918" pitchFamily="50" charset="-18"/>
              </a:rPr>
              <a:t>Z wojskami tureckimi nieodłącznie wiąże się formacja janczarów. Był to oddział piechoty tureckiej stanowiącej trzon wojska osmańskiego od XV do XIX wieku.</a:t>
            </a:r>
          </a:p>
          <a:p>
            <a:pPr algn="just">
              <a:buClr>
                <a:schemeClr val="accent3"/>
              </a:buClr>
              <a:defRPr/>
            </a:pPr>
            <a:r>
              <a:rPr lang="pl-PL" sz="2000" dirty="0" smtClean="0">
                <a:latin typeface="Brygada 1918" pitchFamily="50" charset="-18"/>
                <a:ea typeface="Brygada 1918" pitchFamily="50" charset="-18"/>
              </a:rPr>
              <a:t>W XVII wieku janczarzy odrzucili łuki i zaadaptowali broń palną tworząc nowy jej rodzaj – janczarkę.</a:t>
            </a:r>
          </a:p>
          <a:p>
            <a:pPr algn="just">
              <a:buClr>
                <a:schemeClr val="accent3"/>
              </a:buClr>
              <a:defRPr/>
            </a:pPr>
            <a:r>
              <a:rPr lang="pl-PL" sz="2000" dirty="0" smtClean="0">
                <a:latin typeface="Brygada 1918" pitchFamily="50" charset="-18"/>
                <a:ea typeface="Brygada 1918" pitchFamily="50" charset="-18"/>
              </a:rPr>
              <a:t>Janczarka cechowała się ciężką, długą lufą, wykonaną z damastu, masywnym łożem oraz graniastą kolbą, często zdobioną rogiem lub masą perłową </a:t>
            </a:r>
          </a:p>
          <a:p>
            <a:pPr algn="just">
              <a:buClr>
                <a:schemeClr val="accent3"/>
              </a:buClr>
              <a:defRPr/>
            </a:pPr>
            <a:endParaRPr lang="pl-PL" sz="2000" dirty="0" smtClean="0">
              <a:latin typeface="Brygada 1918" pitchFamily="50" charset="-18"/>
              <a:ea typeface="Brygada 1918" pitchFamily="50" charset="-18"/>
            </a:endParaRPr>
          </a:p>
          <a:p>
            <a:pPr marL="540000" lvl="1" indent="0" algn="just">
              <a:buClr>
                <a:schemeClr val="accent3"/>
              </a:buClr>
              <a:buNone/>
              <a:defRPr/>
            </a:pPr>
            <a:endParaRPr lang="pl-PL" sz="2000" dirty="0" smtClean="0">
              <a:latin typeface="Brygada 1918" pitchFamily="50" charset="-18"/>
              <a:ea typeface="Brygada 1918" pitchFamily="50" charset="-18"/>
            </a:endParaRPr>
          </a:p>
        </p:txBody>
      </p:sp>
      <p:pic>
        <p:nvPicPr>
          <p:cNvPr id="8" name="Obraz 7" descr="mzm_mt_717.jpg"/>
          <p:cNvPicPr>
            <a:picLocks noChangeAspect="1"/>
          </p:cNvPicPr>
          <p:nvPr/>
        </p:nvPicPr>
        <p:blipFill>
          <a:blip r:embed="rId2" cstate="print"/>
          <a:stretch>
            <a:fillRect/>
          </a:stretch>
        </p:blipFill>
        <p:spPr>
          <a:xfrm>
            <a:off x="107504" y="2132856"/>
            <a:ext cx="2663309" cy="1944216"/>
          </a:xfrm>
          <a:prstGeom prst="rect">
            <a:avLst/>
          </a:prstGeom>
          <a:scene3d>
            <a:camera prst="orthographicFront"/>
            <a:lightRig rig="threePt" dir="t">
              <a:rot lat="0" lon="0" rev="5400000"/>
            </a:lightRig>
          </a:scene3d>
        </p:spPr>
      </p:pic>
    </p:spTree>
    <p:extLst>
      <p:ext uri="{BB962C8B-B14F-4D97-AF65-F5344CB8AC3E}">
        <p14:creationId xmlns="" xmlns:p14="http://schemas.microsoft.com/office/powerpoint/2010/main" val="106819412"/>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539552" y="476672"/>
            <a:ext cx="8229600" cy="432048"/>
          </a:xfrm>
        </p:spPr>
        <p:txBody>
          <a:bodyPr>
            <a:normAutofit fontScale="90000"/>
          </a:bodyPr>
          <a:lstStyle/>
          <a:p>
            <a:pPr algn="ctr"/>
            <a:r>
              <a:rPr lang="pl-PL" dirty="0" smtClean="0">
                <a:latin typeface="Brygada 1918" pitchFamily="50" charset="-18"/>
                <a:ea typeface="Brygada 1918" pitchFamily="50" charset="-18"/>
              </a:rPr>
              <a:t>Broń turecka</a:t>
            </a:r>
            <a:endParaRPr lang="pl-PL" dirty="0">
              <a:latin typeface="Brygada 1918" pitchFamily="50" charset="-18"/>
              <a:ea typeface="Brygada 1918" pitchFamily="50" charset="-18"/>
            </a:endParaRPr>
          </a:p>
        </p:txBody>
      </p:sp>
      <p:sp>
        <p:nvSpPr>
          <p:cNvPr id="5" name="Tytuł 2"/>
          <p:cNvSpPr txBox="1">
            <a:spLocks/>
          </p:cNvSpPr>
          <p:nvPr/>
        </p:nvSpPr>
        <p:spPr>
          <a:xfrm>
            <a:off x="72360" y="867489"/>
            <a:ext cx="9071640" cy="523220"/>
          </a:xfrm>
          <a:prstGeom prst="rect">
            <a:avLst/>
          </a:prstGeom>
        </p:spPr>
        <p:txBody>
          <a:bodyPr vert="horz" anchor="ctr">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algn="ctr" defTabSz="914400" rtl="0" eaLnBrk="1" fontAlgn="auto" latinLnBrk="0" hangingPunct="1">
              <a:lnSpc>
                <a:spcPct val="100000"/>
              </a:lnSpc>
              <a:spcBef>
                <a:spcPct val="0"/>
              </a:spcBef>
              <a:spcAft>
                <a:spcPts val="0"/>
              </a:spcAft>
              <a:buClrTx/>
              <a:buSzPct val="45000"/>
              <a:buFont typeface="StarSymbol"/>
              <a:buNone/>
              <a:tabLst/>
              <a:defRPr/>
            </a:pPr>
            <a:r>
              <a:rPr lang="pl-PL" sz="2800" dirty="0" smtClean="0">
                <a:solidFill>
                  <a:schemeClr val="tx2"/>
                </a:solidFill>
                <a:latin typeface="Brygada 1918" pitchFamily="50" charset="-18"/>
                <a:ea typeface="Brygada 1918" pitchFamily="50" charset="-18"/>
                <a:cs typeface="+mj-cs"/>
              </a:rPr>
              <a:t>Łuk refleksyjny</a:t>
            </a:r>
            <a:endParaRPr kumimoji="0" lang="pl-PL" sz="2800" b="0" i="0" u="none" strike="noStrike" kern="1200" cap="none" spc="0" normalizeH="0" baseline="0" noProof="0" dirty="0">
              <a:ln>
                <a:noFill/>
              </a:ln>
              <a:solidFill>
                <a:schemeClr val="tx2"/>
              </a:solidFill>
              <a:effectLst/>
              <a:uLnTx/>
              <a:uFillTx/>
              <a:latin typeface="Brygada 1918" pitchFamily="50" charset="-18"/>
              <a:ea typeface="Brygada 1918" pitchFamily="50" charset="-18"/>
              <a:cs typeface="+mj-cs"/>
            </a:endParaRPr>
          </a:p>
        </p:txBody>
      </p:sp>
      <p:sp>
        <p:nvSpPr>
          <p:cNvPr id="6" name="Symbol zastępczy tekstu 3"/>
          <p:cNvSpPr txBox="1">
            <a:spLocks/>
          </p:cNvSpPr>
          <p:nvPr/>
        </p:nvSpPr>
        <p:spPr>
          <a:xfrm>
            <a:off x="2699792" y="1484784"/>
            <a:ext cx="6048672" cy="5112568"/>
          </a:xfrm>
          <a:prstGeom prst="rect">
            <a:avLst/>
          </a:prstGeom>
        </p:spPr>
        <p:txBody>
          <a:bodyPr vert="horz">
            <a:normAutofit/>
          </a:bodyPr>
          <a:lstStyle>
            <a:defPPr marL="432000" lvl="0" indent="-324000">
              <a:spcBef>
                <a:spcPts val="1417"/>
              </a:spcBef>
              <a:spcAft>
                <a:spcPts val="0"/>
              </a:spcAft>
              <a:buSzPct val="45000"/>
              <a:buFont typeface="StarSymbol"/>
              <a:buNone/>
              <a:defRPr lang="pl-PL" sz="3200" b="0" i="0" u="none" strike="noStrike" kern="1200" cap="none">
                <a:ln>
                  <a:noFill/>
                </a:ln>
                <a:latin typeface="Liberation Sans" pitchFamily="18"/>
                <a:ea typeface="Microsoft YaHei" pitchFamily="2"/>
                <a:cs typeface="Mangal" pitchFamily="2"/>
              </a:defRPr>
            </a:defPPr>
            <a:lvl1pPr marL="432000" lvl="0" indent="-324000">
              <a:spcBef>
                <a:spcPts val="1417"/>
              </a:spcBef>
              <a:spcAft>
                <a:spcPts val="0"/>
              </a:spcAft>
              <a:buSzPct val="45000"/>
              <a:buFont typeface="StarSymbol"/>
              <a:buChar char="●"/>
              <a:defRPr lang="pl-PL" sz="3200" b="0" i="0" u="none" strike="noStrike" kern="1200" cap="none">
                <a:ln>
                  <a:noFill/>
                </a:ln>
                <a:latin typeface="Liberation Sans" pitchFamily="18"/>
                <a:ea typeface="Microsoft YaHei" pitchFamily="2"/>
                <a:cs typeface="Mangal" pitchFamily="2"/>
              </a:defRPr>
            </a:lvl1pPr>
            <a:lvl2pPr marL="864000" lvl="1" indent="-324000">
              <a:spcBef>
                <a:spcPts val="1134"/>
              </a:spcBef>
              <a:spcAft>
                <a:spcPts val="0"/>
              </a:spcAft>
              <a:buSzPct val="75000"/>
              <a:buFont typeface="StarSymbol"/>
              <a:buChar char="–"/>
              <a:defRPr lang="pl-PL" sz="2800" b="0" i="0" u="none" strike="noStrike" kern="1200" cap="none">
                <a:ln>
                  <a:noFill/>
                </a:ln>
                <a:latin typeface="Liberation Sans" pitchFamily="18"/>
                <a:ea typeface="Microsoft YaHei" pitchFamily="2"/>
                <a:cs typeface="Mangal" pitchFamily="2"/>
              </a:defRPr>
            </a:lvl2pPr>
            <a:lvl3pPr marL="1295999" lvl="2" indent="-288000">
              <a:spcBef>
                <a:spcPts val="850"/>
              </a:spcBef>
              <a:spcAft>
                <a:spcPts val="0"/>
              </a:spcAft>
              <a:buSzPct val="45000"/>
              <a:buFont typeface="StarSymbol"/>
              <a:buChar char="●"/>
              <a:defRPr lang="pl-PL" sz="2400" b="0" i="0" u="none" strike="noStrike" kern="1200" cap="none">
                <a:ln>
                  <a:noFill/>
                </a:ln>
                <a:latin typeface="Liberation Sans" pitchFamily="18"/>
                <a:ea typeface="Microsoft YaHei" pitchFamily="2"/>
                <a:cs typeface="Mangal" pitchFamily="2"/>
              </a:defRPr>
            </a:lvl3pPr>
            <a:lvl4pPr marL="1728000" lvl="3" indent="-216000">
              <a:spcBef>
                <a:spcPts val="567"/>
              </a:spcBef>
              <a:spcAft>
                <a:spcPts val="0"/>
              </a:spcAft>
              <a:buSzPct val="75000"/>
              <a:buFont typeface="StarSymbol"/>
              <a:buChar char="–"/>
              <a:defRPr lang="pl-PL" sz="2000" b="0" i="0" u="none" strike="noStrike" kern="1200" cap="none">
                <a:ln>
                  <a:noFill/>
                </a:ln>
                <a:latin typeface="Liberation Sans" pitchFamily="18"/>
                <a:ea typeface="Microsoft YaHei" pitchFamily="2"/>
                <a:cs typeface="Mangal" pitchFamily="2"/>
              </a:defRPr>
            </a:lvl4pPr>
            <a:lvl5pPr marL="2160000" lvl="4"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5pPr>
            <a:lvl6pPr marL="2592000" lvl="5"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6pPr>
            <a:lvl7pPr marL="3024000" lvl="6"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7pPr>
            <a:lvl8pPr marL="3456000" lvl="7"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8pPr>
            <a:lvl9pPr marL="3887999" lvl="8"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9pPr>
          </a:lstStyle>
          <a:p>
            <a:pPr algn="just">
              <a:buClr>
                <a:schemeClr val="accent3"/>
              </a:buClr>
              <a:defRPr/>
            </a:pPr>
            <a:endParaRPr lang="pl-PL" sz="2000" dirty="0" smtClean="0">
              <a:latin typeface="Brygada 1918" pitchFamily="50" charset="-18"/>
              <a:ea typeface="Brygada 1918" pitchFamily="50" charset="-18"/>
            </a:endParaRPr>
          </a:p>
        </p:txBody>
      </p:sp>
      <p:sp>
        <p:nvSpPr>
          <p:cNvPr id="7" name="Symbol zastępczy tekstu 3"/>
          <p:cNvSpPr txBox="1">
            <a:spLocks/>
          </p:cNvSpPr>
          <p:nvPr/>
        </p:nvSpPr>
        <p:spPr>
          <a:xfrm>
            <a:off x="2852192" y="1637184"/>
            <a:ext cx="6048672" cy="5112568"/>
          </a:xfrm>
          <a:prstGeom prst="rect">
            <a:avLst/>
          </a:prstGeom>
        </p:spPr>
        <p:txBody>
          <a:bodyPr vert="horz">
            <a:normAutofit fontScale="92500" lnSpcReduction="20000"/>
          </a:bodyPr>
          <a:lstStyle>
            <a:defPPr marL="432000" lvl="0" indent="-324000">
              <a:spcBef>
                <a:spcPts val="1417"/>
              </a:spcBef>
              <a:spcAft>
                <a:spcPts val="0"/>
              </a:spcAft>
              <a:buSzPct val="45000"/>
              <a:buFont typeface="StarSymbol"/>
              <a:buNone/>
              <a:defRPr lang="pl-PL" sz="3200" b="0" i="0" u="none" strike="noStrike" kern="1200" cap="none">
                <a:ln>
                  <a:noFill/>
                </a:ln>
                <a:latin typeface="Liberation Sans" pitchFamily="18"/>
                <a:ea typeface="Microsoft YaHei" pitchFamily="2"/>
                <a:cs typeface="Mangal" pitchFamily="2"/>
              </a:defRPr>
            </a:defPPr>
            <a:lvl1pPr marL="432000" lvl="0" indent="-324000">
              <a:spcBef>
                <a:spcPts val="1417"/>
              </a:spcBef>
              <a:spcAft>
                <a:spcPts val="0"/>
              </a:spcAft>
              <a:buSzPct val="45000"/>
              <a:buFont typeface="StarSymbol"/>
              <a:buChar char="●"/>
              <a:defRPr lang="pl-PL" sz="3200" b="0" i="0" u="none" strike="noStrike" kern="1200" cap="none">
                <a:ln>
                  <a:noFill/>
                </a:ln>
                <a:latin typeface="Liberation Sans" pitchFamily="18"/>
                <a:ea typeface="Microsoft YaHei" pitchFamily="2"/>
                <a:cs typeface="Mangal" pitchFamily="2"/>
              </a:defRPr>
            </a:lvl1pPr>
            <a:lvl2pPr marL="864000" lvl="1" indent="-324000">
              <a:spcBef>
                <a:spcPts val="1134"/>
              </a:spcBef>
              <a:spcAft>
                <a:spcPts val="0"/>
              </a:spcAft>
              <a:buSzPct val="75000"/>
              <a:buFont typeface="StarSymbol"/>
              <a:buChar char="–"/>
              <a:defRPr lang="pl-PL" sz="2800" b="0" i="0" u="none" strike="noStrike" kern="1200" cap="none">
                <a:ln>
                  <a:noFill/>
                </a:ln>
                <a:latin typeface="Liberation Sans" pitchFamily="18"/>
                <a:ea typeface="Microsoft YaHei" pitchFamily="2"/>
                <a:cs typeface="Mangal" pitchFamily="2"/>
              </a:defRPr>
            </a:lvl2pPr>
            <a:lvl3pPr marL="1295999" lvl="2" indent="-288000">
              <a:spcBef>
                <a:spcPts val="850"/>
              </a:spcBef>
              <a:spcAft>
                <a:spcPts val="0"/>
              </a:spcAft>
              <a:buSzPct val="45000"/>
              <a:buFont typeface="StarSymbol"/>
              <a:buChar char="●"/>
              <a:defRPr lang="pl-PL" sz="2400" b="0" i="0" u="none" strike="noStrike" kern="1200" cap="none">
                <a:ln>
                  <a:noFill/>
                </a:ln>
                <a:latin typeface="Liberation Sans" pitchFamily="18"/>
                <a:ea typeface="Microsoft YaHei" pitchFamily="2"/>
                <a:cs typeface="Mangal" pitchFamily="2"/>
              </a:defRPr>
            </a:lvl3pPr>
            <a:lvl4pPr marL="1728000" lvl="3" indent="-216000">
              <a:spcBef>
                <a:spcPts val="567"/>
              </a:spcBef>
              <a:spcAft>
                <a:spcPts val="0"/>
              </a:spcAft>
              <a:buSzPct val="75000"/>
              <a:buFont typeface="StarSymbol"/>
              <a:buChar char="–"/>
              <a:defRPr lang="pl-PL" sz="2000" b="0" i="0" u="none" strike="noStrike" kern="1200" cap="none">
                <a:ln>
                  <a:noFill/>
                </a:ln>
                <a:latin typeface="Liberation Sans" pitchFamily="18"/>
                <a:ea typeface="Microsoft YaHei" pitchFamily="2"/>
                <a:cs typeface="Mangal" pitchFamily="2"/>
              </a:defRPr>
            </a:lvl4pPr>
            <a:lvl5pPr marL="2160000" lvl="4"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5pPr>
            <a:lvl6pPr marL="2592000" lvl="5"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6pPr>
            <a:lvl7pPr marL="3024000" lvl="6"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7pPr>
            <a:lvl8pPr marL="3456000" lvl="7"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8pPr>
            <a:lvl9pPr marL="3887999" lvl="8"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9pPr>
          </a:lstStyle>
          <a:p>
            <a:pPr algn="just">
              <a:buClr>
                <a:schemeClr val="accent3"/>
              </a:buClr>
              <a:defRPr/>
            </a:pPr>
            <a:r>
              <a:rPr lang="pl-PL" sz="2000" dirty="0" smtClean="0">
                <a:latin typeface="Brygada 1918" pitchFamily="50" charset="-18"/>
                <a:ea typeface="Brygada 1918" pitchFamily="50" charset="-18"/>
              </a:rPr>
              <a:t>Łuk refleksyjny to azjatycka odmiana łuku wynaleziona na terenie Wielkiego Stopu i stosowana przez koczowników. Od zwykłego łuku różni się wygięciem ramion w drugą stronę, co po założeniu cięciwy umożliwia skumulowanie w niej dodatkowej energii. </a:t>
            </a:r>
          </a:p>
          <a:p>
            <a:pPr algn="just">
              <a:buClr>
                <a:schemeClr val="accent3"/>
              </a:buClr>
              <a:defRPr/>
            </a:pPr>
            <a:r>
              <a:rPr lang="pl-PL" sz="2000" dirty="0" smtClean="0">
                <a:latin typeface="Brygada 1918" pitchFamily="50" charset="-18"/>
                <a:ea typeface="Brygada 1918" pitchFamily="50" charset="-18"/>
              </a:rPr>
              <a:t>Dodatkową energię wystrzału uzyskiwano dodatkowo stosując konstrukcję kompozytową, która składała się</a:t>
            </a:r>
            <a:r>
              <a:rPr lang="pl-PL" sz="2000" dirty="0">
                <a:latin typeface="Brygada 1918" pitchFamily="50" charset="-18"/>
                <a:ea typeface="Brygada 1918" pitchFamily="50" charset="-18"/>
              </a:rPr>
              <a:t> z trzech warstw o różnej elastyczności: </a:t>
            </a:r>
            <a:r>
              <a:rPr lang="pl-PL" sz="2000" dirty="0" smtClean="0">
                <a:latin typeface="Brygada 1918" pitchFamily="50" charset="-18"/>
                <a:ea typeface="Brygada 1918" pitchFamily="50" charset="-18"/>
              </a:rPr>
              <a:t>ścięgna (na </a:t>
            </a:r>
            <a:r>
              <a:rPr lang="pl-PL" sz="2000" dirty="0">
                <a:latin typeface="Brygada 1918" pitchFamily="50" charset="-18"/>
                <a:ea typeface="Brygada 1918" pitchFamily="50" charset="-18"/>
              </a:rPr>
              <a:t>brzuścu), drewna (w środku) i </a:t>
            </a:r>
            <a:r>
              <a:rPr lang="pl-PL" sz="2000" dirty="0" smtClean="0">
                <a:latin typeface="Brygada 1918" pitchFamily="50" charset="-18"/>
                <a:ea typeface="Brygada 1918" pitchFamily="50" charset="-18"/>
              </a:rPr>
              <a:t>rogu (na grzebiecie). Refleksyjne wygięcie ramion oraz kompozytowa konstrukcja sprawiały, że strzały leciały na większą odległość niż w zwykłych łukach, ale wymagały dużo większej siły naciągu. W tym celu pomagano sobie pierścieniami nakładanymi na kciuk zwanymi </a:t>
            </a:r>
            <a:r>
              <a:rPr lang="pl-PL" sz="2000" dirty="0" err="1" smtClean="0">
                <a:latin typeface="Brygada 1918" pitchFamily="50" charset="-18"/>
                <a:ea typeface="Brygada 1918" pitchFamily="50" charset="-18"/>
              </a:rPr>
              <a:t>zekierami</a:t>
            </a:r>
            <a:r>
              <a:rPr lang="pl-PL" sz="2000" dirty="0" smtClean="0">
                <a:latin typeface="Brygada 1918" pitchFamily="50" charset="-18"/>
                <a:ea typeface="Brygada 1918" pitchFamily="50" charset="-18"/>
              </a:rPr>
              <a:t>.</a:t>
            </a:r>
          </a:p>
          <a:p>
            <a:pPr algn="just">
              <a:buClr>
                <a:schemeClr val="accent3"/>
              </a:buClr>
              <a:defRPr/>
            </a:pPr>
            <a:r>
              <a:rPr lang="pl-PL" sz="2000" dirty="0" smtClean="0">
                <a:latin typeface="Brygada 1918" pitchFamily="50" charset="-18"/>
                <a:ea typeface="Brygada 1918" pitchFamily="50" charset="-18"/>
              </a:rPr>
              <a:t>Łuki tego typu noszono w sajdakach przytroczonych do siodeł</a:t>
            </a:r>
            <a:r>
              <a:rPr lang="pl-PL" sz="2000" dirty="0" smtClean="0">
                <a:latin typeface="Brygada 1918" pitchFamily="50" charset="-18"/>
                <a:ea typeface="Brygada 1918" pitchFamily="50" charset="-18"/>
              </a:rPr>
              <a:t>., natomiast strzały w kołczanach.</a:t>
            </a:r>
            <a:endParaRPr lang="pl-PL" sz="2000" dirty="0">
              <a:latin typeface="Brygada 1918" pitchFamily="50" charset="-18"/>
              <a:ea typeface="Brygada 1918" pitchFamily="50" charset="-18"/>
            </a:endParaRPr>
          </a:p>
          <a:p>
            <a:pPr algn="just">
              <a:buClr>
                <a:schemeClr val="accent3"/>
              </a:buClr>
              <a:defRPr/>
            </a:pPr>
            <a:endParaRPr lang="pl-PL" sz="2000" dirty="0" smtClean="0">
              <a:latin typeface="Brygada 1918" pitchFamily="50" charset="-18"/>
              <a:ea typeface="Brygada 1918" pitchFamily="50" charset="-18"/>
            </a:endParaRPr>
          </a:p>
          <a:p>
            <a:pPr marL="540000" lvl="1" indent="0" algn="just">
              <a:buClr>
                <a:schemeClr val="accent3"/>
              </a:buClr>
              <a:buNone/>
              <a:defRPr/>
            </a:pPr>
            <a:endParaRPr lang="pl-PL" sz="2000" dirty="0" smtClean="0">
              <a:latin typeface="Brygada 1918" pitchFamily="50" charset="-18"/>
              <a:ea typeface="Brygada 1918" pitchFamily="50" charset="-18"/>
            </a:endParaRPr>
          </a:p>
        </p:txBody>
      </p:sp>
      <p:pic>
        <p:nvPicPr>
          <p:cNvPr id="3" name="Obraz 2"/>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602113" y="4425456"/>
            <a:ext cx="1603258" cy="2196244"/>
          </a:xfrm>
          <a:prstGeom prst="rect">
            <a:avLst/>
          </a:prstGeom>
        </p:spPr>
      </p:pic>
      <p:pic>
        <p:nvPicPr>
          <p:cNvPr id="4" name="Obraz 3"/>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rot="5400000">
            <a:off x="-208489" y="1276189"/>
            <a:ext cx="2987718" cy="1532699"/>
          </a:xfrm>
          <a:prstGeom prst="rect">
            <a:avLst/>
          </a:prstGeom>
        </p:spPr>
      </p:pic>
      <p:pic>
        <p:nvPicPr>
          <p:cNvPr id="9" name="Obraz 8"/>
          <p:cNvPicPr>
            <a:picLocks noChangeAspect="1"/>
          </p:cNvPicPr>
          <p:nvPr/>
        </p:nvPicPr>
        <p:blipFill rotWithShape="1">
          <a:blip r:embed="rId4" cstate="print">
            <a:extLst>
              <a:ext uri="{28A0092B-C50C-407E-A947-70E740481C1C}">
                <a14:useLocalDpi xmlns="" xmlns:a14="http://schemas.microsoft.com/office/drawing/2010/main" val="0"/>
              </a:ext>
            </a:extLst>
          </a:blip>
          <a:srcRect l="9000" t="29386" r="7200" b="28748"/>
          <a:stretch/>
        </p:blipFill>
        <p:spPr>
          <a:xfrm>
            <a:off x="431066" y="3568010"/>
            <a:ext cx="1945352" cy="648257"/>
          </a:xfrm>
          <a:prstGeom prst="rect">
            <a:avLst/>
          </a:prstGeom>
        </p:spPr>
      </p:pic>
    </p:spTree>
    <p:extLst>
      <p:ext uri="{BB962C8B-B14F-4D97-AF65-F5344CB8AC3E}">
        <p14:creationId xmlns="" xmlns:p14="http://schemas.microsoft.com/office/powerpoint/2010/main" val="1336112854"/>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539552" y="476672"/>
            <a:ext cx="8229600" cy="432048"/>
          </a:xfrm>
        </p:spPr>
        <p:txBody>
          <a:bodyPr>
            <a:normAutofit fontScale="90000"/>
          </a:bodyPr>
          <a:lstStyle/>
          <a:p>
            <a:pPr algn="ctr"/>
            <a:r>
              <a:rPr lang="pl-PL" dirty="0" smtClean="0">
                <a:latin typeface="Brygada 1918" pitchFamily="50" charset="-18"/>
                <a:ea typeface="Brygada 1918" pitchFamily="50" charset="-18"/>
              </a:rPr>
              <a:t>Broń turecka</a:t>
            </a:r>
            <a:endParaRPr lang="pl-PL" dirty="0">
              <a:latin typeface="Brygada 1918" pitchFamily="50" charset="-18"/>
              <a:ea typeface="Brygada 1918" pitchFamily="50" charset="-18"/>
            </a:endParaRPr>
          </a:p>
        </p:txBody>
      </p:sp>
      <p:sp>
        <p:nvSpPr>
          <p:cNvPr id="5" name="Tytuł 2"/>
          <p:cNvSpPr txBox="1">
            <a:spLocks/>
          </p:cNvSpPr>
          <p:nvPr/>
        </p:nvSpPr>
        <p:spPr>
          <a:xfrm>
            <a:off x="72360" y="867489"/>
            <a:ext cx="9071640" cy="523220"/>
          </a:xfrm>
          <a:prstGeom prst="rect">
            <a:avLst/>
          </a:prstGeom>
        </p:spPr>
        <p:txBody>
          <a:bodyPr vert="horz" anchor="ctr">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algn="ctr" defTabSz="914400" rtl="0" eaLnBrk="1" fontAlgn="auto" latinLnBrk="0" hangingPunct="1">
              <a:lnSpc>
                <a:spcPct val="100000"/>
              </a:lnSpc>
              <a:spcBef>
                <a:spcPct val="0"/>
              </a:spcBef>
              <a:spcAft>
                <a:spcPts val="0"/>
              </a:spcAft>
              <a:buClrTx/>
              <a:buSzPct val="45000"/>
              <a:buFont typeface="StarSymbol"/>
              <a:buNone/>
              <a:tabLst/>
              <a:defRPr/>
            </a:pPr>
            <a:r>
              <a:rPr lang="pl-PL" sz="2800" dirty="0" err="1" smtClean="0">
                <a:solidFill>
                  <a:schemeClr val="tx2"/>
                </a:solidFill>
                <a:latin typeface="Brygada 1918" pitchFamily="50" charset="-18"/>
                <a:ea typeface="Brygada 1918" pitchFamily="50" charset="-18"/>
                <a:cs typeface="+mj-cs"/>
              </a:rPr>
              <a:t>Juszman</a:t>
            </a:r>
            <a:endParaRPr lang="pl-PL" sz="2800" dirty="0" smtClean="0">
              <a:solidFill>
                <a:schemeClr val="tx2"/>
              </a:solidFill>
              <a:latin typeface="Brygada 1918" pitchFamily="50" charset="-18"/>
              <a:ea typeface="Brygada 1918" pitchFamily="50" charset="-18"/>
              <a:cs typeface="+mj-cs"/>
            </a:endParaRPr>
          </a:p>
        </p:txBody>
      </p:sp>
      <p:sp>
        <p:nvSpPr>
          <p:cNvPr id="6" name="Symbol zastępczy tekstu 3"/>
          <p:cNvSpPr txBox="1">
            <a:spLocks/>
          </p:cNvSpPr>
          <p:nvPr/>
        </p:nvSpPr>
        <p:spPr>
          <a:xfrm>
            <a:off x="2699792" y="1484784"/>
            <a:ext cx="6048672" cy="5112568"/>
          </a:xfrm>
          <a:prstGeom prst="rect">
            <a:avLst/>
          </a:prstGeom>
        </p:spPr>
        <p:txBody>
          <a:bodyPr vert="horz">
            <a:normAutofit/>
          </a:bodyPr>
          <a:lstStyle>
            <a:defPPr marL="432000" lvl="0" indent="-324000">
              <a:spcBef>
                <a:spcPts val="1417"/>
              </a:spcBef>
              <a:spcAft>
                <a:spcPts val="0"/>
              </a:spcAft>
              <a:buSzPct val="45000"/>
              <a:buFont typeface="StarSymbol"/>
              <a:buNone/>
              <a:defRPr lang="pl-PL" sz="3200" b="0" i="0" u="none" strike="noStrike" kern="1200" cap="none">
                <a:ln>
                  <a:noFill/>
                </a:ln>
                <a:latin typeface="Liberation Sans" pitchFamily="18"/>
                <a:ea typeface="Microsoft YaHei" pitchFamily="2"/>
                <a:cs typeface="Mangal" pitchFamily="2"/>
              </a:defRPr>
            </a:defPPr>
            <a:lvl1pPr marL="432000" lvl="0" indent="-324000">
              <a:spcBef>
                <a:spcPts val="1417"/>
              </a:spcBef>
              <a:spcAft>
                <a:spcPts val="0"/>
              </a:spcAft>
              <a:buSzPct val="45000"/>
              <a:buFont typeface="StarSymbol"/>
              <a:buChar char="●"/>
              <a:defRPr lang="pl-PL" sz="3200" b="0" i="0" u="none" strike="noStrike" kern="1200" cap="none">
                <a:ln>
                  <a:noFill/>
                </a:ln>
                <a:latin typeface="Liberation Sans" pitchFamily="18"/>
                <a:ea typeface="Microsoft YaHei" pitchFamily="2"/>
                <a:cs typeface="Mangal" pitchFamily="2"/>
              </a:defRPr>
            </a:lvl1pPr>
            <a:lvl2pPr marL="864000" lvl="1" indent="-324000">
              <a:spcBef>
                <a:spcPts val="1134"/>
              </a:spcBef>
              <a:spcAft>
                <a:spcPts val="0"/>
              </a:spcAft>
              <a:buSzPct val="75000"/>
              <a:buFont typeface="StarSymbol"/>
              <a:buChar char="–"/>
              <a:defRPr lang="pl-PL" sz="2800" b="0" i="0" u="none" strike="noStrike" kern="1200" cap="none">
                <a:ln>
                  <a:noFill/>
                </a:ln>
                <a:latin typeface="Liberation Sans" pitchFamily="18"/>
                <a:ea typeface="Microsoft YaHei" pitchFamily="2"/>
                <a:cs typeface="Mangal" pitchFamily="2"/>
              </a:defRPr>
            </a:lvl2pPr>
            <a:lvl3pPr marL="1295999" lvl="2" indent="-288000">
              <a:spcBef>
                <a:spcPts val="850"/>
              </a:spcBef>
              <a:spcAft>
                <a:spcPts val="0"/>
              </a:spcAft>
              <a:buSzPct val="45000"/>
              <a:buFont typeface="StarSymbol"/>
              <a:buChar char="●"/>
              <a:defRPr lang="pl-PL" sz="2400" b="0" i="0" u="none" strike="noStrike" kern="1200" cap="none">
                <a:ln>
                  <a:noFill/>
                </a:ln>
                <a:latin typeface="Liberation Sans" pitchFamily="18"/>
                <a:ea typeface="Microsoft YaHei" pitchFamily="2"/>
                <a:cs typeface="Mangal" pitchFamily="2"/>
              </a:defRPr>
            </a:lvl3pPr>
            <a:lvl4pPr marL="1728000" lvl="3" indent="-216000">
              <a:spcBef>
                <a:spcPts val="567"/>
              </a:spcBef>
              <a:spcAft>
                <a:spcPts val="0"/>
              </a:spcAft>
              <a:buSzPct val="75000"/>
              <a:buFont typeface="StarSymbol"/>
              <a:buChar char="–"/>
              <a:defRPr lang="pl-PL" sz="2000" b="0" i="0" u="none" strike="noStrike" kern="1200" cap="none">
                <a:ln>
                  <a:noFill/>
                </a:ln>
                <a:latin typeface="Liberation Sans" pitchFamily="18"/>
                <a:ea typeface="Microsoft YaHei" pitchFamily="2"/>
                <a:cs typeface="Mangal" pitchFamily="2"/>
              </a:defRPr>
            </a:lvl4pPr>
            <a:lvl5pPr marL="2160000" lvl="4"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5pPr>
            <a:lvl6pPr marL="2592000" lvl="5"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6pPr>
            <a:lvl7pPr marL="3024000" lvl="6"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7pPr>
            <a:lvl8pPr marL="3456000" lvl="7"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8pPr>
            <a:lvl9pPr marL="3887999" lvl="8"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9pPr>
          </a:lstStyle>
          <a:p>
            <a:pPr algn="just">
              <a:buClr>
                <a:schemeClr val="accent3"/>
              </a:buClr>
              <a:defRPr/>
            </a:pPr>
            <a:endParaRPr lang="pl-PL" sz="2000" dirty="0" smtClean="0">
              <a:latin typeface="Brygada 1918" pitchFamily="50" charset="-18"/>
              <a:ea typeface="Brygada 1918" pitchFamily="50" charset="-18"/>
            </a:endParaRPr>
          </a:p>
        </p:txBody>
      </p:sp>
      <p:sp>
        <p:nvSpPr>
          <p:cNvPr id="7" name="Symbol zastępczy tekstu 3"/>
          <p:cNvSpPr txBox="1">
            <a:spLocks/>
          </p:cNvSpPr>
          <p:nvPr/>
        </p:nvSpPr>
        <p:spPr>
          <a:xfrm>
            <a:off x="2852192" y="1637184"/>
            <a:ext cx="6048672" cy="5112568"/>
          </a:xfrm>
          <a:prstGeom prst="rect">
            <a:avLst/>
          </a:prstGeom>
        </p:spPr>
        <p:txBody>
          <a:bodyPr vert="horz">
            <a:normAutofit/>
          </a:bodyPr>
          <a:lstStyle>
            <a:defPPr marL="432000" lvl="0" indent="-324000">
              <a:spcBef>
                <a:spcPts val="1417"/>
              </a:spcBef>
              <a:spcAft>
                <a:spcPts val="0"/>
              </a:spcAft>
              <a:buSzPct val="45000"/>
              <a:buFont typeface="StarSymbol"/>
              <a:buNone/>
              <a:defRPr lang="pl-PL" sz="3200" b="0" i="0" u="none" strike="noStrike" kern="1200" cap="none">
                <a:ln>
                  <a:noFill/>
                </a:ln>
                <a:latin typeface="Liberation Sans" pitchFamily="18"/>
                <a:ea typeface="Microsoft YaHei" pitchFamily="2"/>
                <a:cs typeface="Mangal" pitchFamily="2"/>
              </a:defRPr>
            </a:defPPr>
            <a:lvl1pPr marL="432000" lvl="0" indent="-324000">
              <a:spcBef>
                <a:spcPts val="1417"/>
              </a:spcBef>
              <a:spcAft>
                <a:spcPts val="0"/>
              </a:spcAft>
              <a:buSzPct val="45000"/>
              <a:buFont typeface="StarSymbol"/>
              <a:buChar char="●"/>
              <a:defRPr lang="pl-PL" sz="3200" b="0" i="0" u="none" strike="noStrike" kern="1200" cap="none">
                <a:ln>
                  <a:noFill/>
                </a:ln>
                <a:latin typeface="Liberation Sans" pitchFamily="18"/>
                <a:ea typeface="Microsoft YaHei" pitchFamily="2"/>
                <a:cs typeface="Mangal" pitchFamily="2"/>
              </a:defRPr>
            </a:lvl1pPr>
            <a:lvl2pPr marL="864000" lvl="1" indent="-324000">
              <a:spcBef>
                <a:spcPts val="1134"/>
              </a:spcBef>
              <a:spcAft>
                <a:spcPts val="0"/>
              </a:spcAft>
              <a:buSzPct val="75000"/>
              <a:buFont typeface="StarSymbol"/>
              <a:buChar char="–"/>
              <a:defRPr lang="pl-PL" sz="2800" b="0" i="0" u="none" strike="noStrike" kern="1200" cap="none">
                <a:ln>
                  <a:noFill/>
                </a:ln>
                <a:latin typeface="Liberation Sans" pitchFamily="18"/>
                <a:ea typeface="Microsoft YaHei" pitchFamily="2"/>
                <a:cs typeface="Mangal" pitchFamily="2"/>
              </a:defRPr>
            </a:lvl2pPr>
            <a:lvl3pPr marL="1295999" lvl="2" indent="-288000">
              <a:spcBef>
                <a:spcPts val="850"/>
              </a:spcBef>
              <a:spcAft>
                <a:spcPts val="0"/>
              </a:spcAft>
              <a:buSzPct val="45000"/>
              <a:buFont typeface="StarSymbol"/>
              <a:buChar char="●"/>
              <a:defRPr lang="pl-PL" sz="2400" b="0" i="0" u="none" strike="noStrike" kern="1200" cap="none">
                <a:ln>
                  <a:noFill/>
                </a:ln>
                <a:latin typeface="Liberation Sans" pitchFamily="18"/>
                <a:ea typeface="Microsoft YaHei" pitchFamily="2"/>
                <a:cs typeface="Mangal" pitchFamily="2"/>
              </a:defRPr>
            </a:lvl3pPr>
            <a:lvl4pPr marL="1728000" lvl="3" indent="-216000">
              <a:spcBef>
                <a:spcPts val="567"/>
              </a:spcBef>
              <a:spcAft>
                <a:spcPts val="0"/>
              </a:spcAft>
              <a:buSzPct val="75000"/>
              <a:buFont typeface="StarSymbol"/>
              <a:buChar char="–"/>
              <a:defRPr lang="pl-PL" sz="2000" b="0" i="0" u="none" strike="noStrike" kern="1200" cap="none">
                <a:ln>
                  <a:noFill/>
                </a:ln>
                <a:latin typeface="Liberation Sans" pitchFamily="18"/>
                <a:ea typeface="Microsoft YaHei" pitchFamily="2"/>
                <a:cs typeface="Mangal" pitchFamily="2"/>
              </a:defRPr>
            </a:lvl4pPr>
            <a:lvl5pPr marL="2160000" lvl="4"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5pPr>
            <a:lvl6pPr marL="2592000" lvl="5"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6pPr>
            <a:lvl7pPr marL="3024000" lvl="6"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7pPr>
            <a:lvl8pPr marL="3456000" lvl="7"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8pPr>
            <a:lvl9pPr marL="3887999" lvl="8"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9pPr>
          </a:lstStyle>
          <a:p>
            <a:pPr algn="just">
              <a:buClr>
                <a:schemeClr val="accent3"/>
              </a:buClr>
              <a:defRPr/>
            </a:pPr>
            <a:r>
              <a:rPr lang="pl-PL" sz="2000" dirty="0" err="1" smtClean="0">
                <a:latin typeface="Brygada 1918" pitchFamily="50" charset="-18"/>
                <a:ea typeface="Brygada 1918" pitchFamily="50" charset="-18"/>
              </a:rPr>
              <a:t>Juszman</a:t>
            </a:r>
            <a:r>
              <a:rPr lang="pl-PL" sz="2000" dirty="0" smtClean="0">
                <a:latin typeface="Brygada 1918" pitchFamily="50" charset="-18"/>
                <a:ea typeface="Brygada 1918" pitchFamily="50" charset="-18"/>
              </a:rPr>
              <a:t> jest typem zbroi </a:t>
            </a:r>
            <a:r>
              <a:rPr lang="pl-PL" sz="2000" dirty="0" err="1" smtClean="0">
                <a:latin typeface="Brygada 1918" pitchFamily="50" charset="-18"/>
                <a:ea typeface="Brygada 1918" pitchFamily="50" charset="-18"/>
              </a:rPr>
              <a:t>kolczo-zbrojnikowej</a:t>
            </a:r>
            <a:r>
              <a:rPr lang="pl-PL" sz="2000" dirty="0" smtClean="0">
                <a:latin typeface="Brygada 1918" pitchFamily="50" charset="-18"/>
                <a:ea typeface="Brygada 1918" pitchFamily="50" charset="-18"/>
              </a:rPr>
              <a:t>. Ma postać kolczugi z długimi rękawami, która z przodu i z tyłu ma wbudowane szeregi niewielkich płytek zachodzących na siebie dachówkowato i połączony z plecionką </a:t>
            </a:r>
            <a:r>
              <a:rPr lang="pl-PL" sz="2000" dirty="0" err="1" smtClean="0">
                <a:latin typeface="Brygada 1918" pitchFamily="50" charset="-18"/>
                <a:ea typeface="Brygada 1918" pitchFamily="50" charset="-18"/>
              </a:rPr>
              <a:t>kolczą</a:t>
            </a:r>
            <a:r>
              <a:rPr lang="pl-PL" sz="2000" dirty="0" smtClean="0">
                <a:latin typeface="Brygada 1918" pitchFamily="50" charset="-18"/>
                <a:ea typeface="Brygada 1918" pitchFamily="50" charset="-18"/>
              </a:rPr>
              <a:t>. Najczęściej posiada rozcięcie z przodu umożliwiające jego założenie. Przednie płyty wiąże się za pomocą rzemieni.</a:t>
            </a:r>
          </a:p>
          <a:p>
            <a:pPr algn="just">
              <a:buClr>
                <a:schemeClr val="accent3"/>
              </a:buClr>
              <a:defRPr/>
            </a:pPr>
            <a:r>
              <a:rPr lang="pl-PL" sz="2000" dirty="0" smtClean="0">
                <a:latin typeface="Brygada 1918" pitchFamily="50" charset="-18"/>
                <a:ea typeface="Brygada 1918" pitchFamily="50" charset="-18"/>
              </a:rPr>
              <a:t>Szczyt jej popularności przypada na XVII wiek.</a:t>
            </a:r>
          </a:p>
          <a:p>
            <a:pPr marL="540000" lvl="1" indent="0" algn="just">
              <a:buClr>
                <a:schemeClr val="accent3"/>
              </a:buClr>
              <a:buNone/>
              <a:defRPr/>
            </a:pPr>
            <a:endParaRPr lang="pl-PL" sz="2000" dirty="0" smtClean="0">
              <a:latin typeface="Brygada 1918" pitchFamily="50" charset="-18"/>
              <a:ea typeface="Brygada 1918" pitchFamily="50" charset="-18"/>
            </a:endParaRPr>
          </a:p>
        </p:txBody>
      </p:sp>
      <p:pic>
        <p:nvPicPr>
          <p:cNvPr id="11" name="Obraz 10"/>
          <p:cNvPicPr>
            <a:picLocks noChangeAspect="1"/>
          </p:cNvPicPr>
          <p:nvPr/>
        </p:nvPicPr>
        <p:blipFill rotWithShape="1">
          <a:blip r:embed="rId2" cstate="print">
            <a:extLst>
              <a:ext uri="{28A0092B-C50C-407E-A947-70E740481C1C}">
                <a14:useLocalDpi xmlns="" xmlns:a14="http://schemas.microsoft.com/office/drawing/2010/main" val="0"/>
              </a:ext>
            </a:extLst>
          </a:blip>
          <a:srcRect l="2690"/>
          <a:stretch/>
        </p:blipFill>
        <p:spPr>
          <a:xfrm>
            <a:off x="410987" y="1052736"/>
            <a:ext cx="1944470" cy="2664296"/>
          </a:xfrm>
          <a:prstGeom prst="rect">
            <a:avLst/>
          </a:prstGeom>
        </p:spPr>
      </p:pic>
      <p:pic>
        <p:nvPicPr>
          <p:cNvPr id="12" name="Obraz 11"/>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467544" y="3790115"/>
            <a:ext cx="1831357" cy="2733369"/>
          </a:xfrm>
          <a:prstGeom prst="rect">
            <a:avLst/>
          </a:prstGeom>
        </p:spPr>
      </p:pic>
    </p:spTree>
    <p:extLst>
      <p:ext uri="{BB962C8B-B14F-4D97-AF65-F5344CB8AC3E}">
        <p14:creationId xmlns="" xmlns:p14="http://schemas.microsoft.com/office/powerpoint/2010/main" val="1446563510"/>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539552" y="476672"/>
            <a:ext cx="8229600" cy="432048"/>
          </a:xfrm>
        </p:spPr>
        <p:txBody>
          <a:bodyPr>
            <a:normAutofit fontScale="90000"/>
          </a:bodyPr>
          <a:lstStyle/>
          <a:p>
            <a:pPr algn="ctr"/>
            <a:r>
              <a:rPr lang="pl-PL" dirty="0" smtClean="0">
                <a:latin typeface="Brygada 1918" pitchFamily="50" charset="-18"/>
                <a:ea typeface="Brygada 1918" pitchFamily="50" charset="-18"/>
              </a:rPr>
              <a:t>Broń turecka</a:t>
            </a:r>
            <a:endParaRPr lang="pl-PL" dirty="0">
              <a:latin typeface="Brygada 1918" pitchFamily="50" charset="-18"/>
              <a:ea typeface="Brygada 1918" pitchFamily="50" charset="-18"/>
            </a:endParaRPr>
          </a:p>
        </p:txBody>
      </p:sp>
      <p:sp>
        <p:nvSpPr>
          <p:cNvPr id="5" name="Tytuł 2"/>
          <p:cNvSpPr txBox="1">
            <a:spLocks/>
          </p:cNvSpPr>
          <p:nvPr/>
        </p:nvSpPr>
        <p:spPr>
          <a:xfrm>
            <a:off x="72360" y="867489"/>
            <a:ext cx="9071640" cy="523220"/>
          </a:xfrm>
          <a:prstGeom prst="rect">
            <a:avLst/>
          </a:prstGeom>
        </p:spPr>
        <p:txBody>
          <a:bodyPr vert="horz" anchor="ctr">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algn="ctr" defTabSz="914400" rtl="0" eaLnBrk="1" fontAlgn="auto" latinLnBrk="0" hangingPunct="1">
              <a:lnSpc>
                <a:spcPct val="100000"/>
              </a:lnSpc>
              <a:spcBef>
                <a:spcPct val="0"/>
              </a:spcBef>
              <a:spcAft>
                <a:spcPts val="0"/>
              </a:spcAft>
              <a:buClrTx/>
              <a:buSzPct val="45000"/>
              <a:buFont typeface="StarSymbol"/>
              <a:buNone/>
              <a:tabLst/>
              <a:defRPr/>
            </a:pPr>
            <a:r>
              <a:rPr lang="pl-PL" sz="2800" dirty="0" smtClean="0">
                <a:solidFill>
                  <a:schemeClr val="tx2"/>
                </a:solidFill>
                <a:latin typeface="Brygada 1918" pitchFamily="50" charset="-18"/>
                <a:ea typeface="Brygada 1918" pitchFamily="50" charset="-18"/>
                <a:cs typeface="+mj-cs"/>
              </a:rPr>
              <a:t>Bechter</a:t>
            </a:r>
          </a:p>
        </p:txBody>
      </p:sp>
      <p:sp>
        <p:nvSpPr>
          <p:cNvPr id="6" name="Symbol zastępczy tekstu 3"/>
          <p:cNvSpPr txBox="1">
            <a:spLocks/>
          </p:cNvSpPr>
          <p:nvPr/>
        </p:nvSpPr>
        <p:spPr>
          <a:xfrm>
            <a:off x="2699792" y="1484784"/>
            <a:ext cx="6048672" cy="5112568"/>
          </a:xfrm>
          <a:prstGeom prst="rect">
            <a:avLst/>
          </a:prstGeom>
        </p:spPr>
        <p:txBody>
          <a:bodyPr vert="horz">
            <a:normAutofit/>
          </a:bodyPr>
          <a:lstStyle>
            <a:defPPr marL="432000" lvl="0" indent="-324000">
              <a:spcBef>
                <a:spcPts val="1417"/>
              </a:spcBef>
              <a:spcAft>
                <a:spcPts val="0"/>
              </a:spcAft>
              <a:buSzPct val="45000"/>
              <a:buFont typeface="StarSymbol"/>
              <a:buNone/>
              <a:defRPr lang="pl-PL" sz="3200" b="0" i="0" u="none" strike="noStrike" kern="1200" cap="none">
                <a:ln>
                  <a:noFill/>
                </a:ln>
                <a:latin typeface="Liberation Sans" pitchFamily="18"/>
                <a:ea typeface="Microsoft YaHei" pitchFamily="2"/>
                <a:cs typeface="Mangal" pitchFamily="2"/>
              </a:defRPr>
            </a:defPPr>
            <a:lvl1pPr marL="432000" lvl="0" indent="-324000">
              <a:spcBef>
                <a:spcPts val="1417"/>
              </a:spcBef>
              <a:spcAft>
                <a:spcPts val="0"/>
              </a:spcAft>
              <a:buSzPct val="45000"/>
              <a:buFont typeface="StarSymbol"/>
              <a:buChar char="●"/>
              <a:defRPr lang="pl-PL" sz="3200" b="0" i="0" u="none" strike="noStrike" kern="1200" cap="none">
                <a:ln>
                  <a:noFill/>
                </a:ln>
                <a:latin typeface="Liberation Sans" pitchFamily="18"/>
                <a:ea typeface="Microsoft YaHei" pitchFamily="2"/>
                <a:cs typeface="Mangal" pitchFamily="2"/>
              </a:defRPr>
            </a:lvl1pPr>
            <a:lvl2pPr marL="864000" lvl="1" indent="-324000">
              <a:spcBef>
                <a:spcPts val="1134"/>
              </a:spcBef>
              <a:spcAft>
                <a:spcPts val="0"/>
              </a:spcAft>
              <a:buSzPct val="75000"/>
              <a:buFont typeface="StarSymbol"/>
              <a:buChar char="–"/>
              <a:defRPr lang="pl-PL" sz="2800" b="0" i="0" u="none" strike="noStrike" kern="1200" cap="none">
                <a:ln>
                  <a:noFill/>
                </a:ln>
                <a:latin typeface="Liberation Sans" pitchFamily="18"/>
                <a:ea typeface="Microsoft YaHei" pitchFamily="2"/>
                <a:cs typeface="Mangal" pitchFamily="2"/>
              </a:defRPr>
            </a:lvl2pPr>
            <a:lvl3pPr marL="1295999" lvl="2" indent="-288000">
              <a:spcBef>
                <a:spcPts val="850"/>
              </a:spcBef>
              <a:spcAft>
                <a:spcPts val="0"/>
              </a:spcAft>
              <a:buSzPct val="45000"/>
              <a:buFont typeface="StarSymbol"/>
              <a:buChar char="●"/>
              <a:defRPr lang="pl-PL" sz="2400" b="0" i="0" u="none" strike="noStrike" kern="1200" cap="none">
                <a:ln>
                  <a:noFill/>
                </a:ln>
                <a:latin typeface="Liberation Sans" pitchFamily="18"/>
                <a:ea typeface="Microsoft YaHei" pitchFamily="2"/>
                <a:cs typeface="Mangal" pitchFamily="2"/>
              </a:defRPr>
            </a:lvl3pPr>
            <a:lvl4pPr marL="1728000" lvl="3" indent="-216000">
              <a:spcBef>
                <a:spcPts val="567"/>
              </a:spcBef>
              <a:spcAft>
                <a:spcPts val="0"/>
              </a:spcAft>
              <a:buSzPct val="75000"/>
              <a:buFont typeface="StarSymbol"/>
              <a:buChar char="–"/>
              <a:defRPr lang="pl-PL" sz="2000" b="0" i="0" u="none" strike="noStrike" kern="1200" cap="none">
                <a:ln>
                  <a:noFill/>
                </a:ln>
                <a:latin typeface="Liberation Sans" pitchFamily="18"/>
                <a:ea typeface="Microsoft YaHei" pitchFamily="2"/>
                <a:cs typeface="Mangal" pitchFamily="2"/>
              </a:defRPr>
            </a:lvl4pPr>
            <a:lvl5pPr marL="2160000" lvl="4"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5pPr>
            <a:lvl6pPr marL="2592000" lvl="5"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6pPr>
            <a:lvl7pPr marL="3024000" lvl="6"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7pPr>
            <a:lvl8pPr marL="3456000" lvl="7"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8pPr>
            <a:lvl9pPr marL="3887999" lvl="8"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9pPr>
          </a:lstStyle>
          <a:p>
            <a:pPr algn="just">
              <a:buClr>
                <a:schemeClr val="accent3"/>
              </a:buClr>
              <a:defRPr/>
            </a:pPr>
            <a:endParaRPr lang="pl-PL" sz="2000" dirty="0" smtClean="0">
              <a:latin typeface="Brygada 1918" pitchFamily="50" charset="-18"/>
              <a:ea typeface="Brygada 1918" pitchFamily="50" charset="-18"/>
            </a:endParaRPr>
          </a:p>
        </p:txBody>
      </p:sp>
      <p:sp>
        <p:nvSpPr>
          <p:cNvPr id="7" name="Symbol zastępczy tekstu 3"/>
          <p:cNvSpPr txBox="1">
            <a:spLocks/>
          </p:cNvSpPr>
          <p:nvPr/>
        </p:nvSpPr>
        <p:spPr>
          <a:xfrm>
            <a:off x="2852192" y="1637184"/>
            <a:ext cx="6048672" cy="5112568"/>
          </a:xfrm>
          <a:prstGeom prst="rect">
            <a:avLst/>
          </a:prstGeom>
        </p:spPr>
        <p:txBody>
          <a:bodyPr vert="horz">
            <a:normAutofit/>
          </a:bodyPr>
          <a:lstStyle>
            <a:defPPr marL="432000" lvl="0" indent="-324000">
              <a:spcBef>
                <a:spcPts val="1417"/>
              </a:spcBef>
              <a:spcAft>
                <a:spcPts val="0"/>
              </a:spcAft>
              <a:buSzPct val="45000"/>
              <a:buFont typeface="StarSymbol"/>
              <a:buNone/>
              <a:defRPr lang="pl-PL" sz="3200" b="0" i="0" u="none" strike="noStrike" kern="1200" cap="none">
                <a:ln>
                  <a:noFill/>
                </a:ln>
                <a:latin typeface="Liberation Sans" pitchFamily="18"/>
                <a:ea typeface="Microsoft YaHei" pitchFamily="2"/>
                <a:cs typeface="Mangal" pitchFamily="2"/>
              </a:defRPr>
            </a:defPPr>
            <a:lvl1pPr marL="432000" lvl="0" indent="-324000">
              <a:spcBef>
                <a:spcPts val="1417"/>
              </a:spcBef>
              <a:spcAft>
                <a:spcPts val="0"/>
              </a:spcAft>
              <a:buSzPct val="45000"/>
              <a:buFont typeface="StarSymbol"/>
              <a:buChar char="●"/>
              <a:defRPr lang="pl-PL" sz="3200" b="0" i="0" u="none" strike="noStrike" kern="1200" cap="none">
                <a:ln>
                  <a:noFill/>
                </a:ln>
                <a:latin typeface="Liberation Sans" pitchFamily="18"/>
                <a:ea typeface="Microsoft YaHei" pitchFamily="2"/>
                <a:cs typeface="Mangal" pitchFamily="2"/>
              </a:defRPr>
            </a:lvl1pPr>
            <a:lvl2pPr marL="864000" lvl="1" indent="-324000">
              <a:spcBef>
                <a:spcPts val="1134"/>
              </a:spcBef>
              <a:spcAft>
                <a:spcPts val="0"/>
              </a:spcAft>
              <a:buSzPct val="75000"/>
              <a:buFont typeface="StarSymbol"/>
              <a:buChar char="–"/>
              <a:defRPr lang="pl-PL" sz="2800" b="0" i="0" u="none" strike="noStrike" kern="1200" cap="none">
                <a:ln>
                  <a:noFill/>
                </a:ln>
                <a:latin typeface="Liberation Sans" pitchFamily="18"/>
                <a:ea typeface="Microsoft YaHei" pitchFamily="2"/>
                <a:cs typeface="Mangal" pitchFamily="2"/>
              </a:defRPr>
            </a:lvl2pPr>
            <a:lvl3pPr marL="1295999" lvl="2" indent="-288000">
              <a:spcBef>
                <a:spcPts val="850"/>
              </a:spcBef>
              <a:spcAft>
                <a:spcPts val="0"/>
              </a:spcAft>
              <a:buSzPct val="45000"/>
              <a:buFont typeface="StarSymbol"/>
              <a:buChar char="●"/>
              <a:defRPr lang="pl-PL" sz="2400" b="0" i="0" u="none" strike="noStrike" kern="1200" cap="none">
                <a:ln>
                  <a:noFill/>
                </a:ln>
                <a:latin typeface="Liberation Sans" pitchFamily="18"/>
                <a:ea typeface="Microsoft YaHei" pitchFamily="2"/>
                <a:cs typeface="Mangal" pitchFamily="2"/>
              </a:defRPr>
            </a:lvl3pPr>
            <a:lvl4pPr marL="1728000" lvl="3" indent="-216000">
              <a:spcBef>
                <a:spcPts val="567"/>
              </a:spcBef>
              <a:spcAft>
                <a:spcPts val="0"/>
              </a:spcAft>
              <a:buSzPct val="75000"/>
              <a:buFont typeface="StarSymbol"/>
              <a:buChar char="–"/>
              <a:defRPr lang="pl-PL" sz="2000" b="0" i="0" u="none" strike="noStrike" kern="1200" cap="none">
                <a:ln>
                  <a:noFill/>
                </a:ln>
                <a:latin typeface="Liberation Sans" pitchFamily="18"/>
                <a:ea typeface="Microsoft YaHei" pitchFamily="2"/>
                <a:cs typeface="Mangal" pitchFamily="2"/>
              </a:defRPr>
            </a:lvl4pPr>
            <a:lvl5pPr marL="2160000" lvl="4"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5pPr>
            <a:lvl6pPr marL="2592000" lvl="5"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6pPr>
            <a:lvl7pPr marL="3024000" lvl="6"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7pPr>
            <a:lvl8pPr marL="3456000" lvl="7"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8pPr>
            <a:lvl9pPr marL="3887999" lvl="8"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9pPr>
          </a:lstStyle>
          <a:p>
            <a:pPr algn="just">
              <a:buClr>
                <a:schemeClr val="accent3"/>
              </a:buClr>
              <a:defRPr/>
            </a:pPr>
            <a:r>
              <a:rPr lang="pl-PL" sz="2000" dirty="0" smtClean="0">
                <a:latin typeface="Brygada 1918" pitchFamily="50" charset="-18"/>
                <a:ea typeface="Brygada 1918" pitchFamily="50" charset="-18"/>
              </a:rPr>
              <a:t>Bechter jest zbroją bardzo zbliżoną do </a:t>
            </a:r>
            <a:r>
              <a:rPr lang="pl-PL" sz="2000" dirty="0" err="1" smtClean="0">
                <a:latin typeface="Brygada 1918" pitchFamily="50" charset="-18"/>
                <a:ea typeface="Brygada 1918" pitchFamily="50" charset="-18"/>
              </a:rPr>
              <a:t>juszmana</a:t>
            </a:r>
            <a:r>
              <a:rPr lang="pl-PL" sz="2000" dirty="0" smtClean="0">
                <a:latin typeface="Brygada 1918" pitchFamily="50" charset="-18"/>
                <a:ea typeface="Brygada 1918" pitchFamily="50" charset="-18"/>
              </a:rPr>
              <a:t>. Również jest typem zbroi </a:t>
            </a:r>
            <a:r>
              <a:rPr lang="pl-PL" sz="2000" dirty="0" err="1" smtClean="0">
                <a:latin typeface="Brygada 1918" pitchFamily="50" charset="-18"/>
                <a:ea typeface="Brygada 1918" pitchFamily="50" charset="-18"/>
              </a:rPr>
              <a:t>kolczo-zbrojnikowej</a:t>
            </a:r>
            <a:r>
              <a:rPr lang="pl-PL" sz="2000" dirty="0" smtClean="0">
                <a:latin typeface="Brygada 1918" pitchFamily="50" charset="-18"/>
                <a:ea typeface="Brygada 1918" pitchFamily="50" charset="-18"/>
              </a:rPr>
              <a:t> i zakłada się ją tak samo jako on. Różnica polega na krótszych rękawach oraz większej ilości </a:t>
            </a:r>
            <a:r>
              <a:rPr lang="pl-PL" sz="2000" dirty="0" err="1" smtClean="0">
                <a:latin typeface="Brygada 1918" pitchFamily="50" charset="-18"/>
                <a:ea typeface="Brygada 1918" pitchFamily="50" charset="-18"/>
              </a:rPr>
              <a:t>zbrojników</a:t>
            </a:r>
            <a:r>
              <a:rPr lang="pl-PL" sz="2000" dirty="0" smtClean="0">
                <a:latin typeface="Brygada 1918" pitchFamily="50" charset="-18"/>
                <a:ea typeface="Brygada 1918" pitchFamily="50" charset="-18"/>
              </a:rPr>
              <a:t>.</a:t>
            </a:r>
          </a:p>
          <a:p>
            <a:pPr algn="just">
              <a:buClr>
                <a:schemeClr val="accent3"/>
              </a:buClr>
              <a:defRPr/>
            </a:pPr>
            <a:r>
              <a:rPr lang="pl-PL" sz="2000" dirty="0" smtClean="0">
                <a:latin typeface="Brygada 1918" pitchFamily="50" charset="-18"/>
                <a:ea typeface="Brygada 1918" pitchFamily="50" charset="-18"/>
              </a:rPr>
              <a:t>Bechtery były bardzo chętnie stosowane nie tylko na Bliskim Wschodzie, ale również na Rusi, Węgrzech, czy w Polsce. Pancerz ten pojawił się wcześniej niż </a:t>
            </a:r>
            <a:r>
              <a:rPr lang="pl-PL" sz="2000" dirty="0" err="1" smtClean="0">
                <a:latin typeface="Brygada 1918" pitchFamily="50" charset="-18"/>
                <a:ea typeface="Brygada 1918" pitchFamily="50" charset="-18"/>
              </a:rPr>
              <a:t>juszman</a:t>
            </a:r>
            <a:r>
              <a:rPr lang="pl-PL" sz="2000" dirty="0" smtClean="0">
                <a:latin typeface="Brygada 1918" pitchFamily="50" charset="-18"/>
                <a:ea typeface="Brygada 1918" pitchFamily="50" charset="-18"/>
              </a:rPr>
              <a:t>, bo już w XVI wieku i stosowany był przez około dwa stulecia.</a:t>
            </a:r>
          </a:p>
          <a:p>
            <a:pPr marL="540000" lvl="1" indent="0" algn="just">
              <a:buClr>
                <a:schemeClr val="accent3"/>
              </a:buClr>
              <a:buNone/>
              <a:defRPr/>
            </a:pPr>
            <a:endParaRPr lang="pl-PL" sz="2000" dirty="0" smtClean="0">
              <a:latin typeface="Brygada 1918" pitchFamily="50" charset="-18"/>
              <a:ea typeface="Brygada 1918" pitchFamily="50" charset="-18"/>
            </a:endParaRPr>
          </a:p>
        </p:txBody>
      </p:sp>
      <p:pic>
        <p:nvPicPr>
          <p:cNvPr id="3" name="Obraz 2"/>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403302" y="764704"/>
            <a:ext cx="2432574" cy="2736304"/>
          </a:xfrm>
          <a:prstGeom prst="rect">
            <a:avLst/>
          </a:prstGeom>
        </p:spPr>
      </p:pic>
      <p:pic>
        <p:nvPicPr>
          <p:cNvPr id="4" name="Obraz 3"/>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405555" y="3789040"/>
            <a:ext cx="2432573" cy="2644101"/>
          </a:xfrm>
          <a:prstGeom prst="rect">
            <a:avLst/>
          </a:prstGeom>
        </p:spPr>
      </p:pic>
    </p:spTree>
    <p:extLst>
      <p:ext uri="{BB962C8B-B14F-4D97-AF65-F5344CB8AC3E}">
        <p14:creationId xmlns="" xmlns:p14="http://schemas.microsoft.com/office/powerpoint/2010/main" val="3235621447"/>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539552" y="476672"/>
            <a:ext cx="8229600" cy="432048"/>
          </a:xfrm>
        </p:spPr>
        <p:txBody>
          <a:bodyPr>
            <a:normAutofit fontScale="90000"/>
          </a:bodyPr>
          <a:lstStyle/>
          <a:p>
            <a:pPr algn="ctr"/>
            <a:r>
              <a:rPr lang="pl-PL" dirty="0" smtClean="0">
                <a:latin typeface="Brygada 1918" pitchFamily="50" charset="-18"/>
                <a:ea typeface="Brygada 1918" pitchFamily="50" charset="-18"/>
              </a:rPr>
              <a:t>Broń turecka</a:t>
            </a:r>
            <a:endParaRPr lang="pl-PL" dirty="0">
              <a:latin typeface="Brygada 1918" pitchFamily="50" charset="-18"/>
              <a:ea typeface="Brygada 1918" pitchFamily="50" charset="-18"/>
            </a:endParaRPr>
          </a:p>
        </p:txBody>
      </p:sp>
      <p:sp>
        <p:nvSpPr>
          <p:cNvPr id="5" name="Tytuł 2"/>
          <p:cNvSpPr txBox="1">
            <a:spLocks/>
          </p:cNvSpPr>
          <p:nvPr/>
        </p:nvSpPr>
        <p:spPr>
          <a:xfrm>
            <a:off x="72360" y="867489"/>
            <a:ext cx="9071640" cy="523220"/>
          </a:xfrm>
          <a:prstGeom prst="rect">
            <a:avLst/>
          </a:prstGeom>
        </p:spPr>
        <p:txBody>
          <a:bodyPr vert="horz" anchor="ctr">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algn="ctr" defTabSz="914400" rtl="0" eaLnBrk="1" fontAlgn="auto" latinLnBrk="0" hangingPunct="1">
              <a:lnSpc>
                <a:spcPct val="100000"/>
              </a:lnSpc>
              <a:spcBef>
                <a:spcPct val="0"/>
              </a:spcBef>
              <a:spcAft>
                <a:spcPts val="0"/>
              </a:spcAft>
              <a:buClrTx/>
              <a:buSzPct val="45000"/>
              <a:buFont typeface="StarSymbol"/>
              <a:buNone/>
              <a:tabLst/>
              <a:defRPr/>
            </a:pPr>
            <a:r>
              <a:rPr lang="pl-PL" sz="2800" dirty="0" smtClean="0">
                <a:solidFill>
                  <a:schemeClr val="tx2"/>
                </a:solidFill>
                <a:latin typeface="Brygada 1918" pitchFamily="50" charset="-18"/>
                <a:ea typeface="Brygada 1918" pitchFamily="50" charset="-18"/>
                <a:cs typeface="+mj-cs"/>
              </a:rPr>
              <a:t>Misiurka</a:t>
            </a:r>
          </a:p>
        </p:txBody>
      </p:sp>
      <p:sp>
        <p:nvSpPr>
          <p:cNvPr id="6" name="Symbol zastępczy tekstu 3"/>
          <p:cNvSpPr txBox="1">
            <a:spLocks/>
          </p:cNvSpPr>
          <p:nvPr/>
        </p:nvSpPr>
        <p:spPr>
          <a:xfrm>
            <a:off x="2699792" y="1484784"/>
            <a:ext cx="6048672" cy="5112568"/>
          </a:xfrm>
          <a:prstGeom prst="rect">
            <a:avLst/>
          </a:prstGeom>
        </p:spPr>
        <p:txBody>
          <a:bodyPr vert="horz">
            <a:normAutofit/>
          </a:bodyPr>
          <a:lstStyle>
            <a:defPPr marL="432000" lvl="0" indent="-324000">
              <a:spcBef>
                <a:spcPts val="1417"/>
              </a:spcBef>
              <a:spcAft>
                <a:spcPts val="0"/>
              </a:spcAft>
              <a:buSzPct val="45000"/>
              <a:buFont typeface="StarSymbol"/>
              <a:buNone/>
              <a:defRPr lang="pl-PL" sz="3200" b="0" i="0" u="none" strike="noStrike" kern="1200" cap="none">
                <a:ln>
                  <a:noFill/>
                </a:ln>
                <a:latin typeface="Liberation Sans" pitchFamily="18"/>
                <a:ea typeface="Microsoft YaHei" pitchFamily="2"/>
                <a:cs typeface="Mangal" pitchFamily="2"/>
              </a:defRPr>
            </a:defPPr>
            <a:lvl1pPr marL="432000" lvl="0" indent="-324000">
              <a:spcBef>
                <a:spcPts val="1417"/>
              </a:spcBef>
              <a:spcAft>
                <a:spcPts val="0"/>
              </a:spcAft>
              <a:buSzPct val="45000"/>
              <a:buFont typeface="StarSymbol"/>
              <a:buChar char="●"/>
              <a:defRPr lang="pl-PL" sz="3200" b="0" i="0" u="none" strike="noStrike" kern="1200" cap="none">
                <a:ln>
                  <a:noFill/>
                </a:ln>
                <a:latin typeface="Liberation Sans" pitchFamily="18"/>
                <a:ea typeface="Microsoft YaHei" pitchFamily="2"/>
                <a:cs typeface="Mangal" pitchFamily="2"/>
              </a:defRPr>
            </a:lvl1pPr>
            <a:lvl2pPr marL="864000" lvl="1" indent="-324000">
              <a:spcBef>
                <a:spcPts val="1134"/>
              </a:spcBef>
              <a:spcAft>
                <a:spcPts val="0"/>
              </a:spcAft>
              <a:buSzPct val="75000"/>
              <a:buFont typeface="StarSymbol"/>
              <a:buChar char="–"/>
              <a:defRPr lang="pl-PL" sz="2800" b="0" i="0" u="none" strike="noStrike" kern="1200" cap="none">
                <a:ln>
                  <a:noFill/>
                </a:ln>
                <a:latin typeface="Liberation Sans" pitchFamily="18"/>
                <a:ea typeface="Microsoft YaHei" pitchFamily="2"/>
                <a:cs typeface="Mangal" pitchFamily="2"/>
              </a:defRPr>
            </a:lvl2pPr>
            <a:lvl3pPr marL="1295999" lvl="2" indent="-288000">
              <a:spcBef>
                <a:spcPts val="850"/>
              </a:spcBef>
              <a:spcAft>
                <a:spcPts val="0"/>
              </a:spcAft>
              <a:buSzPct val="45000"/>
              <a:buFont typeface="StarSymbol"/>
              <a:buChar char="●"/>
              <a:defRPr lang="pl-PL" sz="2400" b="0" i="0" u="none" strike="noStrike" kern="1200" cap="none">
                <a:ln>
                  <a:noFill/>
                </a:ln>
                <a:latin typeface="Liberation Sans" pitchFamily="18"/>
                <a:ea typeface="Microsoft YaHei" pitchFamily="2"/>
                <a:cs typeface="Mangal" pitchFamily="2"/>
              </a:defRPr>
            </a:lvl3pPr>
            <a:lvl4pPr marL="1728000" lvl="3" indent="-216000">
              <a:spcBef>
                <a:spcPts val="567"/>
              </a:spcBef>
              <a:spcAft>
                <a:spcPts val="0"/>
              </a:spcAft>
              <a:buSzPct val="75000"/>
              <a:buFont typeface="StarSymbol"/>
              <a:buChar char="–"/>
              <a:defRPr lang="pl-PL" sz="2000" b="0" i="0" u="none" strike="noStrike" kern="1200" cap="none">
                <a:ln>
                  <a:noFill/>
                </a:ln>
                <a:latin typeface="Liberation Sans" pitchFamily="18"/>
                <a:ea typeface="Microsoft YaHei" pitchFamily="2"/>
                <a:cs typeface="Mangal" pitchFamily="2"/>
              </a:defRPr>
            </a:lvl4pPr>
            <a:lvl5pPr marL="2160000" lvl="4"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5pPr>
            <a:lvl6pPr marL="2592000" lvl="5"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6pPr>
            <a:lvl7pPr marL="3024000" lvl="6"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7pPr>
            <a:lvl8pPr marL="3456000" lvl="7"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8pPr>
            <a:lvl9pPr marL="3887999" lvl="8"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9pPr>
          </a:lstStyle>
          <a:p>
            <a:pPr algn="just">
              <a:buClr>
                <a:schemeClr val="accent3"/>
              </a:buClr>
              <a:defRPr/>
            </a:pPr>
            <a:endParaRPr lang="pl-PL" sz="2000" dirty="0" smtClean="0">
              <a:latin typeface="Brygada 1918" pitchFamily="50" charset="-18"/>
              <a:ea typeface="Brygada 1918" pitchFamily="50" charset="-18"/>
            </a:endParaRPr>
          </a:p>
        </p:txBody>
      </p:sp>
      <p:sp>
        <p:nvSpPr>
          <p:cNvPr id="7" name="Symbol zastępczy tekstu 3"/>
          <p:cNvSpPr txBox="1">
            <a:spLocks/>
          </p:cNvSpPr>
          <p:nvPr/>
        </p:nvSpPr>
        <p:spPr>
          <a:xfrm>
            <a:off x="2852192" y="1637184"/>
            <a:ext cx="6048672" cy="5112568"/>
          </a:xfrm>
          <a:prstGeom prst="rect">
            <a:avLst/>
          </a:prstGeom>
        </p:spPr>
        <p:txBody>
          <a:bodyPr vert="horz">
            <a:normAutofit/>
          </a:bodyPr>
          <a:lstStyle>
            <a:defPPr marL="432000" lvl="0" indent="-324000">
              <a:spcBef>
                <a:spcPts val="1417"/>
              </a:spcBef>
              <a:spcAft>
                <a:spcPts val="0"/>
              </a:spcAft>
              <a:buSzPct val="45000"/>
              <a:buFont typeface="StarSymbol"/>
              <a:buNone/>
              <a:defRPr lang="pl-PL" sz="3200" b="0" i="0" u="none" strike="noStrike" kern="1200" cap="none">
                <a:ln>
                  <a:noFill/>
                </a:ln>
                <a:latin typeface="Liberation Sans" pitchFamily="18"/>
                <a:ea typeface="Microsoft YaHei" pitchFamily="2"/>
                <a:cs typeface="Mangal" pitchFamily="2"/>
              </a:defRPr>
            </a:defPPr>
            <a:lvl1pPr marL="432000" lvl="0" indent="-324000">
              <a:spcBef>
                <a:spcPts val="1417"/>
              </a:spcBef>
              <a:spcAft>
                <a:spcPts val="0"/>
              </a:spcAft>
              <a:buSzPct val="45000"/>
              <a:buFont typeface="StarSymbol"/>
              <a:buChar char="●"/>
              <a:defRPr lang="pl-PL" sz="3200" b="0" i="0" u="none" strike="noStrike" kern="1200" cap="none">
                <a:ln>
                  <a:noFill/>
                </a:ln>
                <a:latin typeface="Liberation Sans" pitchFamily="18"/>
                <a:ea typeface="Microsoft YaHei" pitchFamily="2"/>
                <a:cs typeface="Mangal" pitchFamily="2"/>
              </a:defRPr>
            </a:lvl1pPr>
            <a:lvl2pPr marL="864000" lvl="1" indent="-324000">
              <a:spcBef>
                <a:spcPts val="1134"/>
              </a:spcBef>
              <a:spcAft>
                <a:spcPts val="0"/>
              </a:spcAft>
              <a:buSzPct val="75000"/>
              <a:buFont typeface="StarSymbol"/>
              <a:buChar char="–"/>
              <a:defRPr lang="pl-PL" sz="2800" b="0" i="0" u="none" strike="noStrike" kern="1200" cap="none">
                <a:ln>
                  <a:noFill/>
                </a:ln>
                <a:latin typeface="Liberation Sans" pitchFamily="18"/>
                <a:ea typeface="Microsoft YaHei" pitchFamily="2"/>
                <a:cs typeface="Mangal" pitchFamily="2"/>
              </a:defRPr>
            </a:lvl2pPr>
            <a:lvl3pPr marL="1295999" lvl="2" indent="-288000">
              <a:spcBef>
                <a:spcPts val="850"/>
              </a:spcBef>
              <a:spcAft>
                <a:spcPts val="0"/>
              </a:spcAft>
              <a:buSzPct val="45000"/>
              <a:buFont typeface="StarSymbol"/>
              <a:buChar char="●"/>
              <a:defRPr lang="pl-PL" sz="2400" b="0" i="0" u="none" strike="noStrike" kern="1200" cap="none">
                <a:ln>
                  <a:noFill/>
                </a:ln>
                <a:latin typeface="Liberation Sans" pitchFamily="18"/>
                <a:ea typeface="Microsoft YaHei" pitchFamily="2"/>
                <a:cs typeface="Mangal" pitchFamily="2"/>
              </a:defRPr>
            </a:lvl3pPr>
            <a:lvl4pPr marL="1728000" lvl="3" indent="-216000">
              <a:spcBef>
                <a:spcPts val="567"/>
              </a:spcBef>
              <a:spcAft>
                <a:spcPts val="0"/>
              </a:spcAft>
              <a:buSzPct val="75000"/>
              <a:buFont typeface="StarSymbol"/>
              <a:buChar char="–"/>
              <a:defRPr lang="pl-PL" sz="2000" b="0" i="0" u="none" strike="noStrike" kern="1200" cap="none">
                <a:ln>
                  <a:noFill/>
                </a:ln>
                <a:latin typeface="Liberation Sans" pitchFamily="18"/>
                <a:ea typeface="Microsoft YaHei" pitchFamily="2"/>
                <a:cs typeface="Mangal" pitchFamily="2"/>
              </a:defRPr>
            </a:lvl4pPr>
            <a:lvl5pPr marL="2160000" lvl="4"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5pPr>
            <a:lvl6pPr marL="2592000" lvl="5"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6pPr>
            <a:lvl7pPr marL="3024000" lvl="6"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7pPr>
            <a:lvl8pPr marL="3456000" lvl="7"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8pPr>
            <a:lvl9pPr marL="3887999" lvl="8"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9pPr>
          </a:lstStyle>
          <a:p>
            <a:pPr algn="just">
              <a:buClr>
                <a:schemeClr val="accent3"/>
              </a:buClr>
              <a:defRPr/>
            </a:pPr>
            <a:r>
              <a:rPr lang="pl-PL" sz="2000" dirty="0" smtClean="0">
                <a:latin typeface="Brygada 1918" pitchFamily="50" charset="-18"/>
                <a:ea typeface="Brygada 1918" pitchFamily="50" charset="-18"/>
              </a:rPr>
              <a:t>Misiurka jest typem hełmu stosowanym w Turcji oraz w krajach mających z nią kontakt. Ma postać płaskiego dzwonu, zwanego denkiem osłaniającego szczyt głowy oraz doczepionej do niego plecionki </a:t>
            </a:r>
            <a:r>
              <a:rPr lang="pl-PL" sz="2000" dirty="0" err="1" smtClean="0">
                <a:latin typeface="Brygada 1918" pitchFamily="50" charset="-18"/>
                <a:ea typeface="Brygada 1918" pitchFamily="50" charset="-18"/>
              </a:rPr>
              <a:t>kolczej</a:t>
            </a:r>
            <a:r>
              <a:rPr lang="pl-PL" sz="2000" dirty="0" smtClean="0">
                <a:latin typeface="Brygada 1918" pitchFamily="50" charset="-18"/>
                <a:ea typeface="Brygada 1918" pitchFamily="50" charset="-18"/>
              </a:rPr>
              <a:t>. Noszony jest na czepcu filcowym lub małym turbanie do pary z kolczugą. </a:t>
            </a:r>
          </a:p>
          <a:p>
            <a:pPr algn="just">
              <a:buClr>
                <a:schemeClr val="accent3"/>
              </a:buClr>
              <a:defRPr/>
            </a:pPr>
            <a:r>
              <a:rPr lang="pl-PL" sz="2000" dirty="0" smtClean="0">
                <a:latin typeface="Brygada 1918" pitchFamily="50" charset="-18"/>
                <a:ea typeface="Brygada 1918" pitchFamily="50" charset="-18"/>
              </a:rPr>
              <a:t>Najstarsze hełmy tego typu pochodzą z XIII wieku. Ich nazwa wzięła się od </a:t>
            </a:r>
            <a:r>
              <a:rPr lang="pl-PL" sz="2000" dirty="0" err="1" smtClean="0">
                <a:latin typeface="Brygada 1918" pitchFamily="50" charset="-18"/>
                <a:ea typeface="Brygada 1918" pitchFamily="50" charset="-18"/>
              </a:rPr>
              <a:t>Misr</a:t>
            </a:r>
            <a:r>
              <a:rPr lang="pl-PL" sz="2000" dirty="0" smtClean="0">
                <a:latin typeface="Brygada 1918" pitchFamily="50" charset="-18"/>
                <a:ea typeface="Brygada 1918" pitchFamily="50" charset="-18"/>
              </a:rPr>
              <a:t> oznaczającego po arabsku Egipt. W staropolszczyźnie „</a:t>
            </a:r>
            <a:r>
              <a:rPr lang="pl-PL" sz="2000" dirty="0" err="1" smtClean="0">
                <a:latin typeface="Brygada 1918" pitchFamily="50" charset="-18"/>
                <a:ea typeface="Brygada 1918" pitchFamily="50" charset="-18"/>
              </a:rPr>
              <a:t>misiurski</a:t>
            </a:r>
            <a:r>
              <a:rPr lang="pl-PL" sz="2000" dirty="0" smtClean="0">
                <a:latin typeface="Brygada 1918" pitchFamily="50" charset="-18"/>
                <a:ea typeface="Brygada 1918" pitchFamily="50" charset="-18"/>
              </a:rPr>
              <a:t>” oznaczał „egipski”.</a:t>
            </a:r>
          </a:p>
          <a:p>
            <a:pPr algn="just">
              <a:buClr>
                <a:schemeClr val="accent3"/>
              </a:buClr>
              <a:defRPr/>
            </a:pPr>
            <a:r>
              <a:rPr lang="pl-PL" sz="2000" dirty="0" smtClean="0">
                <a:latin typeface="Brygada 1918" pitchFamily="50" charset="-18"/>
                <a:ea typeface="Brygada 1918" pitchFamily="50" charset="-18"/>
              </a:rPr>
              <a:t>Hełmy te stosowała jazda pancerna w Rzeczpospolitej Obojga Narodów w XVII i XVIII wieku.   </a:t>
            </a:r>
          </a:p>
          <a:p>
            <a:pPr marL="540000" lvl="1" indent="0" algn="just">
              <a:buClr>
                <a:schemeClr val="accent3"/>
              </a:buClr>
              <a:buNone/>
              <a:defRPr/>
            </a:pPr>
            <a:endParaRPr lang="pl-PL" sz="2000" dirty="0" smtClean="0">
              <a:latin typeface="Brygada 1918" pitchFamily="50" charset="-18"/>
              <a:ea typeface="Brygada 1918" pitchFamily="50" charset="-18"/>
            </a:endParaRPr>
          </a:p>
        </p:txBody>
      </p:sp>
      <p:pic>
        <p:nvPicPr>
          <p:cNvPr id="11" name="Obraz 10"/>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358240" y="1484784"/>
            <a:ext cx="2376264" cy="3840427"/>
          </a:xfrm>
          <a:prstGeom prst="rect">
            <a:avLst/>
          </a:prstGeom>
        </p:spPr>
      </p:pic>
    </p:spTree>
    <p:extLst>
      <p:ext uri="{BB962C8B-B14F-4D97-AF65-F5344CB8AC3E}">
        <p14:creationId xmlns="" xmlns:p14="http://schemas.microsoft.com/office/powerpoint/2010/main" val="6097344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az 1"/>
          <p:cNvPicPr>
            <a:picLocks noChangeAspect="1"/>
          </p:cNvPicPr>
          <p:nvPr/>
        </p:nvPicPr>
        <p:blipFill>
          <a:blip r:embed="rId3" cstate="print">
            <a:lum/>
            <a:alphaModFix/>
          </a:blip>
          <a:srcRect/>
          <a:stretch>
            <a:fillRect/>
          </a:stretch>
        </p:blipFill>
        <p:spPr>
          <a:xfrm>
            <a:off x="1115616" y="548680"/>
            <a:ext cx="4193534" cy="5679791"/>
          </a:xfrm>
          <a:prstGeom prst="rect">
            <a:avLst/>
          </a:prstGeom>
          <a:noFill/>
          <a:ln>
            <a:noFill/>
          </a:ln>
        </p:spPr>
      </p:pic>
      <p:sp>
        <p:nvSpPr>
          <p:cNvPr id="3" name="pole tekstowe 2"/>
          <p:cNvSpPr txBox="1"/>
          <p:nvPr/>
        </p:nvSpPr>
        <p:spPr>
          <a:xfrm>
            <a:off x="683568" y="6237312"/>
            <a:ext cx="5016457" cy="328659"/>
          </a:xfrm>
          <a:prstGeom prst="rect">
            <a:avLst/>
          </a:prstGeom>
          <a:noFill/>
          <a:ln>
            <a:noFill/>
          </a:ln>
        </p:spPr>
        <p:txBody>
          <a:bodyPr vert="horz" wrap="none" lIns="81639" tIns="40820" rIns="81639" bIns="40820" anchorCtr="0" compatLnSpc="0">
            <a:spAutoFit/>
          </a:bodyPr>
          <a:lstStyle/>
          <a:p>
            <a:pPr hangingPunct="0"/>
            <a:r>
              <a:rPr lang="pl-PL" sz="1600" dirty="0">
                <a:latin typeface="Brygada 1918" pitchFamily="50" charset="-18"/>
                <a:ea typeface="Brygada 1918" pitchFamily="50" charset="-18"/>
                <a:cs typeface="Mangal" pitchFamily="2"/>
              </a:rPr>
              <a:t>Miecz Piera </a:t>
            </a:r>
            <a:r>
              <a:rPr lang="pl-PL" sz="1600" dirty="0" err="1">
                <a:latin typeface="Brygada 1918" pitchFamily="50" charset="-18"/>
                <a:ea typeface="Brygada 1918" pitchFamily="50" charset="-18"/>
                <a:cs typeface="Mangal" pitchFamily="2"/>
              </a:rPr>
              <a:t>Gerlofsa</a:t>
            </a:r>
            <a:r>
              <a:rPr lang="pl-PL" sz="1600" dirty="0">
                <a:latin typeface="Brygada 1918" pitchFamily="50" charset="-18"/>
                <a:ea typeface="Brygada 1918" pitchFamily="50" charset="-18"/>
                <a:cs typeface="Mangal" pitchFamily="2"/>
              </a:rPr>
              <a:t> </a:t>
            </a:r>
            <a:r>
              <a:rPr lang="pl-PL" sz="1600" dirty="0" err="1">
                <a:latin typeface="Brygada 1918" pitchFamily="50" charset="-18"/>
                <a:ea typeface="Brygada 1918" pitchFamily="50" charset="-18"/>
                <a:cs typeface="Mangal" pitchFamily="2"/>
              </a:rPr>
              <a:t>Donii</a:t>
            </a:r>
            <a:r>
              <a:rPr lang="pl-PL" sz="1600" dirty="0">
                <a:latin typeface="Brygada 1918" pitchFamily="50" charset="-18"/>
                <a:ea typeface="Brygada 1918" pitchFamily="50" charset="-18"/>
                <a:cs typeface="Mangal" pitchFamily="2"/>
              </a:rPr>
              <a:t> (dł. 213 cm, waga 6,6 kg)</a:t>
            </a:r>
          </a:p>
        </p:txBody>
      </p:sp>
    </p:spTree>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539552" y="476672"/>
            <a:ext cx="8229600" cy="432048"/>
          </a:xfrm>
        </p:spPr>
        <p:txBody>
          <a:bodyPr>
            <a:normAutofit fontScale="90000"/>
          </a:bodyPr>
          <a:lstStyle/>
          <a:p>
            <a:pPr algn="ctr"/>
            <a:r>
              <a:rPr lang="pl-PL" dirty="0" smtClean="0">
                <a:latin typeface="Brygada 1918" pitchFamily="50" charset="-18"/>
                <a:ea typeface="Brygada 1918" pitchFamily="50" charset="-18"/>
              </a:rPr>
              <a:t>Broń perska</a:t>
            </a:r>
            <a:endParaRPr lang="pl-PL" dirty="0">
              <a:latin typeface="Brygada 1918" pitchFamily="50" charset="-18"/>
              <a:ea typeface="Brygada 1918" pitchFamily="50" charset="-18"/>
            </a:endParaRPr>
          </a:p>
        </p:txBody>
      </p:sp>
      <p:sp>
        <p:nvSpPr>
          <p:cNvPr id="5" name="Tytuł 2"/>
          <p:cNvSpPr txBox="1">
            <a:spLocks/>
          </p:cNvSpPr>
          <p:nvPr/>
        </p:nvSpPr>
        <p:spPr>
          <a:xfrm>
            <a:off x="72360" y="867489"/>
            <a:ext cx="9071640" cy="523220"/>
          </a:xfrm>
          <a:prstGeom prst="rect">
            <a:avLst/>
          </a:prstGeom>
        </p:spPr>
        <p:txBody>
          <a:bodyPr vert="horz" anchor="ctr">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algn="ctr" defTabSz="914400" rtl="0" eaLnBrk="1" fontAlgn="auto" latinLnBrk="0" hangingPunct="1">
              <a:lnSpc>
                <a:spcPct val="100000"/>
              </a:lnSpc>
              <a:spcBef>
                <a:spcPct val="0"/>
              </a:spcBef>
              <a:spcAft>
                <a:spcPts val="0"/>
              </a:spcAft>
              <a:buClrTx/>
              <a:buSzPct val="45000"/>
              <a:buFont typeface="StarSymbol"/>
              <a:buNone/>
              <a:tabLst/>
              <a:defRPr/>
            </a:pPr>
            <a:r>
              <a:rPr kumimoji="0" lang="pl-PL" sz="2800" b="0" i="0" u="none" strike="noStrike" kern="1200" cap="none" spc="0" normalizeH="0" baseline="0" noProof="0" dirty="0" err="1" smtClean="0">
                <a:ln>
                  <a:noFill/>
                </a:ln>
                <a:solidFill>
                  <a:schemeClr val="tx2"/>
                </a:solidFill>
                <a:effectLst/>
                <a:uLnTx/>
                <a:uFillTx/>
                <a:latin typeface="Brygada 1918" pitchFamily="50" charset="-18"/>
                <a:ea typeface="Brygada 1918" pitchFamily="50" charset="-18"/>
                <a:cs typeface="+mj-cs"/>
              </a:rPr>
              <a:t>Szamszir</a:t>
            </a:r>
            <a:endParaRPr kumimoji="0" lang="pl-PL" sz="2800" b="0" i="0" u="none" strike="noStrike" kern="1200" cap="none" spc="0" normalizeH="0" baseline="0" noProof="0" dirty="0">
              <a:ln>
                <a:noFill/>
              </a:ln>
              <a:solidFill>
                <a:schemeClr val="tx2"/>
              </a:solidFill>
              <a:effectLst/>
              <a:uLnTx/>
              <a:uFillTx/>
              <a:latin typeface="Brygada 1918" pitchFamily="50" charset="-18"/>
              <a:ea typeface="Brygada 1918" pitchFamily="50" charset="-18"/>
              <a:cs typeface="+mj-cs"/>
            </a:endParaRPr>
          </a:p>
        </p:txBody>
      </p:sp>
      <p:sp>
        <p:nvSpPr>
          <p:cNvPr id="6" name="Symbol zastępczy tekstu 3"/>
          <p:cNvSpPr txBox="1">
            <a:spLocks/>
          </p:cNvSpPr>
          <p:nvPr/>
        </p:nvSpPr>
        <p:spPr>
          <a:xfrm>
            <a:off x="2699792" y="1484784"/>
            <a:ext cx="6048672" cy="5112568"/>
          </a:xfrm>
          <a:prstGeom prst="rect">
            <a:avLst/>
          </a:prstGeom>
        </p:spPr>
        <p:txBody>
          <a:bodyPr vert="horz">
            <a:normAutofit/>
          </a:bodyPr>
          <a:lstStyle>
            <a:defPPr marL="432000" lvl="0" indent="-324000">
              <a:spcBef>
                <a:spcPts val="1417"/>
              </a:spcBef>
              <a:spcAft>
                <a:spcPts val="0"/>
              </a:spcAft>
              <a:buSzPct val="45000"/>
              <a:buFont typeface="StarSymbol"/>
              <a:buNone/>
              <a:defRPr lang="pl-PL" sz="3200" b="0" i="0" u="none" strike="noStrike" kern="1200" cap="none">
                <a:ln>
                  <a:noFill/>
                </a:ln>
                <a:latin typeface="Liberation Sans" pitchFamily="18"/>
                <a:ea typeface="Microsoft YaHei" pitchFamily="2"/>
                <a:cs typeface="Mangal" pitchFamily="2"/>
              </a:defRPr>
            </a:defPPr>
            <a:lvl1pPr marL="432000" lvl="0" indent="-324000">
              <a:spcBef>
                <a:spcPts val="1417"/>
              </a:spcBef>
              <a:spcAft>
                <a:spcPts val="0"/>
              </a:spcAft>
              <a:buSzPct val="45000"/>
              <a:buFont typeface="StarSymbol"/>
              <a:buChar char="●"/>
              <a:defRPr lang="pl-PL" sz="3200" b="0" i="0" u="none" strike="noStrike" kern="1200" cap="none">
                <a:ln>
                  <a:noFill/>
                </a:ln>
                <a:latin typeface="Liberation Sans" pitchFamily="18"/>
                <a:ea typeface="Microsoft YaHei" pitchFamily="2"/>
                <a:cs typeface="Mangal" pitchFamily="2"/>
              </a:defRPr>
            </a:lvl1pPr>
            <a:lvl2pPr marL="864000" lvl="1" indent="-324000">
              <a:spcBef>
                <a:spcPts val="1134"/>
              </a:spcBef>
              <a:spcAft>
                <a:spcPts val="0"/>
              </a:spcAft>
              <a:buSzPct val="75000"/>
              <a:buFont typeface="StarSymbol"/>
              <a:buChar char="–"/>
              <a:defRPr lang="pl-PL" sz="2800" b="0" i="0" u="none" strike="noStrike" kern="1200" cap="none">
                <a:ln>
                  <a:noFill/>
                </a:ln>
                <a:latin typeface="Liberation Sans" pitchFamily="18"/>
                <a:ea typeface="Microsoft YaHei" pitchFamily="2"/>
                <a:cs typeface="Mangal" pitchFamily="2"/>
              </a:defRPr>
            </a:lvl2pPr>
            <a:lvl3pPr marL="1295999" lvl="2" indent="-288000">
              <a:spcBef>
                <a:spcPts val="850"/>
              </a:spcBef>
              <a:spcAft>
                <a:spcPts val="0"/>
              </a:spcAft>
              <a:buSzPct val="45000"/>
              <a:buFont typeface="StarSymbol"/>
              <a:buChar char="●"/>
              <a:defRPr lang="pl-PL" sz="2400" b="0" i="0" u="none" strike="noStrike" kern="1200" cap="none">
                <a:ln>
                  <a:noFill/>
                </a:ln>
                <a:latin typeface="Liberation Sans" pitchFamily="18"/>
                <a:ea typeface="Microsoft YaHei" pitchFamily="2"/>
                <a:cs typeface="Mangal" pitchFamily="2"/>
              </a:defRPr>
            </a:lvl3pPr>
            <a:lvl4pPr marL="1728000" lvl="3" indent="-216000">
              <a:spcBef>
                <a:spcPts val="567"/>
              </a:spcBef>
              <a:spcAft>
                <a:spcPts val="0"/>
              </a:spcAft>
              <a:buSzPct val="75000"/>
              <a:buFont typeface="StarSymbol"/>
              <a:buChar char="–"/>
              <a:defRPr lang="pl-PL" sz="2000" b="0" i="0" u="none" strike="noStrike" kern="1200" cap="none">
                <a:ln>
                  <a:noFill/>
                </a:ln>
                <a:latin typeface="Liberation Sans" pitchFamily="18"/>
                <a:ea typeface="Microsoft YaHei" pitchFamily="2"/>
                <a:cs typeface="Mangal" pitchFamily="2"/>
              </a:defRPr>
            </a:lvl4pPr>
            <a:lvl5pPr marL="2160000" lvl="4"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5pPr>
            <a:lvl6pPr marL="2592000" lvl="5"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6pPr>
            <a:lvl7pPr marL="3024000" lvl="6"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7pPr>
            <a:lvl8pPr marL="3456000" lvl="7"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8pPr>
            <a:lvl9pPr marL="3887999" lvl="8"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9pPr>
          </a:lstStyle>
          <a:p>
            <a:pPr algn="just">
              <a:buClr>
                <a:schemeClr val="accent3"/>
              </a:buClr>
              <a:defRPr/>
            </a:pPr>
            <a:endParaRPr lang="pl-PL" sz="2000" dirty="0" smtClean="0">
              <a:latin typeface="Brygada 1918" pitchFamily="50" charset="-18"/>
              <a:ea typeface="Brygada 1918" pitchFamily="50" charset="-18"/>
            </a:endParaRPr>
          </a:p>
        </p:txBody>
      </p:sp>
      <p:sp>
        <p:nvSpPr>
          <p:cNvPr id="7" name="Symbol zastępczy tekstu 3"/>
          <p:cNvSpPr txBox="1">
            <a:spLocks/>
          </p:cNvSpPr>
          <p:nvPr/>
        </p:nvSpPr>
        <p:spPr>
          <a:xfrm>
            <a:off x="2852192" y="1637184"/>
            <a:ext cx="6048672" cy="5112568"/>
          </a:xfrm>
          <a:prstGeom prst="rect">
            <a:avLst/>
          </a:prstGeom>
        </p:spPr>
        <p:txBody>
          <a:bodyPr vert="horz">
            <a:normAutofit/>
          </a:bodyPr>
          <a:lstStyle>
            <a:defPPr marL="432000" lvl="0" indent="-324000">
              <a:spcBef>
                <a:spcPts val="1417"/>
              </a:spcBef>
              <a:spcAft>
                <a:spcPts val="0"/>
              </a:spcAft>
              <a:buSzPct val="45000"/>
              <a:buFont typeface="StarSymbol"/>
              <a:buNone/>
              <a:defRPr lang="pl-PL" sz="3200" b="0" i="0" u="none" strike="noStrike" kern="1200" cap="none">
                <a:ln>
                  <a:noFill/>
                </a:ln>
                <a:latin typeface="Liberation Sans" pitchFamily="18"/>
                <a:ea typeface="Microsoft YaHei" pitchFamily="2"/>
                <a:cs typeface="Mangal" pitchFamily="2"/>
              </a:defRPr>
            </a:defPPr>
            <a:lvl1pPr marL="432000" lvl="0" indent="-324000">
              <a:spcBef>
                <a:spcPts val="1417"/>
              </a:spcBef>
              <a:spcAft>
                <a:spcPts val="0"/>
              </a:spcAft>
              <a:buSzPct val="45000"/>
              <a:buFont typeface="StarSymbol"/>
              <a:buChar char="●"/>
              <a:defRPr lang="pl-PL" sz="3200" b="0" i="0" u="none" strike="noStrike" kern="1200" cap="none">
                <a:ln>
                  <a:noFill/>
                </a:ln>
                <a:latin typeface="Liberation Sans" pitchFamily="18"/>
                <a:ea typeface="Microsoft YaHei" pitchFamily="2"/>
                <a:cs typeface="Mangal" pitchFamily="2"/>
              </a:defRPr>
            </a:lvl1pPr>
            <a:lvl2pPr marL="864000" lvl="1" indent="-324000">
              <a:spcBef>
                <a:spcPts val="1134"/>
              </a:spcBef>
              <a:spcAft>
                <a:spcPts val="0"/>
              </a:spcAft>
              <a:buSzPct val="75000"/>
              <a:buFont typeface="StarSymbol"/>
              <a:buChar char="–"/>
              <a:defRPr lang="pl-PL" sz="2800" b="0" i="0" u="none" strike="noStrike" kern="1200" cap="none">
                <a:ln>
                  <a:noFill/>
                </a:ln>
                <a:latin typeface="Liberation Sans" pitchFamily="18"/>
                <a:ea typeface="Microsoft YaHei" pitchFamily="2"/>
                <a:cs typeface="Mangal" pitchFamily="2"/>
              </a:defRPr>
            </a:lvl2pPr>
            <a:lvl3pPr marL="1295999" lvl="2" indent="-288000">
              <a:spcBef>
                <a:spcPts val="850"/>
              </a:spcBef>
              <a:spcAft>
                <a:spcPts val="0"/>
              </a:spcAft>
              <a:buSzPct val="45000"/>
              <a:buFont typeface="StarSymbol"/>
              <a:buChar char="●"/>
              <a:defRPr lang="pl-PL" sz="2400" b="0" i="0" u="none" strike="noStrike" kern="1200" cap="none">
                <a:ln>
                  <a:noFill/>
                </a:ln>
                <a:latin typeface="Liberation Sans" pitchFamily="18"/>
                <a:ea typeface="Microsoft YaHei" pitchFamily="2"/>
                <a:cs typeface="Mangal" pitchFamily="2"/>
              </a:defRPr>
            </a:lvl3pPr>
            <a:lvl4pPr marL="1728000" lvl="3" indent="-216000">
              <a:spcBef>
                <a:spcPts val="567"/>
              </a:spcBef>
              <a:spcAft>
                <a:spcPts val="0"/>
              </a:spcAft>
              <a:buSzPct val="75000"/>
              <a:buFont typeface="StarSymbol"/>
              <a:buChar char="–"/>
              <a:defRPr lang="pl-PL" sz="2000" b="0" i="0" u="none" strike="noStrike" kern="1200" cap="none">
                <a:ln>
                  <a:noFill/>
                </a:ln>
                <a:latin typeface="Liberation Sans" pitchFamily="18"/>
                <a:ea typeface="Microsoft YaHei" pitchFamily="2"/>
                <a:cs typeface="Mangal" pitchFamily="2"/>
              </a:defRPr>
            </a:lvl4pPr>
            <a:lvl5pPr marL="2160000" lvl="4"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5pPr>
            <a:lvl6pPr marL="2592000" lvl="5"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6pPr>
            <a:lvl7pPr marL="3024000" lvl="6"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7pPr>
            <a:lvl8pPr marL="3456000" lvl="7"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8pPr>
            <a:lvl9pPr marL="3887999" lvl="8"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9pPr>
          </a:lstStyle>
          <a:p>
            <a:pPr algn="just">
              <a:buClr>
                <a:schemeClr val="accent3"/>
              </a:buClr>
              <a:defRPr/>
            </a:pPr>
            <a:r>
              <a:rPr lang="pl-PL" sz="2000" dirty="0" err="1" smtClean="0">
                <a:latin typeface="Brygada 1918" pitchFamily="50" charset="-18"/>
                <a:ea typeface="Brygada 1918" pitchFamily="50" charset="-18"/>
              </a:rPr>
              <a:t>Szamszir</a:t>
            </a:r>
            <a:r>
              <a:rPr lang="pl-PL" sz="2000" dirty="0" smtClean="0">
                <a:latin typeface="Brygada 1918" pitchFamily="50" charset="-18"/>
                <a:ea typeface="Brygada 1918" pitchFamily="50" charset="-18"/>
              </a:rPr>
              <a:t> (per. ogon lwa) to rodzaj szabli perskiej o mocno zakrzywionej głowni. Przeważnie nie posiadała pióra. Jelec był krzyżowy, a głowica zagięta pod kątem 90 stopni względem rękojeści. Rękojeść była mniejsza od rękojeści szabel tureckich.</a:t>
            </a:r>
          </a:p>
          <a:p>
            <a:pPr algn="just">
              <a:buClr>
                <a:schemeClr val="accent3"/>
              </a:buClr>
              <a:defRPr/>
            </a:pPr>
            <a:r>
              <a:rPr lang="pl-PL" sz="2000" dirty="0" smtClean="0">
                <a:latin typeface="Brygada 1918" pitchFamily="50" charset="-18"/>
                <a:ea typeface="Brygada 1918" pitchFamily="50" charset="-18"/>
              </a:rPr>
              <a:t>Pochwa była najczęściej obciągnięta skórą z dwoma okuciami do powieszenia na rapciach.</a:t>
            </a:r>
          </a:p>
          <a:p>
            <a:pPr algn="just">
              <a:buClr>
                <a:schemeClr val="accent3"/>
              </a:buClr>
              <a:defRPr/>
            </a:pPr>
            <a:r>
              <a:rPr lang="pl-PL" sz="2000" dirty="0" smtClean="0">
                <a:latin typeface="Brygada 1918" pitchFamily="50" charset="-18"/>
                <a:ea typeface="Brygada 1918" pitchFamily="50" charset="-18"/>
              </a:rPr>
              <a:t>Szable tego typu powstały w XV wieku pod wpływem Tatarów, a szczyt swojej formy osiągnęły w wieku XVIII. Od szabel tureckich i indyjskich różnią się skromniejszymi zdobieniami.  </a:t>
            </a:r>
          </a:p>
          <a:p>
            <a:pPr marL="540000" lvl="1" indent="0" algn="just">
              <a:buClr>
                <a:schemeClr val="accent3"/>
              </a:buClr>
              <a:buNone/>
              <a:defRPr/>
            </a:pPr>
            <a:endParaRPr lang="pl-PL" sz="2000" dirty="0" smtClean="0">
              <a:latin typeface="Brygada 1918" pitchFamily="50" charset="-18"/>
              <a:ea typeface="Brygada 1918" pitchFamily="50" charset="-18"/>
            </a:endParaRPr>
          </a:p>
        </p:txBody>
      </p:sp>
      <p:pic>
        <p:nvPicPr>
          <p:cNvPr id="9" name="Obraz 8" descr="mzm_mt_385_a-b.jpg"/>
          <p:cNvPicPr>
            <a:picLocks noChangeAspect="1"/>
          </p:cNvPicPr>
          <p:nvPr/>
        </p:nvPicPr>
        <p:blipFill>
          <a:blip r:embed="rId2" cstate="print"/>
          <a:stretch>
            <a:fillRect/>
          </a:stretch>
        </p:blipFill>
        <p:spPr>
          <a:xfrm>
            <a:off x="179512" y="1052736"/>
            <a:ext cx="2847916" cy="4320480"/>
          </a:xfrm>
          <a:prstGeom prst="rect">
            <a:avLst/>
          </a:prstGeom>
        </p:spPr>
      </p:pic>
    </p:spTree>
    <p:extLst>
      <p:ext uri="{BB962C8B-B14F-4D97-AF65-F5344CB8AC3E}">
        <p14:creationId xmlns="" xmlns:p14="http://schemas.microsoft.com/office/powerpoint/2010/main" val="106819412"/>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539552" y="476672"/>
            <a:ext cx="8229600" cy="432048"/>
          </a:xfrm>
        </p:spPr>
        <p:txBody>
          <a:bodyPr>
            <a:normAutofit fontScale="90000"/>
          </a:bodyPr>
          <a:lstStyle/>
          <a:p>
            <a:pPr algn="ctr"/>
            <a:r>
              <a:rPr lang="pl-PL" dirty="0" smtClean="0">
                <a:latin typeface="Brygada 1918" pitchFamily="50" charset="-18"/>
                <a:ea typeface="Brygada 1918" pitchFamily="50" charset="-18"/>
              </a:rPr>
              <a:t>Broń perska</a:t>
            </a:r>
            <a:endParaRPr lang="pl-PL" dirty="0">
              <a:latin typeface="Brygada 1918" pitchFamily="50" charset="-18"/>
              <a:ea typeface="Brygada 1918" pitchFamily="50" charset="-18"/>
            </a:endParaRPr>
          </a:p>
        </p:txBody>
      </p:sp>
      <p:sp>
        <p:nvSpPr>
          <p:cNvPr id="5" name="Tytuł 2"/>
          <p:cNvSpPr txBox="1">
            <a:spLocks/>
          </p:cNvSpPr>
          <p:nvPr/>
        </p:nvSpPr>
        <p:spPr>
          <a:xfrm>
            <a:off x="72360" y="867489"/>
            <a:ext cx="9071640" cy="523220"/>
          </a:xfrm>
          <a:prstGeom prst="rect">
            <a:avLst/>
          </a:prstGeom>
        </p:spPr>
        <p:txBody>
          <a:bodyPr vert="horz" anchor="ctr">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algn="ctr" defTabSz="914400" rtl="0" eaLnBrk="1" fontAlgn="auto" latinLnBrk="0" hangingPunct="1">
              <a:lnSpc>
                <a:spcPct val="100000"/>
              </a:lnSpc>
              <a:spcBef>
                <a:spcPct val="0"/>
              </a:spcBef>
              <a:spcAft>
                <a:spcPts val="0"/>
              </a:spcAft>
              <a:buClrTx/>
              <a:buSzPct val="45000"/>
              <a:buFont typeface="StarSymbol"/>
              <a:buNone/>
              <a:tabLst/>
              <a:defRPr/>
            </a:pPr>
            <a:r>
              <a:rPr lang="pl-PL" sz="2800" dirty="0">
                <a:solidFill>
                  <a:schemeClr val="tx2"/>
                </a:solidFill>
                <a:latin typeface="Brygada 1918" pitchFamily="50" charset="-18"/>
                <a:ea typeface="Brygada 1918" pitchFamily="50" charset="-18"/>
                <a:cs typeface="+mj-cs"/>
              </a:rPr>
              <a:t>T</a:t>
            </a:r>
            <a:r>
              <a:rPr kumimoji="0" lang="pl-PL" sz="2800" b="0" i="0" u="none" strike="noStrike" kern="1200" cap="none" spc="0" normalizeH="0" baseline="0" noProof="0" dirty="0" smtClean="0">
                <a:ln>
                  <a:noFill/>
                </a:ln>
                <a:solidFill>
                  <a:schemeClr val="tx2"/>
                </a:solidFill>
                <a:effectLst/>
                <a:uLnTx/>
                <a:uFillTx/>
                <a:latin typeface="Brygada 1918" pitchFamily="50" charset="-18"/>
                <a:ea typeface="Brygada 1918" pitchFamily="50" charset="-18"/>
                <a:cs typeface="+mj-cs"/>
              </a:rPr>
              <a:t>opory i maczugi </a:t>
            </a:r>
            <a:endParaRPr kumimoji="0" lang="pl-PL" sz="2800" b="0" i="0" u="none" strike="noStrike" kern="1200" cap="none" spc="0" normalizeH="0" baseline="0" noProof="0" dirty="0">
              <a:ln>
                <a:noFill/>
              </a:ln>
              <a:solidFill>
                <a:schemeClr val="tx2"/>
              </a:solidFill>
              <a:effectLst/>
              <a:uLnTx/>
              <a:uFillTx/>
              <a:latin typeface="Brygada 1918" pitchFamily="50" charset="-18"/>
              <a:ea typeface="Brygada 1918" pitchFamily="50" charset="-18"/>
              <a:cs typeface="+mj-cs"/>
            </a:endParaRPr>
          </a:p>
        </p:txBody>
      </p:sp>
      <p:sp>
        <p:nvSpPr>
          <p:cNvPr id="6" name="Symbol zastępczy tekstu 3"/>
          <p:cNvSpPr txBox="1">
            <a:spLocks/>
          </p:cNvSpPr>
          <p:nvPr/>
        </p:nvSpPr>
        <p:spPr>
          <a:xfrm>
            <a:off x="2699792" y="1484784"/>
            <a:ext cx="6048672" cy="5112568"/>
          </a:xfrm>
          <a:prstGeom prst="rect">
            <a:avLst/>
          </a:prstGeom>
        </p:spPr>
        <p:txBody>
          <a:bodyPr vert="horz">
            <a:normAutofit/>
          </a:bodyPr>
          <a:lstStyle>
            <a:defPPr marL="432000" lvl="0" indent="-324000">
              <a:spcBef>
                <a:spcPts val="1417"/>
              </a:spcBef>
              <a:spcAft>
                <a:spcPts val="0"/>
              </a:spcAft>
              <a:buSzPct val="45000"/>
              <a:buFont typeface="StarSymbol"/>
              <a:buNone/>
              <a:defRPr lang="pl-PL" sz="3200" b="0" i="0" u="none" strike="noStrike" kern="1200" cap="none">
                <a:ln>
                  <a:noFill/>
                </a:ln>
                <a:latin typeface="Liberation Sans" pitchFamily="18"/>
                <a:ea typeface="Microsoft YaHei" pitchFamily="2"/>
                <a:cs typeface="Mangal" pitchFamily="2"/>
              </a:defRPr>
            </a:defPPr>
            <a:lvl1pPr marL="432000" lvl="0" indent="-324000">
              <a:spcBef>
                <a:spcPts val="1417"/>
              </a:spcBef>
              <a:spcAft>
                <a:spcPts val="0"/>
              </a:spcAft>
              <a:buSzPct val="45000"/>
              <a:buFont typeface="StarSymbol"/>
              <a:buChar char="●"/>
              <a:defRPr lang="pl-PL" sz="3200" b="0" i="0" u="none" strike="noStrike" kern="1200" cap="none">
                <a:ln>
                  <a:noFill/>
                </a:ln>
                <a:latin typeface="Liberation Sans" pitchFamily="18"/>
                <a:ea typeface="Microsoft YaHei" pitchFamily="2"/>
                <a:cs typeface="Mangal" pitchFamily="2"/>
              </a:defRPr>
            </a:lvl1pPr>
            <a:lvl2pPr marL="864000" lvl="1" indent="-324000">
              <a:spcBef>
                <a:spcPts val="1134"/>
              </a:spcBef>
              <a:spcAft>
                <a:spcPts val="0"/>
              </a:spcAft>
              <a:buSzPct val="75000"/>
              <a:buFont typeface="StarSymbol"/>
              <a:buChar char="–"/>
              <a:defRPr lang="pl-PL" sz="2800" b="0" i="0" u="none" strike="noStrike" kern="1200" cap="none">
                <a:ln>
                  <a:noFill/>
                </a:ln>
                <a:latin typeface="Liberation Sans" pitchFamily="18"/>
                <a:ea typeface="Microsoft YaHei" pitchFamily="2"/>
                <a:cs typeface="Mangal" pitchFamily="2"/>
              </a:defRPr>
            </a:lvl2pPr>
            <a:lvl3pPr marL="1295999" lvl="2" indent="-288000">
              <a:spcBef>
                <a:spcPts val="850"/>
              </a:spcBef>
              <a:spcAft>
                <a:spcPts val="0"/>
              </a:spcAft>
              <a:buSzPct val="45000"/>
              <a:buFont typeface="StarSymbol"/>
              <a:buChar char="●"/>
              <a:defRPr lang="pl-PL" sz="2400" b="0" i="0" u="none" strike="noStrike" kern="1200" cap="none">
                <a:ln>
                  <a:noFill/>
                </a:ln>
                <a:latin typeface="Liberation Sans" pitchFamily="18"/>
                <a:ea typeface="Microsoft YaHei" pitchFamily="2"/>
                <a:cs typeface="Mangal" pitchFamily="2"/>
              </a:defRPr>
            </a:lvl3pPr>
            <a:lvl4pPr marL="1728000" lvl="3" indent="-216000">
              <a:spcBef>
                <a:spcPts val="567"/>
              </a:spcBef>
              <a:spcAft>
                <a:spcPts val="0"/>
              </a:spcAft>
              <a:buSzPct val="75000"/>
              <a:buFont typeface="StarSymbol"/>
              <a:buChar char="–"/>
              <a:defRPr lang="pl-PL" sz="2000" b="0" i="0" u="none" strike="noStrike" kern="1200" cap="none">
                <a:ln>
                  <a:noFill/>
                </a:ln>
                <a:latin typeface="Liberation Sans" pitchFamily="18"/>
                <a:ea typeface="Microsoft YaHei" pitchFamily="2"/>
                <a:cs typeface="Mangal" pitchFamily="2"/>
              </a:defRPr>
            </a:lvl4pPr>
            <a:lvl5pPr marL="2160000" lvl="4"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5pPr>
            <a:lvl6pPr marL="2592000" lvl="5"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6pPr>
            <a:lvl7pPr marL="3024000" lvl="6"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7pPr>
            <a:lvl8pPr marL="3456000" lvl="7"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8pPr>
            <a:lvl9pPr marL="3887999" lvl="8"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9pPr>
          </a:lstStyle>
          <a:p>
            <a:pPr algn="just">
              <a:buClr>
                <a:schemeClr val="accent3"/>
              </a:buClr>
              <a:defRPr/>
            </a:pPr>
            <a:endParaRPr lang="pl-PL" sz="2000" dirty="0" smtClean="0">
              <a:latin typeface="Brygada 1918" pitchFamily="50" charset="-18"/>
              <a:ea typeface="Brygada 1918" pitchFamily="50" charset="-18"/>
            </a:endParaRPr>
          </a:p>
        </p:txBody>
      </p:sp>
      <p:sp>
        <p:nvSpPr>
          <p:cNvPr id="7" name="Symbol zastępczy tekstu 3"/>
          <p:cNvSpPr txBox="1">
            <a:spLocks/>
          </p:cNvSpPr>
          <p:nvPr/>
        </p:nvSpPr>
        <p:spPr>
          <a:xfrm>
            <a:off x="2852192" y="1637184"/>
            <a:ext cx="6048672" cy="5112568"/>
          </a:xfrm>
          <a:prstGeom prst="rect">
            <a:avLst/>
          </a:prstGeom>
        </p:spPr>
        <p:txBody>
          <a:bodyPr vert="horz">
            <a:normAutofit/>
          </a:bodyPr>
          <a:lstStyle>
            <a:defPPr marL="432000" lvl="0" indent="-324000">
              <a:spcBef>
                <a:spcPts val="1417"/>
              </a:spcBef>
              <a:spcAft>
                <a:spcPts val="0"/>
              </a:spcAft>
              <a:buSzPct val="45000"/>
              <a:buFont typeface="StarSymbol"/>
              <a:buNone/>
              <a:defRPr lang="pl-PL" sz="3200" b="0" i="0" u="none" strike="noStrike" kern="1200" cap="none">
                <a:ln>
                  <a:noFill/>
                </a:ln>
                <a:latin typeface="Liberation Sans" pitchFamily="18"/>
                <a:ea typeface="Microsoft YaHei" pitchFamily="2"/>
                <a:cs typeface="Mangal" pitchFamily="2"/>
              </a:defRPr>
            </a:defPPr>
            <a:lvl1pPr marL="432000" lvl="0" indent="-324000">
              <a:spcBef>
                <a:spcPts val="1417"/>
              </a:spcBef>
              <a:spcAft>
                <a:spcPts val="0"/>
              </a:spcAft>
              <a:buSzPct val="45000"/>
              <a:buFont typeface="StarSymbol"/>
              <a:buChar char="●"/>
              <a:defRPr lang="pl-PL" sz="3200" b="0" i="0" u="none" strike="noStrike" kern="1200" cap="none">
                <a:ln>
                  <a:noFill/>
                </a:ln>
                <a:latin typeface="Liberation Sans" pitchFamily="18"/>
                <a:ea typeface="Microsoft YaHei" pitchFamily="2"/>
                <a:cs typeface="Mangal" pitchFamily="2"/>
              </a:defRPr>
            </a:lvl1pPr>
            <a:lvl2pPr marL="864000" lvl="1" indent="-324000">
              <a:spcBef>
                <a:spcPts val="1134"/>
              </a:spcBef>
              <a:spcAft>
                <a:spcPts val="0"/>
              </a:spcAft>
              <a:buSzPct val="75000"/>
              <a:buFont typeface="StarSymbol"/>
              <a:buChar char="–"/>
              <a:defRPr lang="pl-PL" sz="2800" b="0" i="0" u="none" strike="noStrike" kern="1200" cap="none">
                <a:ln>
                  <a:noFill/>
                </a:ln>
                <a:latin typeface="Liberation Sans" pitchFamily="18"/>
                <a:ea typeface="Microsoft YaHei" pitchFamily="2"/>
                <a:cs typeface="Mangal" pitchFamily="2"/>
              </a:defRPr>
            </a:lvl2pPr>
            <a:lvl3pPr marL="1295999" lvl="2" indent="-288000">
              <a:spcBef>
                <a:spcPts val="850"/>
              </a:spcBef>
              <a:spcAft>
                <a:spcPts val="0"/>
              </a:spcAft>
              <a:buSzPct val="45000"/>
              <a:buFont typeface="StarSymbol"/>
              <a:buChar char="●"/>
              <a:defRPr lang="pl-PL" sz="2400" b="0" i="0" u="none" strike="noStrike" kern="1200" cap="none">
                <a:ln>
                  <a:noFill/>
                </a:ln>
                <a:latin typeface="Liberation Sans" pitchFamily="18"/>
                <a:ea typeface="Microsoft YaHei" pitchFamily="2"/>
                <a:cs typeface="Mangal" pitchFamily="2"/>
              </a:defRPr>
            </a:lvl3pPr>
            <a:lvl4pPr marL="1728000" lvl="3" indent="-216000">
              <a:spcBef>
                <a:spcPts val="567"/>
              </a:spcBef>
              <a:spcAft>
                <a:spcPts val="0"/>
              </a:spcAft>
              <a:buSzPct val="75000"/>
              <a:buFont typeface="StarSymbol"/>
              <a:buChar char="–"/>
              <a:defRPr lang="pl-PL" sz="2000" b="0" i="0" u="none" strike="noStrike" kern="1200" cap="none">
                <a:ln>
                  <a:noFill/>
                </a:ln>
                <a:latin typeface="Liberation Sans" pitchFamily="18"/>
                <a:ea typeface="Microsoft YaHei" pitchFamily="2"/>
                <a:cs typeface="Mangal" pitchFamily="2"/>
              </a:defRPr>
            </a:lvl4pPr>
            <a:lvl5pPr marL="2160000" lvl="4"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5pPr>
            <a:lvl6pPr marL="2592000" lvl="5"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6pPr>
            <a:lvl7pPr marL="3024000" lvl="6"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7pPr>
            <a:lvl8pPr marL="3456000" lvl="7"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8pPr>
            <a:lvl9pPr marL="3887999" lvl="8"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9pPr>
          </a:lstStyle>
          <a:p>
            <a:pPr algn="just">
              <a:buClr>
                <a:schemeClr val="accent3"/>
              </a:buClr>
              <a:defRPr/>
            </a:pPr>
            <a:r>
              <a:rPr lang="pl-PL" sz="2000" dirty="0" smtClean="0">
                <a:latin typeface="Brygada 1918" pitchFamily="50" charset="-18"/>
                <a:ea typeface="Brygada 1918" pitchFamily="50" charset="-18"/>
              </a:rPr>
              <a:t>Topory perskie (</a:t>
            </a:r>
            <a:r>
              <a:rPr lang="pl-PL" sz="2000" dirty="0" err="1" smtClean="0">
                <a:latin typeface="Brygada 1918" pitchFamily="50" charset="-18"/>
                <a:ea typeface="Brygada 1918" pitchFamily="50" charset="-18"/>
              </a:rPr>
              <a:t>tabar</a:t>
            </a:r>
            <a:r>
              <a:rPr lang="pl-PL" sz="2000" dirty="0" smtClean="0">
                <a:latin typeface="Brygada 1918" pitchFamily="50" charset="-18"/>
                <a:ea typeface="Brygada 1918" pitchFamily="50" charset="-18"/>
              </a:rPr>
              <a:t>) miały dwie odmiany. Pierwsza zbliżona była do współczesnej siekiery z niemal poziomą górną krawędzią żeleźca. Drugi typ miał żeleźce sierpowate i służył prawdopodobnie celom ceremonialnym, na co wskazują bogate zdobienia. </a:t>
            </a:r>
          </a:p>
          <a:p>
            <a:pPr algn="just">
              <a:buClr>
                <a:schemeClr val="accent3"/>
              </a:buClr>
              <a:defRPr/>
            </a:pPr>
            <a:r>
              <a:rPr lang="pl-PL" sz="2000" dirty="0" smtClean="0">
                <a:latin typeface="Brygada 1918" pitchFamily="50" charset="-18"/>
                <a:ea typeface="Brygada 1918" pitchFamily="50" charset="-18"/>
              </a:rPr>
              <a:t>Również maczugi dzielą się na bojowe i ceremonialne. Wśród tych drugi zdarzają się te o głowicy w kształcie rogatej głowy byka (najczęściej będące jednak repliką wykonaną na potrzeby kolekcjonerów).</a:t>
            </a:r>
          </a:p>
          <a:p>
            <a:pPr marL="540000" lvl="1" indent="0" algn="just">
              <a:buClr>
                <a:schemeClr val="accent3"/>
              </a:buClr>
              <a:buNone/>
              <a:defRPr/>
            </a:pPr>
            <a:endParaRPr lang="pl-PL" sz="2000" dirty="0" smtClean="0">
              <a:latin typeface="Brygada 1918" pitchFamily="50" charset="-18"/>
              <a:ea typeface="Brygada 1918" pitchFamily="50" charset="-18"/>
            </a:endParaRPr>
          </a:p>
        </p:txBody>
      </p:sp>
      <p:pic>
        <p:nvPicPr>
          <p:cNvPr id="3" name="Obraz 2"/>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355007" y="3068960"/>
            <a:ext cx="2008075" cy="1449161"/>
          </a:xfrm>
          <a:prstGeom prst="rect">
            <a:avLst/>
          </a:prstGeom>
        </p:spPr>
      </p:pic>
      <p:pic>
        <p:nvPicPr>
          <p:cNvPr id="4" name="Obraz 3"/>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355006" y="1282351"/>
            <a:ext cx="2008075" cy="1465894"/>
          </a:xfrm>
          <a:prstGeom prst="rect">
            <a:avLst/>
          </a:prstGeom>
        </p:spPr>
      </p:pic>
      <p:pic>
        <p:nvPicPr>
          <p:cNvPr id="8" name="Obraz 7"/>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323528" y="4725143"/>
            <a:ext cx="2008075" cy="2038655"/>
          </a:xfrm>
          <a:prstGeom prst="rect">
            <a:avLst/>
          </a:prstGeom>
        </p:spPr>
      </p:pic>
    </p:spTree>
    <p:extLst>
      <p:ext uri="{BB962C8B-B14F-4D97-AF65-F5344CB8AC3E}">
        <p14:creationId xmlns="" xmlns:p14="http://schemas.microsoft.com/office/powerpoint/2010/main" val="1502862444"/>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539552" y="476672"/>
            <a:ext cx="8229600" cy="432048"/>
          </a:xfrm>
        </p:spPr>
        <p:txBody>
          <a:bodyPr>
            <a:normAutofit fontScale="90000"/>
          </a:bodyPr>
          <a:lstStyle/>
          <a:p>
            <a:pPr algn="ctr"/>
            <a:r>
              <a:rPr lang="pl-PL" dirty="0" smtClean="0">
                <a:latin typeface="Brygada 1918" pitchFamily="50" charset="-18"/>
                <a:ea typeface="Brygada 1918" pitchFamily="50" charset="-18"/>
              </a:rPr>
              <a:t>Broń perska</a:t>
            </a:r>
            <a:endParaRPr lang="pl-PL" dirty="0">
              <a:latin typeface="Brygada 1918" pitchFamily="50" charset="-18"/>
              <a:ea typeface="Brygada 1918" pitchFamily="50" charset="-18"/>
            </a:endParaRPr>
          </a:p>
        </p:txBody>
      </p:sp>
      <p:sp>
        <p:nvSpPr>
          <p:cNvPr id="5" name="Tytuł 2"/>
          <p:cNvSpPr txBox="1">
            <a:spLocks/>
          </p:cNvSpPr>
          <p:nvPr/>
        </p:nvSpPr>
        <p:spPr>
          <a:xfrm>
            <a:off x="72360" y="867489"/>
            <a:ext cx="9071640" cy="523220"/>
          </a:xfrm>
          <a:prstGeom prst="rect">
            <a:avLst/>
          </a:prstGeom>
        </p:spPr>
        <p:txBody>
          <a:bodyPr vert="horz" anchor="ctr">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algn="ctr" defTabSz="914400" rtl="0" eaLnBrk="1" fontAlgn="auto" latinLnBrk="0" hangingPunct="1">
              <a:lnSpc>
                <a:spcPct val="100000"/>
              </a:lnSpc>
              <a:spcBef>
                <a:spcPct val="0"/>
              </a:spcBef>
              <a:spcAft>
                <a:spcPts val="0"/>
              </a:spcAft>
              <a:buClrTx/>
              <a:buSzPct val="45000"/>
              <a:buFont typeface="StarSymbol"/>
              <a:buNone/>
              <a:tabLst/>
              <a:defRPr/>
            </a:pPr>
            <a:r>
              <a:rPr lang="pl-PL" sz="2800" dirty="0" smtClean="0">
                <a:solidFill>
                  <a:schemeClr val="tx2"/>
                </a:solidFill>
                <a:latin typeface="Brygada 1918" pitchFamily="50" charset="-18"/>
                <a:ea typeface="Brygada 1918" pitchFamily="50" charset="-18"/>
                <a:cs typeface="+mj-cs"/>
              </a:rPr>
              <a:t>Włócznia i widły bojowe</a:t>
            </a:r>
            <a:endParaRPr kumimoji="0" lang="pl-PL" sz="2800" b="0" i="0" u="none" strike="noStrike" kern="1200" cap="none" spc="0" normalizeH="0" baseline="0" noProof="0" dirty="0">
              <a:ln>
                <a:noFill/>
              </a:ln>
              <a:solidFill>
                <a:schemeClr val="tx2"/>
              </a:solidFill>
              <a:effectLst/>
              <a:uLnTx/>
              <a:uFillTx/>
              <a:latin typeface="Brygada 1918" pitchFamily="50" charset="-18"/>
              <a:ea typeface="Brygada 1918" pitchFamily="50" charset="-18"/>
              <a:cs typeface="+mj-cs"/>
            </a:endParaRPr>
          </a:p>
        </p:txBody>
      </p:sp>
      <p:sp>
        <p:nvSpPr>
          <p:cNvPr id="6" name="Symbol zastępczy tekstu 3"/>
          <p:cNvSpPr txBox="1">
            <a:spLocks/>
          </p:cNvSpPr>
          <p:nvPr/>
        </p:nvSpPr>
        <p:spPr>
          <a:xfrm>
            <a:off x="2699792" y="1484784"/>
            <a:ext cx="6048672" cy="5112568"/>
          </a:xfrm>
          <a:prstGeom prst="rect">
            <a:avLst/>
          </a:prstGeom>
        </p:spPr>
        <p:txBody>
          <a:bodyPr vert="horz">
            <a:normAutofit/>
          </a:bodyPr>
          <a:lstStyle>
            <a:defPPr marL="432000" lvl="0" indent="-324000">
              <a:spcBef>
                <a:spcPts val="1417"/>
              </a:spcBef>
              <a:spcAft>
                <a:spcPts val="0"/>
              </a:spcAft>
              <a:buSzPct val="45000"/>
              <a:buFont typeface="StarSymbol"/>
              <a:buNone/>
              <a:defRPr lang="pl-PL" sz="3200" b="0" i="0" u="none" strike="noStrike" kern="1200" cap="none">
                <a:ln>
                  <a:noFill/>
                </a:ln>
                <a:latin typeface="Liberation Sans" pitchFamily="18"/>
                <a:ea typeface="Microsoft YaHei" pitchFamily="2"/>
                <a:cs typeface="Mangal" pitchFamily="2"/>
              </a:defRPr>
            </a:defPPr>
            <a:lvl1pPr marL="432000" lvl="0" indent="-324000">
              <a:spcBef>
                <a:spcPts val="1417"/>
              </a:spcBef>
              <a:spcAft>
                <a:spcPts val="0"/>
              </a:spcAft>
              <a:buSzPct val="45000"/>
              <a:buFont typeface="StarSymbol"/>
              <a:buChar char="●"/>
              <a:defRPr lang="pl-PL" sz="3200" b="0" i="0" u="none" strike="noStrike" kern="1200" cap="none">
                <a:ln>
                  <a:noFill/>
                </a:ln>
                <a:latin typeface="Liberation Sans" pitchFamily="18"/>
                <a:ea typeface="Microsoft YaHei" pitchFamily="2"/>
                <a:cs typeface="Mangal" pitchFamily="2"/>
              </a:defRPr>
            </a:lvl1pPr>
            <a:lvl2pPr marL="864000" lvl="1" indent="-324000">
              <a:spcBef>
                <a:spcPts val="1134"/>
              </a:spcBef>
              <a:spcAft>
                <a:spcPts val="0"/>
              </a:spcAft>
              <a:buSzPct val="75000"/>
              <a:buFont typeface="StarSymbol"/>
              <a:buChar char="–"/>
              <a:defRPr lang="pl-PL" sz="2800" b="0" i="0" u="none" strike="noStrike" kern="1200" cap="none">
                <a:ln>
                  <a:noFill/>
                </a:ln>
                <a:latin typeface="Liberation Sans" pitchFamily="18"/>
                <a:ea typeface="Microsoft YaHei" pitchFamily="2"/>
                <a:cs typeface="Mangal" pitchFamily="2"/>
              </a:defRPr>
            </a:lvl2pPr>
            <a:lvl3pPr marL="1295999" lvl="2" indent="-288000">
              <a:spcBef>
                <a:spcPts val="850"/>
              </a:spcBef>
              <a:spcAft>
                <a:spcPts val="0"/>
              </a:spcAft>
              <a:buSzPct val="45000"/>
              <a:buFont typeface="StarSymbol"/>
              <a:buChar char="●"/>
              <a:defRPr lang="pl-PL" sz="2400" b="0" i="0" u="none" strike="noStrike" kern="1200" cap="none">
                <a:ln>
                  <a:noFill/>
                </a:ln>
                <a:latin typeface="Liberation Sans" pitchFamily="18"/>
                <a:ea typeface="Microsoft YaHei" pitchFamily="2"/>
                <a:cs typeface="Mangal" pitchFamily="2"/>
              </a:defRPr>
            </a:lvl3pPr>
            <a:lvl4pPr marL="1728000" lvl="3" indent="-216000">
              <a:spcBef>
                <a:spcPts val="567"/>
              </a:spcBef>
              <a:spcAft>
                <a:spcPts val="0"/>
              </a:spcAft>
              <a:buSzPct val="75000"/>
              <a:buFont typeface="StarSymbol"/>
              <a:buChar char="–"/>
              <a:defRPr lang="pl-PL" sz="2000" b="0" i="0" u="none" strike="noStrike" kern="1200" cap="none">
                <a:ln>
                  <a:noFill/>
                </a:ln>
                <a:latin typeface="Liberation Sans" pitchFamily="18"/>
                <a:ea typeface="Microsoft YaHei" pitchFamily="2"/>
                <a:cs typeface="Mangal" pitchFamily="2"/>
              </a:defRPr>
            </a:lvl4pPr>
            <a:lvl5pPr marL="2160000" lvl="4"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5pPr>
            <a:lvl6pPr marL="2592000" lvl="5"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6pPr>
            <a:lvl7pPr marL="3024000" lvl="6"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7pPr>
            <a:lvl8pPr marL="3456000" lvl="7"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8pPr>
            <a:lvl9pPr marL="3887999" lvl="8"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9pPr>
          </a:lstStyle>
          <a:p>
            <a:pPr algn="just">
              <a:buClr>
                <a:schemeClr val="accent3"/>
              </a:buClr>
              <a:defRPr/>
            </a:pPr>
            <a:endParaRPr lang="pl-PL" sz="2000" dirty="0" smtClean="0">
              <a:latin typeface="Brygada 1918" pitchFamily="50" charset="-18"/>
              <a:ea typeface="Brygada 1918" pitchFamily="50" charset="-18"/>
            </a:endParaRPr>
          </a:p>
        </p:txBody>
      </p:sp>
      <p:sp>
        <p:nvSpPr>
          <p:cNvPr id="7" name="Symbol zastępczy tekstu 3"/>
          <p:cNvSpPr txBox="1">
            <a:spLocks/>
          </p:cNvSpPr>
          <p:nvPr/>
        </p:nvSpPr>
        <p:spPr>
          <a:xfrm>
            <a:off x="2852192" y="1637184"/>
            <a:ext cx="6048672" cy="5112568"/>
          </a:xfrm>
          <a:prstGeom prst="rect">
            <a:avLst/>
          </a:prstGeom>
        </p:spPr>
        <p:txBody>
          <a:bodyPr vert="horz">
            <a:normAutofit/>
          </a:bodyPr>
          <a:lstStyle>
            <a:defPPr marL="432000" lvl="0" indent="-324000">
              <a:spcBef>
                <a:spcPts val="1417"/>
              </a:spcBef>
              <a:spcAft>
                <a:spcPts val="0"/>
              </a:spcAft>
              <a:buSzPct val="45000"/>
              <a:buFont typeface="StarSymbol"/>
              <a:buNone/>
              <a:defRPr lang="pl-PL" sz="3200" b="0" i="0" u="none" strike="noStrike" kern="1200" cap="none">
                <a:ln>
                  <a:noFill/>
                </a:ln>
                <a:latin typeface="Liberation Sans" pitchFamily="18"/>
                <a:ea typeface="Microsoft YaHei" pitchFamily="2"/>
                <a:cs typeface="Mangal" pitchFamily="2"/>
              </a:defRPr>
            </a:defPPr>
            <a:lvl1pPr marL="432000" lvl="0" indent="-324000">
              <a:spcBef>
                <a:spcPts val="1417"/>
              </a:spcBef>
              <a:spcAft>
                <a:spcPts val="0"/>
              </a:spcAft>
              <a:buSzPct val="45000"/>
              <a:buFont typeface="StarSymbol"/>
              <a:buChar char="●"/>
              <a:defRPr lang="pl-PL" sz="3200" b="0" i="0" u="none" strike="noStrike" kern="1200" cap="none">
                <a:ln>
                  <a:noFill/>
                </a:ln>
                <a:latin typeface="Liberation Sans" pitchFamily="18"/>
                <a:ea typeface="Microsoft YaHei" pitchFamily="2"/>
                <a:cs typeface="Mangal" pitchFamily="2"/>
              </a:defRPr>
            </a:lvl1pPr>
            <a:lvl2pPr marL="864000" lvl="1" indent="-324000">
              <a:spcBef>
                <a:spcPts val="1134"/>
              </a:spcBef>
              <a:spcAft>
                <a:spcPts val="0"/>
              </a:spcAft>
              <a:buSzPct val="75000"/>
              <a:buFont typeface="StarSymbol"/>
              <a:buChar char="–"/>
              <a:defRPr lang="pl-PL" sz="2800" b="0" i="0" u="none" strike="noStrike" kern="1200" cap="none">
                <a:ln>
                  <a:noFill/>
                </a:ln>
                <a:latin typeface="Liberation Sans" pitchFamily="18"/>
                <a:ea typeface="Microsoft YaHei" pitchFamily="2"/>
                <a:cs typeface="Mangal" pitchFamily="2"/>
              </a:defRPr>
            </a:lvl2pPr>
            <a:lvl3pPr marL="1295999" lvl="2" indent="-288000">
              <a:spcBef>
                <a:spcPts val="850"/>
              </a:spcBef>
              <a:spcAft>
                <a:spcPts val="0"/>
              </a:spcAft>
              <a:buSzPct val="45000"/>
              <a:buFont typeface="StarSymbol"/>
              <a:buChar char="●"/>
              <a:defRPr lang="pl-PL" sz="2400" b="0" i="0" u="none" strike="noStrike" kern="1200" cap="none">
                <a:ln>
                  <a:noFill/>
                </a:ln>
                <a:latin typeface="Liberation Sans" pitchFamily="18"/>
                <a:ea typeface="Microsoft YaHei" pitchFamily="2"/>
                <a:cs typeface="Mangal" pitchFamily="2"/>
              </a:defRPr>
            </a:lvl3pPr>
            <a:lvl4pPr marL="1728000" lvl="3" indent="-216000">
              <a:spcBef>
                <a:spcPts val="567"/>
              </a:spcBef>
              <a:spcAft>
                <a:spcPts val="0"/>
              </a:spcAft>
              <a:buSzPct val="75000"/>
              <a:buFont typeface="StarSymbol"/>
              <a:buChar char="–"/>
              <a:defRPr lang="pl-PL" sz="2000" b="0" i="0" u="none" strike="noStrike" kern="1200" cap="none">
                <a:ln>
                  <a:noFill/>
                </a:ln>
                <a:latin typeface="Liberation Sans" pitchFamily="18"/>
                <a:ea typeface="Microsoft YaHei" pitchFamily="2"/>
                <a:cs typeface="Mangal" pitchFamily="2"/>
              </a:defRPr>
            </a:lvl4pPr>
            <a:lvl5pPr marL="2160000" lvl="4"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5pPr>
            <a:lvl6pPr marL="2592000" lvl="5"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6pPr>
            <a:lvl7pPr marL="3024000" lvl="6"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7pPr>
            <a:lvl8pPr marL="3456000" lvl="7"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8pPr>
            <a:lvl9pPr marL="3887999" lvl="8"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9pPr>
          </a:lstStyle>
          <a:p>
            <a:pPr algn="just">
              <a:buClr>
                <a:schemeClr val="accent3"/>
              </a:buClr>
              <a:defRPr/>
            </a:pPr>
            <a:r>
              <a:rPr lang="pl-PL" sz="2000" dirty="0" smtClean="0">
                <a:latin typeface="Brygada 1918" pitchFamily="50" charset="-18"/>
                <a:ea typeface="Brygada 1918" pitchFamily="50" charset="-18"/>
              </a:rPr>
              <a:t>Broń drzewcowa wśród Persów była reprezentowana przez włócznie oraz widły bojowe. Ta pierwsza służyła celom bojowym, druga zaś przeważnie paradnym. </a:t>
            </a:r>
          </a:p>
          <a:p>
            <a:pPr algn="just">
              <a:buClr>
                <a:schemeClr val="accent3"/>
              </a:buClr>
              <a:defRPr/>
            </a:pPr>
            <a:r>
              <a:rPr lang="pl-PL" sz="2000" dirty="0" smtClean="0">
                <a:latin typeface="Brygada 1918" pitchFamily="50" charset="-18"/>
                <a:ea typeface="Brygada 1918" pitchFamily="50" charset="-18"/>
              </a:rPr>
              <a:t>Włócznia mierzyła około 2 metrów i składała się z płaskiego, lancetowatego grotu osadzonego na drzewcu z twardego drewna. W miejscu połączenia tulei z drzewcem często znajdowała się ozdobna gałka, pod którą umieszczano ozdobny chwost wykonany z nici lub włosia.</a:t>
            </a:r>
          </a:p>
          <a:p>
            <a:pPr algn="just">
              <a:buClr>
                <a:schemeClr val="accent3"/>
              </a:buClr>
              <a:defRPr/>
            </a:pPr>
            <a:r>
              <a:rPr lang="pl-PL" sz="2000" dirty="0" smtClean="0">
                <a:latin typeface="Brygada 1918" pitchFamily="50" charset="-18"/>
                <a:ea typeface="Brygada 1918" pitchFamily="50" charset="-18"/>
              </a:rPr>
              <a:t>Widły bojowe (</a:t>
            </a:r>
            <a:r>
              <a:rPr lang="pl-PL" sz="2000" dirty="0" err="1" smtClean="0">
                <a:latin typeface="Brygada 1918" pitchFamily="50" charset="-18"/>
                <a:ea typeface="Brygada 1918" pitchFamily="50" charset="-18"/>
              </a:rPr>
              <a:t>mizrak</a:t>
            </a:r>
            <a:r>
              <a:rPr lang="pl-PL" sz="2000" dirty="0" smtClean="0">
                <a:latin typeface="Brygada 1918" pitchFamily="50" charset="-18"/>
                <a:ea typeface="Brygada 1918" pitchFamily="50" charset="-18"/>
              </a:rPr>
              <a:t>) były odmianą włóczni z żeleźcem w postaci dwóch lub trzech grotów, często zdobionym.</a:t>
            </a:r>
          </a:p>
          <a:p>
            <a:pPr marL="540000" lvl="1" indent="0" algn="just">
              <a:buClr>
                <a:schemeClr val="accent3"/>
              </a:buClr>
              <a:buNone/>
              <a:defRPr/>
            </a:pPr>
            <a:endParaRPr lang="pl-PL" sz="2000" dirty="0" smtClean="0">
              <a:latin typeface="Brygada 1918" pitchFamily="50" charset="-18"/>
              <a:ea typeface="Brygada 1918" pitchFamily="50" charset="-18"/>
            </a:endParaRPr>
          </a:p>
        </p:txBody>
      </p:sp>
      <p:pic>
        <p:nvPicPr>
          <p:cNvPr id="9" name="Obraz 8"/>
          <p:cNvPicPr>
            <a:picLocks noChangeAspect="1"/>
          </p:cNvPicPr>
          <p:nvPr/>
        </p:nvPicPr>
        <p:blipFill rotWithShape="1">
          <a:blip r:embed="rId2" cstate="print">
            <a:extLst>
              <a:ext uri="{28A0092B-C50C-407E-A947-70E740481C1C}">
                <a14:useLocalDpi xmlns="" xmlns:a14="http://schemas.microsoft.com/office/drawing/2010/main" val="0"/>
              </a:ext>
            </a:extLst>
          </a:blip>
          <a:srcRect l="32009" r="30250"/>
          <a:stretch/>
        </p:blipFill>
        <p:spPr>
          <a:xfrm>
            <a:off x="233556" y="2212268"/>
            <a:ext cx="1007712" cy="3657600"/>
          </a:xfrm>
          <a:prstGeom prst="rect">
            <a:avLst/>
          </a:prstGeom>
        </p:spPr>
      </p:pic>
      <p:pic>
        <p:nvPicPr>
          <p:cNvPr id="10" name="Obraz 9"/>
          <p:cNvPicPr>
            <a:picLocks noChangeAspect="1"/>
          </p:cNvPicPr>
          <p:nvPr/>
        </p:nvPicPr>
        <p:blipFill rotWithShape="1">
          <a:blip r:embed="rId3" cstate="print">
            <a:extLst>
              <a:ext uri="{28A0092B-C50C-407E-A947-70E740481C1C}">
                <a14:useLocalDpi xmlns="" xmlns:a14="http://schemas.microsoft.com/office/drawing/2010/main" val="0"/>
              </a:ext>
            </a:extLst>
          </a:blip>
          <a:srcRect l="33901" r="30682"/>
          <a:stretch/>
        </p:blipFill>
        <p:spPr>
          <a:xfrm>
            <a:off x="1475653" y="2212268"/>
            <a:ext cx="945661" cy="3657600"/>
          </a:xfrm>
          <a:prstGeom prst="rect">
            <a:avLst/>
          </a:prstGeom>
        </p:spPr>
      </p:pic>
    </p:spTree>
    <p:extLst>
      <p:ext uri="{BB962C8B-B14F-4D97-AF65-F5344CB8AC3E}">
        <p14:creationId xmlns="" xmlns:p14="http://schemas.microsoft.com/office/powerpoint/2010/main" val="1060710925"/>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539552" y="476672"/>
            <a:ext cx="8229600" cy="432048"/>
          </a:xfrm>
        </p:spPr>
        <p:txBody>
          <a:bodyPr>
            <a:normAutofit fontScale="90000"/>
          </a:bodyPr>
          <a:lstStyle/>
          <a:p>
            <a:pPr algn="ctr"/>
            <a:r>
              <a:rPr lang="pl-PL" dirty="0" smtClean="0">
                <a:latin typeface="Brygada 1918" pitchFamily="50" charset="-18"/>
                <a:ea typeface="Brygada 1918" pitchFamily="50" charset="-18"/>
              </a:rPr>
              <a:t>Broń perska</a:t>
            </a:r>
            <a:endParaRPr lang="pl-PL" dirty="0">
              <a:latin typeface="Brygada 1918" pitchFamily="50" charset="-18"/>
              <a:ea typeface="Brygada 1918" pitchFamily="50" charset="-18"/>
            </a:endParaRPr>
          </a:p>
        </p:txBody>
      </p:sp>
      <p:sp>
        <p:nvSpPr>
          <p:cNvPr id="5" name="Tytuł 2"/>
          <p:cNvSpPr txBox="1">
            <a:spLocks/>
          </p:cNvSpPr>
          <p:nvPr/>
        </p:nvSpPr>
        <p:spPr>
          <a:xfrm>
            <a:off x="72360" y="867489"/>
            <a:ext cx="9071640" cy="523220"/>
          </a:xfrm>
          <a:prstGeom prst="rect">
            <a:avLst/>
          </a:prstGeom>
        </p:spPr>
        <p:txBody>
          <a:bodyPr vert="horz" anchor="ctr">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algn="ctr" defTabSz="914400" rtl="0" eaLnBrk="1" fontAlgn="auto" latinLnBrk="0" hangingPunct="1">
              <a:lnSpc>
                <a:spcPct val="100000"/>
              </a:lnSpc>
              <a:spcBef>
                <a:spcPct val="0"/>
              </a:spcBef>
              <a:spcAft>
                <a:spcPts val="0"/>
              </a:spcAft>
              <a:buClrTx/>
              <a:buSzPct val="45000"/>
              <a:buFont typeface="StarSymbol"/>
              <a:buNone/>
              <a:tabLst/>
              <a:defRPr/>
            </a:pPr>
            <a:r>
              <a:rPr kumimoji="0" lang="pl-PL" sz="2800" b="0" i="0" u="none" strike="noStrike" kern="1200" cap="none" spc="0" normalizeH="0" baseline="0" noProof="0" dirty="0" smtClean="0">
                <a:ln>
                  <a:noFill/>
                </a:ln>
                <a:solidFill>
                  <a:schemeClr val="tx2"/>
                </a:solidFill>
                <a:effectLst/>
                <a:uLnTx/>
                <a:uFillTx/>
                <a:latin typeface="Brygada 1918" pitchFamily="50" charset="-18"/>
                <a:ea typeface="Brygada 1918" pitchFamily="50" charset="-18"/>
                <a:cs typeface="+mj-cs"/>
              </a:rPr>
              <a:t>Zbroja cztery lustra</a:t>
            </a:r>
            <a:endParaRPr kumimoji="0" lang="pl-PL" sz="2800" b="0" i="0" u="none" strike="noStrike" kern="1200" cap="none" spc="0" normalizeH="0" baseline="0" noProof="0" dirty="0">
              <a:ln>
                <a:noFill/>
              </a:ln>
              <a:solidFill>
                <a:schemeClr val="tx2"/>
              </a:solidFill>
              <a:effectLst/>
              <a:uLnTx/>
              <a:uFillTx/>
              <a:latin typeface="Brygada 1918" pitchFamily="50" charset="-18"/>
              <a:ea typeface="Brygada 1918" pitchFamily="50" charset="-18"/>
              <a:cs typeface="+mj-cs"/>
            </a:endParaRPr>
          </a:p>
        </p:txBody>
      </p:sp>
      <p:sp>
        <p:nvSpPr>
          <p:cNvPr id="6" name="Symbol zastępczy tekstu 3"/>
          <p:cNvSpPr txBox="1">
            <a:spLocks/>
          </p:cNvSpPr>
          <p:nvPr/>
        </p:nvSpPr>
        <p:spPr>
          <a:xfrm>
            <a:off x="2699792" y="1484784"/>
            <a:ext cx="6048672" cy="5112568"/>
          </a:xfrm>
          <a:prstGeom prst="rect">
            <a:avLst/>
          </a:prstGeom>
        </p:spPr>
        <p:txBody>
          <a:bodyPr vert="horz">
            <a:normAutofit/>
          </a:bodyPr>
          <a:lstStyle>
            <a:defPPr marL="432000" lvl="0" indent="-324000">
              <a:spcBef>
                <a:spcPts val="1417"/>
              </a:spcBef>
              <a:spcAft>
                <a:spcPts val="0"/>
              </a:spcAft>
              <a:buSzPct val="45000"/>
              <a:buFont typeface="StarSymbol"/>
              <a:buNone/>
              <a:defRPr lang="pl-PL" sz="3200" b="0" i="0" u="none" strike="noStrike" kern="1200" cap="none">
                <a:ln>
                  <a:noFill/>
                </a:ln>
                <a:latin typeface="Liberation Sans" pitchFamily="18"/>
                <a:ea typeface="Microsoft YaHei" pitchFamily="2"/>
                <a:cs typeface="Mangal" pitchFamily="2"/>
              </a:defRPr>
            </a:defPPr>
            <a:lvl1pPr marL="432000" lvl="0" indent="-324000">
              <a:spcBef>
                <a:spcPts val="1417"/>
              </a:spcBef>
              <a:spcAft>
                <a:spcPts val="0"/>
              </a:spcAft>
              <a:buSzPct val="45000"/>
              <a:buFont typeface="StarSymbol"/>
              <a:buChar char="●"/>
              <a:defRPr lang="pl-PL" sz="3200" b="0" i="0" u="none" strike="noStrike" kern="1200" cap="none">
                <a:ln>
                  <a:noFill/>
                </a:ln>
                <a:latin typeface="Liberation Sans" pitchFamily="18"/>
                <a:ea typeface="Microsoft YaHei" pitchFamily="2"/>
                <a:cs typeface="Mangal" pitchFamily="2"/>
              </a:defRPr>
            </a:lvl1pPr>
            <a:lvl2pPr marL="864000" lvl="1" indent="-324000">
              <a:spcBef>
                <a:spcPts val="1134"/>
              </a:spcBef>
              <a:spcAft>
                <a:spcPts val="0"/>
              </a:spcAft>
              <a:buSzPct val="75000"/>
              <a:buFont typeface="StarSymbol"/>
              <a:buChar char="–"/>
              <a:defRPr lang="pl-PL" sz="2800" b="0" i="0" u="none" strike="noStrike" kern="1200" cap="none">
                <a:ln>
                  <a:noFill/>
                </a:ln>
                <a:latin typeface="Liberation Sans" pitchFamily="18"/>
                <a:ea typeface="Microsoft YaHei" pitchFamily="2"/>
                <a:cs typeface="Mangal" pitchFamily="2"/>
              </a:defRPr>
            </a:lvl2pPr>
            <a:lvl3pPr marL="1295999" lvl="2" indent="-288000">
              <a:spcBef>
                <a:spcPts val="850"/>
              </a:spcBef>
              <a:spcAft>
                <a:spcPts val="0"/>
              </a:spcAft>
              <a:buSzPct val="45000"/>
              <a:buFont typeface="StarSymbol"/>
              <a:buChar char="●"/>
              <a:defRPr lang="pl-PL" sz="2400" b="0" i="0" u="none" strike="noStrike" kern="1200" cap="none">
                <a:ln>
                  <a:noFill/>
                </a:ln>
                <a:latin typeface="Liberation Sans" pitchFamily="18"/>
                <a:ea typeface="Microsoft YaHei" pitchFamily="2"/>
                <a:cs typeface="Mangal" pitchFamily="2"/>
              </a:defRPr>
            </a:lvl3pPr>
            <a:lvl4pPr marL="1728000" lvl="3" indent="-216000">
              <a:spcBef>
                <a:spcPts val="567"/>
              </a:spcBef>
              <a:spcAft>
                <a:spcPts val="0"/>
              </a:spcAft>
              <a:buSzPct val="75000"/>
              <a:buFont typeface="StarSymbol"/>
              <a:buChar char="–"/>
              <a:defRPr lang="pl-PL" sz="2000" b="0" i="0" u="none" strike="noStrike" kern="1200" cap="none">
                <a:ln>
                  <a:noFill/>
                </a:ln>
                <a:latin typeface="Liberation Sans" pitchFamily="18"/>
                <a:ea typeface="Microsoft YaHei" pitchFamily="2"/>
                <a:cs typeface="Mangal" pitchFamily="2"/>
              </a:defRPr>
            </a:lvl4pPr>
            <a:lvl5pPr marL="2160000" lvl="4"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5pPr>
            <a:lvl6pPr marL="2592000" lvl="5"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6pPr>
            <a:lvl7pPr marL="3024000" lvl="6"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7pPr>
            <a:lvl8pPr marL="3456000" lvl="7"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8pPr>
            <a:lvl9pPr marL="3887999" lvl="8"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9pPr>
          </a:lstStyle>
          <a:p>
            <a:pPr algn="just">
              <a:buClr>
                <a:schemeClr val="accent3"/>
              </a:buClr>
              <a:defRPr/>
            </a:pPr>
            <a:endParaRPr lang="pl-PL" sz="2000" dirty="0" smtClean="0">
              <a:latin typeface="Brygada 1918" pitchFamily="50" charset="-18"/>
              <a:ea typeface="Brygada 1918" pitchFamily="50" charset="-18"/>
            </a:endParaRPr>
          </a:p>
        </p:txBody>
      </p:sp>
      <p:sp>
        <p:nvSpPr>
          <p:cNvPr id="7" name="Symbol zastępczy tekstu 3"/>
          <p:cNvSpPr txBox="1">
            <a:spLocks/>
          </p:cNvSpPr>
          <p:nvPr/>
        </p:nvSpPr>
        <p:spPr>
          <a:xfrm>
            <a:off x="2852192" y="1637184"/>
            <a:ext cx="6048672" cy="5112568"/>
          </a:xfrm>
          <a:prstGeom prst="rect">
            <a:avLst/>
          </a:prstGeom>
        </p:spPr>
        <p:txBody>
          <a:bodyPr vert="horz">
            <a:normAutofit lnSpcReduction="10000"/>
          </a:bodyPr>
          <a:lstStyle>
            <a:defPPr marL="432000" lvl="0" indent="-324000">
              <a:spcBef>
                <a:spcPts val="1417"/>
              </a:spcBef>
              <a:spcAft>
                <a:spcPts val="0"/>
              </a:spcAft>
              <a:buSzPct val="45000"/>
              <a:buFont typeface="StarSymbol"/>
              <a:buNone/>
              <a:defRPr lang="pl-PL" sz="3200" b="0" i="0" u="none" strike="noStrike" kern="1200" cap="none">
                <a:ln>
                  <a:noFill/>
                </a:ln>
                <a:latin typeface="Liberation Sans" pitchFamily="18"/>
                <a:ea typeface="Microsoft YaHei" pitchFamily="2"/>
                <a:cs typeface="Mangal" pitchFamily="2"/>
              </a:defRPr>
            </a:defPPr>
            <a:lvl1pPr marL="432000" lvl="0" indent="-324000">
              <a:spcBef>
                <a:spcPts val="1417"/>
              </a:spcBef>
              <a:spcAft>
                <a:spcPts val="0"/>
              </a:spcAft>
              <a:buSzPct val="45000"/>
              <a:buFont typeface="StarSymbol"/>
              <a:buChar char="●"/>
              <a:defRPr lang="pl-PL" sz="3200" b="0" i="0" u="none" strike="noStrike" kern="1200" cap="none">
                <a:ln>
                  <a:noFill/>
                </a:ln>
                <a:latin typeface="Liberation Sans" pitchFamily="18"/>
                <a:ea typeface="Microsoft YaHei" pitchFamily="2"/>
                <a:cs typeface="Mangal" pitchFamily="2"/>
              </a:defRPr>
            </a:lvl1pPr>
            <a:lvl2pPr marL="864000" lvl="1" indent="-324000">
              <a:spcBef>
                <a:spcPts val="1134"/>
              </a:spcBef>
              <a:spcAft>
                <a:spcPts val="0"/>
              </a:spcAft>
              <a:buSzPct val="75000"/>
              <a:buFont typeface="StarSymbol"/>
              <a:buChar char="–"/>
              <a:defRPr lang="pl-PL" sz="2800" b="0" i="0" u="none" strike="noStrike" kern="1200" cap="none">
                <a:ln>
                  <a:noFill/>
                </a:ln>
                <a:latin typeface="Liberation Sans" pitchFamily="18"/>
                <a:ea typeface="Microsoft YaHei" pitchFamily="2"/>
                <a:cs typeface="Mangal" pitchFamily="2"/>
              </a:defRPr>
            </a:lvl2pPr>
            <a:lvl3pPr marL="1295999" lvl="2" indent="-288000">
              <a:spcBef>
                <a:spcPts val="850"/>
              </a:spcBef>
              <a:spcAft>
                <a:spcPts val="0"/>
              </a:spcAft>
              <a:buSzPct val="45000"/>
              <a:buFont typeface="StarSymbol"/>
              <a:buChar char="●"/>
              <a:defRPr lang="pl-PL" sz="2400" b="0" i="0" u="none" strike="noStrike" kern="1200" cap="none">
                <a:ln>
                  <a:noFill/>
                </a:ln>
                <a:latin typeface="Liberation Sans" pitchFamily="18"/>
                <a:ea typeface="Microsoft YaHei" pitchFamily="2"/>
                <a:cs typeface="Mangal" pitchFamily="2"/>
              </a:defRPr>
            </a:lvl3pPr>
            <a:lvl4pPr marL="1728000" lvl="3" indent="-216000">
              <a:spcBef>
                <a:spcPts val="567"/>
              </a:spcBef>
              <a:spcAft>
                <a:spcPts val="0"/>
              </a:spcAft>
              <a:buSzPct val="75000"/>
              <a:buFont typeface="StarSymbol"/>
              <a:buChar char="–"/>
              <a:defRPr lang="pl-PL" sz="2000" b="0" i="0" u="none" strike="noStrike" kern="1200" cap="none">
                <a:ln>
                  <a:noFill/>
                </a:ln>
                <a:latin typeface="Liberation Sans" pitchFamily="18"/>
                <a:ea typeface="Microsoft YaHei" pitchFamily="2"/>
                <a:cs typeface="Mangal" pitchFamily="2"/>
              </a:defRPr>
            </a:lvl4pPr>
            <a:lvl5pPr marL="2160000" lvl="4"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5pPr>
            <a:lvl6pPr marL="2592000" lvl="5"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6pPr>
            <a:lvl7pPr marL="3024000" lvl="6"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7pPr>
            <a:lvl8pPr marL="3456000" lvl="7"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8pPr>
            <a:lvl9pPr marL="3887999" lvl="8"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9pPr>
          </a:lstStyle>
          <a:p>
            <a:pPr algn="just">
              <a:buClr>
                <a:schemeClr val="accent3"/>
              </a:buClr>
              <a:defRPr/>
            </a:pPr>
            <a:r>
              <a:rPr lang="pl-PL" sz="2000" dirty="0" smtClean="0">
                <a:latin typeface="Brygada 1918" pitchFamily="50" charset="-18"/>
                <a:ea typeface="Brygada 1918" pitchFamily="50" charset="-18"/>
              </a:rPr>
              <a:t>Popularną ochroną ciała w Persji była tzw. zbroja zwierciadlana, określana czasem jako „cztery lustra”. Nazwa wzięła się od czterech płyt wchodzących w jej skład, początkowo o owalnym, a następnie prostokątnym kształcie, które chroniły pierś, plecy oraz boki walczącego.</a:t>
            </a:r>
          </a:p>
          <a:p>
            <a:pPr algn="just">
              <a:buClr>
                <a:schemeClr val="accent3"/>
              </a:buClr>
              <a:defRPr/>
            </a:pPr>
            <a:r>
              <a:rPr lang="pl-PL" sz="2000" dirty="0" smtClean="0">
                <a:latin typeface="Brygada 1918" pitchFamily="50" charset="-18"/>
                <a:ea typeface="Brygada 1918" pitchFamily="50" charset="-18"/>
              </a:rPr>
              <a:t>Zbroję tę nakładano najczęściej na kolczugę jako uzupełnienie ochrony. Nazwa wzięła się od tego, że po wypolerowaniu zbroja ta odbijała światło słoneczne, co miało chronić nie tylko przed ciosami przeciwnika, ale również przez tzw. „złym okiem”, czyli negatywnym spojrzeniem, które mogło sprowadzić na człowieka cierpienie i nieszczęście. </a:t>
            </a:r>
          </a:p>
        </p:txBody>
      </p:sp>
      <p:pic>
        <p:nvPicPr>
          <p:cNvPr id="3" name="Obraz 2"/>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72360" y="1772816"/>
            <a:ext cx="2929249" cy="1797599"/>
          </a:xfrm>
          <a:prstGeom prst="rect">
            <a:avLst/>
          </a:prstGeom>
        </p:spPr>
      </p:pic>
      <p:pic>
        <p:nvPicPr>
          <p:cNvPr id="4" name="Obraz 3"/>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282412" y="4041068"/>
            <a:ext cx="2635178" cy="1923680"/>
          </a:xfrm>
          <a:prstGeom prst="rect">
            <a:avLst/>
          </a:prstGeom>
        </p:spPr>
      </p:pic>
    </p:spTree>
    <p:extLst>
      <p:ext uri="{BB962C8B-B14F-4D97-AF65-F5344CB8AC3E}">
        <p14:creationId xmlns="" xmlns:p14="http://schemas.microsoft.com/office/powerpoint/2010/main" val="3502306533"/>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539552" y="476672"/>
            <a:ext cx="8229600" cy="432048"/>
          </a:xfrm>
        </p:spPr>
        <p:txBody>
          <a:bodyPr>
            <a:normAutofit fontScale="90000"/>
          </a:bodyPr>
          <a:lstStyle/>
          <a:p>
            <a:pPr algn="ctr"/>
            <a:r>
              <a:rPr lang="pl-PL" dirty="0" smtClean="0">
                <a:latin typeface="Brygada 1918" pitchFamily="50" charset="-18"/>
                <a:ea typeface="Brygada 1918" pitchFamily="50" charset="-18"/>
              </a:rPr>
              <a:t>Broń perska</a:t>
            </a:r>
            <a:endParaRPr lang="pl-PL" dirty="0">
              <a:latin typeface="Brygada 1918" pitchFamily="50" charset="-18"/>
              <a:ea typeface="Brygada 1918" pitchFamily="50" charset="-18"/>
            </a:endParaRPr>
          </a:p>
        </p:txBody>
      </p:sp>
      <p:sp>
        <p:nvSpPr>
          <p:cNvPr id="5" name="Tytuł 2"/>
          <p:cNvSpPr txBox="1">
            <a:spLocks/>
          </p:cNvSpPr>
          <p:nvPr/>
        </p:nvSpPr>
        <p:spPr>
          <a:xfrm>
            <a:off x="72360" y="867489"/>
            <a:ext cx="9071640" cy="523220"/>
          </a:xfrm>
          <a:prstGeom prst="rect">
            <a:avLst/>
          </a:prstGeom>
        </p:spPr>
        <p:txBody>
          <a:bodyPr vert="horz" anchor="ctr">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algn="ctr" defTabSz="914400" rtl="0" eaLnBrk="1" fontAlgn="auto" latinLnBrk="0" hangingPunct="1">
              <a:lnSpc>
                <a:spcPct val="100000"/>
              </a:lnSpc>
              <a:spcBef>
                <a:spcPct val="0"/>
              </a:spcBef>
              <a:spcAft>
                <a:spcPts val="0"/>
              </a:spcAft>
              <a:buClrTx/>
              <a:buSzPct val="45000"/>
              <a:buFont typeface="StarSymbol"/>
              <a:buNone/>
              <a:tabLst/>
              <a:defRPr/>
            </a:pPr>
            <a:r>
              <a:rPr kumimoji="0" lang="pl-PL" sz="2800" b="0" i="0" u="none" strike="noStrike" kern="1200" cap="none" spc="0" normalizeH="0" baseline="0" noProof="0" dirty="0" smtClean="0">
                <a:ln>
                  <a:noFill/>
                </a:ln>
                <a:solidFill>
                  <a:schemeClr val="tx2"/>
                </a:solidFill>
                <a:effectLst/>
                <a:uLnTx/>
                <a:uFillTx/>
                <a:latin typeface="Brygada 1918" pitchFamily="50" charset="-18"/>
                <a:ea typeface="Brygada 1918" pitchFamily="50" charset="-18"/>
                <a:cs typeface="+mj-cs"/>
              </a:rPr>
              <a:t>Hełm </a:t>
            </a:r>
            <a:r>
              <a:rPr kumimoji="0" lang="pl-PL" sz="2800" b="0" i="0" u="none" strike="noStrike" kern="1200" cap="none" spc="0" normalizeH="0" baseline="0" noProof="0" dirty="0" err="1" smtClean="0">
                <a:ln>
                  <a:noFill/>
                </a:ln>
                <a:solidFill>
                  <a:schemeClr val="tx2"/>
                </a:solidFill>
                <a:effectLst/>
                <a:uLnTx/>
                <a:uFillTx/>
                <a:latin typeface="Brygada 1918" pitchFamily="50" charset="-18"/>
                <a:ea typeface="Brygada 1918" pitchFamily="50" charset="-18"/>
                <a:cs typeface="+mj-cs"/>
              </a:rPr>
              <a:t>kolachod</a:t>
            </a:r>
            <a:endParaRPr kumimoji="0" lang="pl-PL" sz="2800" b="0" i="0" u="none" strike="noStrike" kern="1200" cap="none" spc="0" normalizeH="0" baseline="0" noProof="0" dirty="0">
              <a:ln>
                <a:noFill/>
              </a:ln>
              <a:solidFill>
                <a:schemeClr val="tx2"/>
              </a:solidFill>
              <a:effectLst/>
              <a:uLnTx/>
              <a:uFillTx/>
              <a:latin typeface="Brygada 1918" pitchFamily="50" charset="-18"/>
              <a:ea typeface="Brygada 1918" pitchFamily="50" charset="-18"/>
              <a:cs typeface="+mj-cs"/>
            </a:endParaRPr>
          </a:p>
        </p:txBody>
      </p:sp>
      <p:sp>
        <p:nvSpPr>
          <p:cNvPr id="6" name="Symbol zastępczy tekstu 3"/>
          <p:cNvSpPr txBox="1">
            <a:spLocks/>
          </p:cNvSpPr>
          <p:nvPr/>
        </p:nvSpPr>
        <p:spPr>
          <a:xfrm>
            <a:off x="2699792" y="1484784"/>
            <a:ext cx="6048672" cy="5112568"/>
          </a:xfrm>
          <a:prstGeom prst="rect">
            <a:avLst/>
          </a:prstGeom>
        </p:spPr>
        <p:txBody>
          <a:bodyPr vert="horz">
            <a:normAutofit/>
          </a:bodyPr>
          <a:lstStyle>
            <a:defPPr marL="432000" lvl="0" indent="-324000">
              <a:spcBef>
                <a:spcPts val="1417"/>
              </a:spcBef>
              <a:spcAft>
                <a:spcPts val="0"/>
              </a:spcAft>
              <a:buSzPct val="45000"/>
              <a:buFont typeface="StarSymbol"/>
              <a:buNone/>
              <a:defRPr lang="pl-PL" sz="3200" b="0" i="0" u="none" strike="noStrike" kern="1200" cap="none">
                <a:ln>
                  <a:noFill/>
                </a:ln>
                <a:latin typeface="Liberation Sans" pitchFamily="18"/>
                <a:ea typeface="Microsoft YaHei" pitchFamily="2"/>
                <a:cs typeface="Mangal" pitchFamily="2"/>
              </a:defRPr>
            </a:defPPr>
            <a:lvl1pPr marL="432000" lvl="0" indent="-324000">
              <a:spcBef>
                <a:spcPts val="1417"/>
              </a:spcBef>
              <a:spcAft>
                <a:spcPts val="0"/>
              </a:spcAft>
              <a:buSzPct val="45000"/>
              <a:buFont typeface="StarSymbol"/>
              <a:buChar char="●"/>
              <a:defRPr lang="pl-PL" sz="3200" b="0" i="0" u="none" strike="noStrike" kern="1200" cap="none">
                <a:ln>
                  <a:noFill/>
                </a:ln>
                <a:latin typeface="Liberation Sans" pitchFamily="18"/>
                <a:ea typeface="Microsoft YaHei" pitchFamily="2"/>
                <a:cs typeface="Mangal" pitchFamily="2"/>
              </a:defRPr>
            </a:lvl1pPr>
            <a:lvl2pPr marL="864000" lvl="1" indent="-324000">
              <a:spcBef>
                <a:spcPts val="1134"/>
              </a:spcBef>
              <a:spcAft>
                <a:spcPts val="0"/>
              </a:spcAft>
              <a:buSzPct val="75000"/>
              <a:buFont typeface="StarSymbol"/>
              <a:buChar char="–"/>
              <a:defRPr lang="pl-PL" sz="2800" b="0" i="0" u="none" strike="noStrike" kern="1200" cap="none">
                <a:ln>
                  <a:noFill/>
                </a:ln>
                <a:latin typeface="Liberation Sans" pitchFamily="18"/>
                <a:ea typeface="Microsoft YaHei" pitchFamily="2"/>
                <a:cs typeface="Mangal" pitchFamily="2"/>
              </a:defRPr>
            </a:lvl2pPr>
            <a:lvl3pPr marL="1295999" lvl="2" indent="-288000">
              <a:spcBef>
                <a:spcPts val="850"/>
              </a:spcBef>
              <a:spcAft>
                <a:spcPts val="0"/>
              </a:spcAft>
              <a:buSzPct val="45000"/>
              <a:buFont typeface="StarSymbol"/>
              <a:buChar char="●"/>
              <a:defRPr lang="pl-PL" sz="2400" b="0" i="0" u="none" strike="noStrike" kern="1200" cap="none">
                <a:ln>
                  <a:noFill/>
                </a:ln>
                <a:latin typeface="Liberation Sans" pitchFamily="18"/>
                <a:ea typeface="Microsoft YaHei" pitchFamily="2"/>
                <a:cs typeface="Mangal" pitchFamily="2"/>
              </a:defRPr>
            </a:lvl3pPr>
            <a:lvl4pPr marL="1728000" lvl="3" indent="-216000">
              <a:spcBef>
                <a:spcPts val="567"/>
              </a:spcBef>
              <a:spcAft>
                <a:spcPts val="0"/>
              </a:spcAft>
              <a:buSzPct val="75000"/>
              <a:buFont typeface="StarSymbol"/>
              <a:buChar char="–"/>
              <a:defRPr lang="pl-PL" sz="2000" b="0" i="0" u="none" strike="noStrike" kern="1200" cap="none">
                <a:ln>
                  <a:noFill/>
                </a:ln>
                <a:latin typeface="Liberation Sans" pitchFamily="18"/>
                <a:ea typeface="Microsoft YaHei" pitchFamily="2"/>
                <a:cs typeface="Mangal" pitchFamily="2"/>
              </a:defRPr>
            </a:lvl4pPr>
            <a:lvl5pPr marL="2160000" lvl="4"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5pPr>
            <a:lvl6pPr marL="2592000" lvl="5"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6pPr>
            <a:lvl7pPr marL="3024000" lvl="6"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7pPr>
            <a:lvl8pPr marL="3456000" lvl="7"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8pPr>
            <a:lvl9pPr marL="3887999" lvl="8"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9pPr>
          </a:lstStyle>
          <a:p>
            <a:pPr algn="just">
              <a:buClr>
                <a:schemeClr val="accent3"/>
              </a:buClr>
              <a:defRPr/>
            </a:pPr>
            <a:endParaRPr lang="pl-PL" sz="2000" dirty="0" smtClean="0">
              <a:latin typeface="Brygada 1918" pitchFamily="50" charset="-18"/>
              <a:ea typeface="Brygada 1918" pitchFamily="50" charset="-18"/>
            </a:endParaRPr>
          </a:p>
        </p:txBody>
      </p:sp>
      <p:sp>
        <p:nvSpPr>
          <p:cNvPr id="7" name="Symbol zastępczy tekstu 3"/>
          <p:cNvSpPr txBox="1">
            <a:spLocks/>
          </p:cNvSpPr>
          <p:nvPr/>
        </p:nvSpPr>
        <p:spPr>
          <a:xfrm>
            <a:off x="2852192" y="1637184"/>
            <a:ext cx="6048672" cy="5112568"/>
          </a:xfrm>
          <a:prstGeom prst="rect">
            <a:avLst/>
          </a:prstGeom>
        </p:spPr>
        <p:txBody>
          <a:bodyPr vert="horz">
            <a:normAutofit/>
          </a:bodyPr>
          <a:lstStyle>
            <a:defPPr marL="432000" lvl="0" indent="-324000">
              <a:spcBef>
                <a:spcPts val="1417"/>
              </a:spcBef>
              <a:spcAft>
                <a:spcPts val="0"/>
              </a:spcAft>
              <a:buSzPct val="45000"/>
              <a:buFont typeface="StarSymbol"/>
              <a:buNone/>
              <a:defRPr lang="pl-PL" sz="3200" b="0" i="0" u="none" strike="noStrike" kern="1200" cap="none">
                <a:ln>
                  <a:noFill/>
                </a:ln>
                <a:latin typeface="Liberation Sans" pitchFamily="18"/>
                <a:ea typeface="Microsoft YaHei" pitchFamily="2"/>
                <a:cs typeface="Mangal" pitchFamily="2"/>
              </a:defRPr>
            </a:defPPr>
            <a:lvl1pPr marL="432000" lvl="0" indent="-324000">
              <a:spcBef>
                <a:spcPts val="1417"/>
              </a:spcBef>
              <a:spcAft>
                <a:spcPts val="0"/>
              </a:spcAft>
              <a:buSzPct val="45000"/>
              <a:buFont typeface="StarSymbol"/>
              <a:buChar char="●"/>
              <a:defRPr lang="pl-PL" sz="3200" b="0" i="0" u="none" strike="noStrike" kern="1200" cap="none">
                <a:ln>
                  <a:noFill/>
                </a:ln>
                <a:latin typeface="Liberation Sans" pitchFamily="18"/>
                <a:ea typeface="Microsoft YaHei" pitchFamily="2"/>
                <a:cs typeface="Mangal" pitchFamily="2"/>
              </a:defRPr>
            </a:lvl1pPr>
            <a:lvl2pPr marL="864000" lvl="1" indent="-324000">
              <a:spcBef>
                <a:spcPts val="1134"/>
              </a:spcBef>
              <a:spcAft>
                <a:spcPts val="0"/>
              </a:spcAft>
              <a:buSzPct val="75000"/>
              <a:buFont typeface="StarSymbol"/>
              <a:buChar char="–"/>
              <a:defRPr lang="pl-PL" sz="2800" b="0" i="0" u="none" strike="noStrike" kern="1200" cap="none">
                <a:ln>
                  <a:noFill/>
                </a:ln>
                <a:latin typeface="Liberation Sans" pitchFamily="18"/>
                <a:ea typeface="Microsoft YaHei" pitchFamily="2"/>
                <a:cs typeface="Mangal" pitchFamily="2"/>
              </a:defRPr>
            </a:lvl2pPr>
            <a:lvl3pPr marL="1295999" lvl="2" indent="-288000">
              <a:spcBef>
                <a:spcPts val="850"/>
              </a:spcBef>
              <a:spcAft>
                <a:spcPts val="0"/>
              </a:spcAft>
              <a:buSzPct val="45000"/>
              <a:buFont typeface="StarSymbol"/>
              <a:buChar char="●"/>
              <a:defRPr lang="pl-PL" sz="2400" b="0" i="0" u="none" strike="noStrike" kern="1200" cap="none">
                <a:ln>
                  <a:noFill/>
                </a:ln>
                <a:latin typeface="Liberation Sans" pitchFamily="18"/>
                <a:ea typeface="Microsoft YaHei" pitchFamily="2"/>
                <a:cs typeface="Mangal" pitchFamily="2"/>
              </a:defRPr>
            </a:lvl3pPr>
            <a:lvl4pPr marL="1728000" lvl="3" indent="-216000">
              <a:spcBef>
                <a:spcPts val="567"/>
              </a:spcBef>
              <a:spcAft>
                <a:spcPts val="0"/>
              </a:spcAft>
              <a:buSzPct val="75000"/>
              <a:buFont typeface="StarSymbol"/>
              <a:buChar char="–"/>
              <a:defRPr lang="pl-PL" sz="2000" b="0" i="0" u="none" strike="noStrike" kern="1200" cap="none">
                <a:ln>
                  <a:noFill/>
                </a:ln>
                <a:latin typeface="Liberation Sans" pitchFamily="18"/>
                <a:ea typeface="Microsoft YaHei" pitchFamily="2"/>
                <a:cs typeface="Mangal" pitchFamily="2"/>
              </a:defRPr>
            </a:lvl4pPr>
            <a:lvl5pPr marL="2160000" lvl="4"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5pPr>
            <a:lvl6pPr marL="2592000" lvl="5"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6pPr>
            <a:lvl7pPr marL="3024000" lvl="6"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7pPr>
            <a:lvl8pPr marL="3456000" lvl="7"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8pPr>
            <a:lvl9pPr marL="3887999" lvl="8"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9pPr>
          </a:lstStyle>
          <a:p>
            <a:pPr algn="just">
              <a:buClr>
                <a:schemeClr val="accent3"/>
              </a:buClr>
              <a:defRPr/>
            </a:pPr>
            <a:r>
              <a:rPr lang="pl-PL" sz="2000" dirty="0" err="1" smtClean="0">
                <a:latin typeface="Brygada 1918" pitchFamily="50" charset="-18"/>
                <a:ea typeface="Brygada 1918" pitchFamily="50" charset="-18"/>
              </a:rPr>
              <a:t>Kolachod</a:t>
            </a:r>
            <a:r>
              <a:rPr lang="pl-PL" sz="2000" dirty="0" smtClean="0">
                <a:latin typeface="Brygada 1918" pitchFamily="50" charset="-18"/>
                <a:ea typeface="Brygada 1918" pitchFamily="50" charset="-18"/>
              </a:rPr>
              <a:t> to hełm pochodzenia perskiego stosowany od XVI do XIX wieku. Charakteryzuje się kopulastym dzwonem zwieńczonym grotem lub tuleją oraz dwiema tulejkami na pióra po bokach. Do krawędzi dzwonu doczepiona jest plecionka </a:t>
            </a:r>
            <a:r>
              <a:rPr lang="pl-PL" sz="2000" dirty="0" err="1" smtClean="0">
                <a:latin typeface="Brygada 1918" pitchFamily="50" charset="-18"/>
                <a:ea typeface="Brygada 1918" pitchFamily="50" charset="-18"/>
              </a:rPr>
              <a:t>kolcza</a:t>
            </a:r>
            <a:r>
              <a:rPr lang="pl-PL" sz="2000" dirty="0" smtClean="0">
                <a:latin typeface="Brygada 1918" pitchFamily="50" charset="-18"/>
                <a:ea typeface="Brygada 1918" pitchFamily="50" charset="-18"/>
              </a:rPr>
              <a:t>, a dodatkowe zabezpieczenie stanowi plecionka </a:t>
            </a:r>
            <a:r>
              <a:rPr lang="pl-PL" sz="2000" dirty="0" err="1" smtClean="0">
                <a:latin typeface="Brygada 1918" pitchFamily="50" charset="-18"/>
                <a:ea typeface="Brygada 1918" pitchFamily="50" charset="-18"/>
              </a:rPr>
              <a:t>kolcza</a:t>
            </a:r>
            <a:r>
              <a:rPr lang="pl-PL" sz="2000" dirty="0" smtClean="0">
                <a:latin typeface="Brygada 1918" pitchFamily="50" charset="-18"/>
                <a:ea typeface="Brygada 1918" pitchFamily="50" charset="-18"/>
              </a:rPr>
              <a:t>.   </a:t>
            </a:r>
          </a:p>
          <a:p>
            <a:pPr algn="just">
              <a:buClr>
                <a:schemeClr val="accent3"/>
              </a:buClr>
              <a:defRPr/>
            </a:pPr>
            <a:r>
              <a:rPr lang="pl-PL" sz="2000" dirty="0" smtClean="0">
                <a:latin typeface="Brygada 1918" pitchFamily="50" charset="-18"/>
                <a:ea typeface="Brygada 1918" pitchFamily="50" charset="-18"/>
              </a:rPr>
              <a:t>Hełmy takie noszono na watowanym czepcu.</a:t>
            </a:r>
          </a:p>
        </p:txBody>
      </p:sp>
      <p:pic>
        <p:nvPicPr>
          <p:cNvPr id="8" name="Obraz 7"/>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72360" y="1268760"/>
            <a:ext cx="2835035" cy="4239925"/>
          </a:xfrm>
          <a:prstGeom prst="rect">
            <a:avLst/>
          </a:prstGeom>
        </p:spPr>
      </p:pic>
    </p:spTree>
    <p:extLst>
      <p:ext uri="{BB962C8B-B14F-4D97-AF65-F5344CB8AC3E}">
        <p14:creationId xmlns="" xmlns:p14="http://schemas.microsoft.com/office/powerpoint/2010/main" val="2033592101"/>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539552" y="476672"/>
            <a:ext cx="8229600" cy="432048"/>
          </a:xfrm>
        </p:spPr>
        <p:txBody>
          <a:bodyPr>
            <a:normAutofit fontScale="90000"/>
          </a:bodyPr>
          <a:lstStyle/>
          <a:p>
            <a:pPr algn="ctr"/>
            <a:r>
              <a:rPr lang="pl-PL" dirty="0" smtClean="0">
                <a:latin typeface="Brygada 1918" pitchFamily="50" charset="-18"/>
                <a:ea typeface="Brygada 1918" pitchFamily="50" charset="-18"/>
              </a:rPr>
              <a:t>Broń perska</a:t>
            </a:r>
            <a:endParaRPr lang="pl-PL" dirty="0">
              <a:latin typeface="Brygada 1918" pitchFamily="50" charset="-18"/>
              <a:ea typeface="Brygada 1918" pitchFamily="50" charset="-18"/>
            </a:endParaRPr>
          </a:p>
        </p:txBody>
      </p:sp>
      <p:sp>
        <p:nvSpPr>
          <p:cNvPr id="5" name="Tytuł 2"/>
          <p:cNvSpPr txBox="1">
            <a:spLocks/>
          </p:cNvSpPr>
          <p:nvPr/>
        </p:nvSpPr>
        <p:spPr>
          <a:xfrm>
            <a:off x="72360" y="867489"/>
            <a:ext cx="9071640" cy="523220"/>
          </a:xfrm>
          <a:prstGeom prst="rect">
            <a:avLst/>
          </a:prstGeom>
        </p:spPr>
        <p:txBody>
          <a:bodyPr vert="horz" anchor="ctr">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algn="ctr" defTabSz="914400" rtl="0" eaLnBrk="1" fontAlgn="auto" latinLnBrk="0" hangingPunct="1">
              <a:lnSpc>
                <a:spcPct val="100000"/>
              </a:lnSpc>
              <a:spcBef>
                <a:spcPct val="0"/>
              </a:spcBef>
              <a:spcAft>
                <a:spcPts val="0"/>
              </a:spcAft>
              <a:buClrTx/>
              <a:buSzPct val="45000"/>
              <a:buFont typeface="StarSymbol"/>
              <a:buNone/>
              <a:tabLst/>
              <a:defRPr/>
            </a:pPr>
            <a:r>
              <a:rPr kumimoji="0" lang="pl-PL" sz="2800" b="0" i="0" u="none" strike="noStrike" kern="1200" cap="none" spc="0" normalizeH="0" baseline="0" noProof="0" dirty="0" smtClean="0">
                <a:ln>
                  <a:noFill/>
                </a:ln>
                <a:solidFill>
                  <a:schemeClr val="tx2"/>
                </a:solidFill>
                <a:effectLst/>
                <a:uLnTx/>
                <a:uFillTx/>
                <a:latin typeface="Brygada 1918" pitchFamily="50" charset="-18"/>
                <a:ea typeface="Brygada 1918" pitchFamily="50" charset="-18"/>
                <a:cs typeface="+mj-cs"/>
              </a:rPr>
              <a:t>Karwasz </a:t>
            </a:r>
            <a:r>
              <a:rPr kumimoji="0" lang="pl-PL" sz="2800" b="0" i="0" u="none" strike="noStrike" kern="1200" cap="none" spc="0" normalizeH="0" baseline="0" noProof="0" dirty="0" err="1" smtClean="0">
                <a:ln>
                  <a:noFill/>
                </a:ln>
                <a:solidFill>
                  <a:schemeClr val="tx2"/>
                </a:solidFill>
                <a:effectLst/>
                <a:uLnTx/>
                <a:uFillTx/>
                <a:latin typeface="Brygada 1918" pitchFamily="50" charset="-18"/>
                <a:ea typeface="Brygada 1918" pitchFamily="50" charset="-18"/>
                <a:cs typeface="+mj-cs"/>
              </a:rPr>
              <a:t>bazuband</a:t>
            </a:r>
            <a:endParaRPr kumimoji="0" lang="pl-PL" sz="2800" b="0" i="0" u="none" strike="noStrike" kern="1200" cap="none" spc="0" normalizeH="0" baseline="0" noProof="0" dirty="0">
              <a:ln>
                <a:noFill/>
              </a:ln>
              <a:solidFill>
                <a:schemeClr val="tx2"/>
              </a:solidFill>
              <a:effectLst/>
              <a:uLnTx/>
              <a:uFillTx/>
              <a:latin typeface="Brygada 1918" pitchFamily="50" charset="-18"/>
              <a:ea typeface="Brygada 1918" pitchFamily="50" charset="-18"/>
              <a:cs typeface="+mj-cs"/>
            </a:endParaRPr>
          </a:p>
        </p:txBody>
      </p:sp>
      <p:sp>
        <p:nvSpPr>
          <p:cNvPr id="6" name="Symbol zastępczy tekstu 3"/>
          <p:cNvSpPr txBox="1">
            <a:spLocks/>
          </p:cNvSpPr>
          <p:nvPr/>
        </p:nvSpPr>
        <p:spPr>
          <a:xfrm>
            <a:off x="2699792" y="1484784"/>
            <a:ext cx="6048672" cy="5112568"/>
          </a:xfrm>
          <a:prstGeom prst="rect">
            <a:avLst/>
          </a:prstGeom>
        </p:spPr>
        <p:txBody>
          <a:bodyPr vert="horz">
            <a:normAutofit/>
          </a:bodyPr>
          <a:lstStyle>
            <a:defPPr marL="432000" lvl="0" indent="-324000">
              <a:spcBef>
                <a:spcPts val="1417"/>
              </a:spcBef>
              <a:spcAft>
                <a:spcPts val="0"/>
              </a:spcAft>
              <a:buSzPct val="45000"/>
              <a:buFont typeface="StarSymbol"/>
              <a:buNone/>
              <a:defRPr lang="pl-PL" sz="3200" b="0" i="0" u="none" strike="noStrike" kern="1200" cap="none">
                <a:ln>
                  <a:noFill/>
                </a:ln>
                <a:latin typeface="Liberation Sans" pitchFamily="18"/>
                <a:ea typeface="Microsoft YaHei" pitchFamily="2"/>
                <a:cs typeface="Mangal" pitchFamily="2"/>
              </a:defRPr>
            </a:defPPr>
            <a:lvl1pPr marL="432000" lvl="0" indent="-324000">
              <a:spcBef>
                <a:spcPts val="1417"/>
              </a:spcBef>
              <a:spcAft>
                <a:spcPts val="0"/>
              </a:spcAft>
              <a:buSzPct val="45000"/>
              <a:buFont typeface="StarSymbol"/>
              <a:buChar char="●"/>
              <a:defRPr lang="pl-PL" sz="3200" b="0" i="0" u="none" strike="noStrike" kern="1200" cap="none">
                <a:ln>
                  <a:noFill/>
                </a:ln>
                <a:latin typeface="Liberation Sans" pitchFamily="18"/>
                <a:ea typeface="Microsoft YaHei" pitchFamily="2"/>
                <a:cs typeface="Mangal" pitchFamily="2"/>
              </a:defRPr>
            </a:lvl1pPr>
            <a:lvl2pPr marL="864000" lvl="1" indent="-324000">
              <a:spcBef>
                <a:spcPts val="1134"/>
              </a:spcBef>
              <a:spcAft>
                <a:spcPts val="0"/>
              </a:spcAft>
              <a:buSzPct val="75000"/>
              <a:buFont typeface="StarSymbol"/>
              <a:buChar char="–"/>
              <a:defRPr lang="pl-PL" sz="2800" b="0" i="0" u="none" strike="noStrike" kern="1200" cap="none">
                <a:ln>
                  <a:noFill/>
                </a:ln>
                <a:latin typeface="Liberation Sans" pitchFamily="18"/>
                <a:ea typeface="Microsoft YaHei" pitchFamily="2"/>
                <a:cs typeface="Mangal" pitchFamily="2"/>
              </a:defRPr>
            </a:lvl2pPr>
            <a:lvl3pPr marL="1295999" lvl="2" indent="-288000">
              <a:spcBef>
                <a:spcPts val="850"/>
              </a:spcBef>
              <a:spcAft>
                <a:spcPts val="0"/>
              </a:spcAft>
              <a:buSzPct val="45000"/>
              <a:buFont typeface="StarSymbol"/>
              <a:buChar char="●"/>
              <a:defRPr lang="pl-PL" sz="2400" b="0" i="0" u="none" strike="noStrike" kern="1200" cap="none">
                <a:ln>
                  <a:noFill/>
                </a:ln>
                <a:latin typeface="Liberation Sans" pitchFamily="18"/>
                <a:ea typeface="Microsoft YaHei" pitchFamily="2"/>
                <a:cs typeface="Mangal" pitchFamily="2"/>
              </a:defRPr>
            </a:lvl3pPr>
            <a:lvl4pPr marL="1728000" lvl="3" indent="-216000">
              <a:spcBef>
                <a:spcPts val="567"/>
              </a:spcBef>
              <a:spcAft>
                <a:spcPts val="0"/>
              </a:spcAft>
              <a:buSzPct val="75000"/>
              <a:buFont typeface="StarSymbol"/>
              <a:buChar char="–"/>
              <a:defRPr lang="pl-PL" sz="2000" b="0" i="0" u="none" strike="noStrike" kern="1200" cap="none">
                <a:ln>
                  <a:noFill/>
                </a:ln>
                <a:latin typeface="Liberation Sans" pitchFamily="18"/>
                <a:ea typeface="Microsoft YaHei" pitchFamily="2"/>
                <a:cs typeface="Mangal" pitchFamily="2"/>
              </a:defRPr>
            </a:lvl4pPr>
            <a:lvl5pPr marL="2160000" lvl="4"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5pPr>
            <a:lvl6pPr marL="2592000" lvl="5"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6pPr>
            <a:lvl7pPr marL="3024000" lvl="6"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7pPr>
            <a:lvl8pPr marL="3456000" lvl="7"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8pPr>
            <a:lvl9pPr marL="3887999" lvl="8"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9pPr>
          </a:lstStyle>
          <a:p>
            <a:pPr algn="just">
              <a:buClr>
                <a:schemeClr val="accent3"/>
              </a:buClr>
              <a:defRPr/>
            </a:pPr>
            <a:endParaRPr lang="pl-PL" sz="2000" dirty="0" smtClean="0">
              <a:latin typeface="Brygada 1918" pitchFamily="50" charset="-18"/>
              <a:ea typeface="Brygada 1918" pitchFamily="50" charset="-18"/>
            </a:endParaRPr>
          </a:p>
        </p:txBody>
      </p:sp>
      <p:sp>
        <p:nvSpPr>
          <p:cNvPr id="7" name="Symbol zastępczy tekstu 3"/>
          <p:cNvSpPr txBox="1">
            <a:spLocks/>
          </p:cNvSpPr>
          <p:nvPr/>
        </p:nvSpPr>
        <p:spPr>
          <a:xfrm>
            <a:off x="2852192" y="1637184"/>
            <a:ext cx="6048672" cy="5112568"/>
          </a:xfrm>
          <a:prstGeom prst="rect">
            <a:avLst/>
          </a:prstGeom>
        </p:spPr>
        <p:txBody>
          <a:bodyPr vert="horz">
            <a:normAutofit lnSpcReduction="10000"/>
          </a:bodyPr>
          <a:lstStyle>
            <a:defPPr marL="432000" lvl="0" indent="-324000">
              <a:spcBef>
                <a:spcPts val="1417"/>
              </a:spcBef>
              <a:spcAft>
                <a:spcPts val="0"/>
              </a:spcAft>
              <a:buSzPct val="45000"/>
              <a:buFont typeface="StarSymbol"/>
              <a:buNone/>
              <a:defRPr lang="pl-PL" sz="3200" b="0" i="0" u="none" strike="noStrike" kern="1200" cap="none">
                <a:ln>
                  <a:noFill/>
                </a:ln>
                <a:latin typeface="Liberation Sans" pitchFamily="18"/>
                <a:ea typeface="Microsoft YaHei" pitchFamily="2"/>
                <a:cs typeface="Mangal" pitchFamily="2"/>
              </a:defRPr>
            </a:defPPr>
            <a:lvl1pPr marL="432000" lvl="0" indent="-324000">
              <a:spcBef>
                <a:spcPts val="1417"/>
              </a:spcBef>
              <a:spcAft>
                <a:spcPts val="0"/>
              </a:spcAft>
              <a:buSzPct val="45000"/>
              <a:buFont typeface="StarSymbol"/>
              <a:buChar char="●"/>
              <a:defRPr lang="pl-PL" sz="3200" b="0" i="0" u="none" strike="noStrike" kern="1200" cap="none">
                <a:ln>
                  <a:noFill/>
                </a:ln>
                <a:latin typeface="Liberation Sans" pitchFamily="18"/>
                <a:ea typeface="Microsoft YaHei" pitchFamily="2"/>
                <a:cs typeface="Mangal" pitchFamily="2"/>
              </a:defRPr>
            </a:lvl1pPr>
            <a:lvl2pPr marL="864000" lvl="1" indent="-324000">
              <a:spcBef>
                <a:spcPts val="1134"/>
              </a:spcBef>
              <a:spcAft>
                <a:spcPts val="0"/>
              </a:spcAft>
              <a:buSzPct val="75000"/>
              <a:buFont typeface="StarSymbol"/>
              <a:buChar char="–"/>
              <a:defRPr lang="pl-PL" sz="2800" b="0" i="0" u="none" strike="noStrike" kern="1200" cap="none">
                <a:ln>
                  <a:noFill/>
                </a:ln>
                <a:latin typeface="Liberation Sans" pitchFamily="18"/>
                <a:ea typeface="Microsoft YaHei" pitchFamily="2"/>
                <a:cs typeface="Mangal" pitchFamily="2"/>
              </a:defRPr>
            </a:lvl2pPr>
            <a:lvl3pPr marL="1295999" lvl="2" indent="-288000">
              <a:spcBef>
                <a:spcPts val="850"/>
              </a:spcBef>
              <a:spcAft>
                <a:spcPts val="0"/>
              </a:spcAft>
              <a:buSzPct val="45000"/>
              <a:buFont typeface="StarSymbol"/>
              <a:buChar char="●"/>
              <a:defRPr lang="pl-PL" sz="2400" b="0" i="0" u="none" strike="noStrike" kern="1200" cap="none">
                <a:ln>
                  <a:noFill/>
                </a:ln>
                <a:latin typeface="Liberation Sans" pitchFamily="18"/>
                <a:ea typeface="Microsoft YaHei" pitchFamily="2"/>
                <a:cs typeface="Mangal" pitchFamily="2"/>
              </a:defRPr>
            </a:lvl3pPr>
            <a:lvl4pPr marL="1728000" lvl="3" indent="-216000">
              <a:spcBef>
                <a:spcPts val="567"/>
              </a:spcBef>
              <a:spcAft>
                <a:spcPts val="0"/>
              </a:spcAft>
              <a:buSzPct val="75000"/>
              <a:buFont typeface="StarSymbol"/>
              <a:buChar char="–"/>
              <a:defRPr lang="pl-PL" sz="2000" b="0" i="0" u="none" strike="noStrike" kern="1200" cap="none">
                <a:ln>
                  <a:noFill/>
                </a:ln>
                <a:latin typeface="Liberation Sans" pitchFamily="18"/>
                <a:ea typeface="Microsoft YaHei" pitchFamily="2"/>
                <a:cs typeface="Mangal" pitchFamily="2"/>
              </a:defRPr>
            </a:lvl4pPr>
            <a:lvl5pPr marL="2160000" lvl="4"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5pPr>
            <a:lvl6pPr marL="2592000" lvl="5"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6pPr>
            <a:lvl7pPr marL="3024000" lvl="6"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7pPr>
            <a:lvl8pPr marL="3456000" lvl="7"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8pPr>
            <a:lvl9pPr marL="3887999" lvl="8"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9pPr>
          </a:lstStyle>
          <a:p>
            <a:pPr algn="just">
              <a:buClr>
                <a:schemeClr val="accent3"/>
              </a:buClr>
              <a:defRPr/>
            </a:pPr>
            <a:r>
              <a:rPr lang="pl-PL" sz="2000" dirty="0" smtClean="0">
                <a:latin typeface="Brygada 1918" pitchFamily="50" charset="-18"/>
                <a:ea typeface="Brygada 1918" pitchFamily="50" charset="-18"/>
              </a:rPr>
              <a:t>Karwasze, zwane w języku perskim </a:t>
            </a:r>
            <a:r>
              <a:rPr lang="pl-PL" sz="2000" dirty="0" err="1" smtClean="0">
                <a:latin typeface="Brygada 1918" pitchFamily="50" charset="-18"/>
                <a:ea typeface="Brygada 1918" pitchFamily="50" charset="-18"/>
              </a:rPr>
              <a:t>bazuband</a:t>
            </a:r>
            <a:r>
              <a:rPr lang="pl-PL" sz="2000" dirty="0" smtClean="0">
                <a:latin typeface="Brygada 1918" pitchFamily="50" charset="-18"/>
                <a:ea typeface="Brygada 1918" pitchFamily="50" charset="-18"/>
              </a:rPr>
              <a:t>, stanowiły ochronę przedramienia. Najczęściej miały postać wydłużonej, wklęsłej łyżki z jedno- lub dwuczłonowymi bransoletami oraz doczepionymi łapawicami tekstylnymi (</a:t>
            </a:r>
            <a:r>
              <a:rPr lang="pl-PL" sz="2000" dirty="0" err="1" smtClean="0">
                <a:latin typeface="Brygada 1918" pitchFamily="50" charset="-18"/>
                <a:ea typeface="Brygada 1918" pitchFamily="50" charset="-18"/>
              </a:rPr>
              <a:t>dastuwana</a:t>
            </a:r>
            <a:r>
              <a:rPr lang="pl-PL" sz="2000" dirty="0" smtClean="0">
                <a:latin typeface="Brygada 1918" pitchFamily="50" charset="-18"/>
                <a:ea typeface="Brygada 1918" pitchFamily="50" charset="-18"/>
              </a:rPr>
              <a:t>) pokrytymi plecionką </a:t>
            </a:r>
            <a:r>
              <a:rPr lang="pl-PL" sz="2000" dirty="0" err="1" smtClean="0">
                <a:latin typeface="Brygada 1918" pitchFamily="50" charset="-18"/>
                <a:ea typeface="Brygada 1918" pitchFamily="50" charset="-18"/>
              </a:rPr>
              <a:t>kolczą</a:t>
            </a:r>
            <a:r>
              <a:rPr lang="pl-PL" sz="2000" dirty="0" smtClean="0">
                <a:latin typeface="Brygada 1918" pitchFamily="50" charset="-18"/>
                <a:ea typeface="Brygada 1918" pitchFamily="50" charset="-18"/>
              </a:rPr>
              <a:t>.</a:t>
            </a:r>
          </a:p>
          <a:p>
            <a:pPr algn="just">
              <a:buClr>
                <a:schemeClr val="accent3"/>
              </a:buClr>
              <a:defRPr/>
            </a:pPr>
            <a:r>
              <a:rPr lang="pl-PL" sz="2000" dirty="0" smtClean="0">
                <a:latin typeface="Brygada 1918" pitchFamily="50" charset="-18"/>
                <a:ea typeface="Brygada 1918" pitchFamily="50" charset="-18"/>
              </a:rPr>
              <a:t>Czasem wojownicy stosowali w walce jedynie prawy karwasz, gdyż lewa ręka chroniona była przez tarczę. </a:t>
            </a:r>
          </a:p>
          <a:p>
            <a:pPr algn="just">
              <a:buClr>
                <a:schemeClr val="accent3"/>
              </a:buClr>
              <a:defRPr/>
            </a:pPr>
            <a:r>
              <a:rPr lang="pl-PL" sz="2000" dirty="0" smtClean="0">
                <a:latin typeface="Brygada 1918" pitchFamily="50" charset="-18"/>
                <a:ea typeface="Brygada 1918" pitchFamily="50" charset="-18"/>
              </a:rPr>
              <a:t>Karwasze perskie sięgają swoją historią do VIII wieku, kiedy to stanowiły uzupełnienie zbroi </a:t>
            </a:r>
            <a:r>
              <a:rPr lang="pl-PL" sz="2000" dirty="0" err="1" smtClean="0">
                <a:latin typeface="Brygada 1918" pitchFamily="50" charset="-18"/>
                <a:ea typeface="Brygada 1918" pitchFamily="50" charset="-18"/>
              </a:rPr>
              <a:t>lamelkowej</a:t>
            </a:r>
            <a:r>
              <a:rPr lang="pl-PL" sz="2000" dirty="0" smtClean="0">
                <a:latin typeface="Brygada 1918" pitchFamily="50" charset="-18"/>
                <a:ea typeface="Brygada 1918" pitchFamily="50" charset="-18"/>
              </a:rPr>
              <a:t>. Tego typu ochronę stosowano również m.in. w Polsce w okresie nowożytnym. Karwasze pozbawione łapawic używała husaria w XVII i XVIII wieku.  </a:t>
            </a:r>
          </a:p>
        </p:txBody>
      </p:sp>
      <p:pic>
        <p:nvPicPr>
          <p:cNvPr id="3" name="Obraz 2"/>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441296" y="692696"/>
            <a:ext cx="1931640" cy="2646083"/>
          </a:xfrm>
          <a:prstGeom prst="rect">
            <a:avLst/>
          </a:prstGeom>
        </p:spPr>
      </p:pic>
      <p:pic>
        <p:nvPicPr>
          <p:cNvPr id="4" name="Obraz 3"/>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rot="5400000">
            <a:off x="-16152" y="3945880"/>
            <a:ext cx="2761951" cy="2016224"/>
          </a:xfrm>
          <a:prstGeom prst="rect">
            <a:avLst/>
          </a:prstGeom>
        </p:spPr>
      </p:pic>
    </p:spTree>
    <p:extLst>
      <p:ext uri="{BB962C8B-B14F-4D97-AF65-F5344CB8AC3E}">
        <p14:creationId xmlns="" xmlns:p14="http://schemas.microsoft.com/office/powerpoint/2010/main" val="2105426521"/>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539552" y="476672"/>
            <a:ext cx="8229600" cy="432048"/>
          </a:xfrm>
        </p:spPr>
        <p:txBody>
          <a:bodyPr>
            <a:normAutofit fontScale="90000"/>
          </a:bodyPr>
          <a:lstStyle/>
          <a:p>
            <a:pPr algn="ctr"/>
            <a:r>
              <a:rPr lang="pl-PL" dirty="0" smtClean="0">
                <a:latin typeface="Brygada 1918" pitchFamily="50" charset="-18"/>
                <a:ea typeface="Brygada 1918" pitchFamily="50" charset="-18"/>
              </a:rPr>
              <a:t>Broń perska</a:t>
            </a:r>
            <a:endParaRPr lang="pl-PL" dirty="0">
              <a:latin typeface="Brygada 1918" pitchFamily="50" charset="-18"/>
              <a:ea typeface="Brygada 1918" pitchFamily="50" charset="-18"/>
            </a:endParaRPr>
          </a:p>
        </p:txBody>
      </p:sp>
      <p:sp>
        <p:nvSpPr>
          <p:cNvPr id="5" name="Tytuł 2"/>
          <p:cNvSpPr txBox="1">
            <a:spLocks/>
          </p:cNvSpPr>
          <p:nvPr/>
        </p:nvSpPr>
        <p:spPr>
          <a:xfrm>
            <a:off x="72360" y="867489"/>
            <a:ext cx="9071640" cy="523220"/>
          </a:xfrm>
          <a:prstGeom prst="rect">
            <a:avLst/>
          </a:prstGeom>
        </p:spPr>
        <p:txBody>
          <a:bodyPr vert="horz" anchor="ctr">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algn="ctr" defTabSz="914400" rtl="0" eaLnBrk="1" fontAlgn="auto" latinLnBrk="0" hangingPunct="1">
              <a:lnSpc>
                <a:spcPct val="100000"/>
              </a:lnSpc>
              <a:spcBef>
                <a:spcPct val="0"/>
              </a:spcBef>
              <a:spcAft>
                <a:spcPts val="0"/>
              </a:spcAft>
              <a:buClrTx/>
              <a:buSzPct val="45000"/>
              <a:buFont typeface="StarSymbol"/>
              <a:buNone/>
              <a:tabLst/>
              <a:defRPr/>
            </a:pPr>
            <a:r>
              <a:rPr kumimoji="0" lang="pl-PL" sz="2800" b="0" i="0" u="none" strike="noStrike" kern="1200" cap="none" spc="0" normalizeH="0" baseline="0" noProof="0" dirty="0" smtClean="0">
                <a:ln>
                  <a:noFill/>
                </a:ln>
                <a:solidFill>
                  <a:schemeClr val="tx2"/>
                </a:solidFill>
                <a:effectLst/>
                <a:uLnTx/>
                <a:uFillTx/>
                <a:latin typeface="Brygada 1918" pitchFamily="50" charset="-18"/>
                <a:ea typeface="Brygada 1918" pitchFamily="50" charset="-18"/>
                <a:cs typeface="+mj-cs"/>
              </a:rPr>
              <a:t>Tarcza </a:t>
            </a:r>
            <a:r>
              <a:rPr kumimoji="0" lang="pl-PL" sz="2800" b="0" i="0" u="none" strike="noStrike" kern="1200" cap="none" spc="0" normalizeH="0" baseline="0" noProof="0" dirty="0" err="1" smtClean="0">
                <a:ln>
                  <a:noFill/>
                </a:ln>
                <a:solidFill>
                  <a:schemeClr val="tx2"/>
                </a:solidFill>
                <a:effectLst/>
                <a:uLnTx/>
                <a:uFillTx/>
                <a:latin typeface="Brygada 1918" pitchFamily="50" charset="-18"/>
                <a:ea typeface="Brygada 1918" pitchFamily="50" charset="-18"/>
                <a:cs typeface="+mj-cs"/>
              </a:rPr>
              <a:t>sipar</a:t>
            </a:r>
            <a:endParaRPr kumimoji="0" lang="pl-PL" sz="2800" b="0" i="0" u="none" strike="noStrike" kern="1200" cap="none" spc="0" normalizeH="0" baseline="0" noProof="0" dirty="0">
              <a:ln>
                <a:noFill/>
              </a:ln>
              <a:solidFill>
                <a:schemeClr val="tx2"/>
              </a:solidFill>
              <a:effectLst/>
              <a:uLnTx/>
              <a:uFillTx/>
              <a:latin typeface="Brygada 1918" pitchFamily="50" charset="-18"/>
              <a:ea typeface="Brygada 1918" pitchFamily="50" charset="-18"/>
              <a:cs typeface="+mj-cs"/>
            </a:endParaRPr>
          </a:p>
        </p:txBody>
      </p:sp>
      <p:sp>
        <p:nvSpPr>
          <p:cNvPr id="6" name="Symbol zastępczy tekstu 3"/>
          <p:cNvSpPr txBox="1">
            <a:spLocks/>
          </p:cNvSpPr>
          <p:nvPr/>
        </p:nvSpPr>
        <p:spPr>
          <a:xfrm>
            <a:off x="2699792" y="1484784"/>
            <a:ext cx="6048672" cy="5112568"/>
          </a:xfrm>
          <a:prstGeom prst="rect">
            <a:avLst/>
          </a:prstGeom>
        </p:spPr>
        <p:txBody>
          <a:bodyPr vert="horz">
            <a:normAutofit/>
          </a:bodyPr>
          <a:lstStyle>
            <a:defPPr marL="432000" lvl="0" indent="-324000">
              <a:spcBef>
                <a:spcPts val="1417"/>
              </a:spcBef>
              <a:spcAft>
                <a:spcPts val="0"/>
              </a:spcAft>
              <a:buSzPct val="45000"/>
              <a:buFont typeface="StarSymbol"/>
              <a:buNone/>
              <a:defRPr lang="pl-PL" sz="3200" b="0" i="0" u="none" strike="noStrike" kern="1200" cap="none">
                <a:ln>
                  <a:noFill/>
                </a:ln>
                <a:latin typeface="Liberation Sans" pitchFamily="18"/>
                <a:ea typeface="Microsoft YaHei" pitchFamily="2"/>
                <a:cs typeface="Mangal" pitchFamily="2"/>
              </a:defRPr>
            </a:defPPr>
            <a:lvl1pPr marL="432000" lvl="0" indent="-324000">
              <a:spcBef>
                <a:spcPts val="1417"/>
              </a:spcBef>
              <a:spcAft>
                <a:spcPts val="0"/>
              </a:spcAft>
              <a:buSzPct val="45000"/>
              <a:buFont typeface="StarSymbol"/>
              <a:buChar char="●"/>
              <a:defRPr lang="pl-PL" sz="3200" b="0" i="0" u="none" strike="noStrike" kern="1200" cap="none">
                <a:ln>
                  <a:noFill/>
                </a:ln>
                <a:latin typeface="Liberation Sans" pitchFamily="18"/>
                <a:ea typeface="Microsoft YaHei" pitchFamily="2"/>
                <a:cs typeface="Mangal" pitchFamily="2"/>
              </a:defRPr>
            </a:lvl1pPr>
            <a:lvl2pPr marL="864000" lvl="1" indent="-324000">
              <a:spcBef>
                <a:spcPts val="1134"/>
              </a:spcBef>
              <a:spcAft>
                <a:spcPts val="0"/>
              </a:spcAft>
              <a:buSzPct val="75000"/>
              <a:buFont typeface="StarSymbol"/>
              <a:buChar char="–"/>
              <a:defRPr lang="pl-PL" sz="2800" b="0" i="0" u="none" strike="noStrike" kern="1200" cap="none">
                <a:ln>
                  <a:noFill/>
                </a:ln>
                <a:latin typeface="Liberation Sans" pitchFamily="18"/>
                <a:ea typeface="Microsoft YaHei" pitchFamily="2"/>
                <a:cs typeface="Mangal" pitchFamily="2"/>
              </a:defRPr>
            </a:lvl2pPr>
            <a:lvl3pPr marL="1295999" lvl="2" indent="-288000">
              <a:spcBef>
                <a:spcPts val="850"/>
              </a:spcBef>
              <a:spcAft>
                <a:spcPts val="0"/>
              </a:spcAft>
              <a:buSzPct val="45000"/>
              <a:buFont typeface="StarSymbol"/>
              <a:buChar char="●"/>
              <a:defRPr lang="pl-PL" sz="2400" b="0" i="0" u="none" strike="noStrike" kern="1200" cap="none">
                <a:ln>
                  <a:noFill/>
                </a:ln>
                <a:latin typeface="Liberation Sans" pitchFamily="18"/>
                <a:ea typeface="Microsoft YaHei" pitchFamily="2"/>
                <a:cs typeface="Mangal" pitchFamily="2"/>
              </a:defRPr>
            </a:lvl3pPr>
            <a:lvl4pPr marL="1728000" lvl="3" indent="-216000">
              <a:spcBef>
                <a:spcPts val="567"/>
              </a:spcBef>
              <a:spcAft>
                <a:spcPts val="0"/>
              </a:spcAft>
              <a:buSzPct val="75000"/>
              <a:buFont typeface="StarSymbol"/>
              <a:buChar char="–"/>
              <a:defRPr lang="pl-PL" sz="2000" b="0" i="0" u="none" strike="noStrike" kern="1200" cap="none">
                <a:ln>
                  <a:noFill/>
                </a:ln>
                <a:latin typeface="Liberation Sans" pitchFamily="18"/>
                <a:ea typeface="Microsoft YaHei" pitchFamily="2"/>
                <a:cs typeface="Mangal" pitchFamily="2"/>
              </a:defRPr>
            </a:lvl4pPr>
            <a:lvl5pPr marL="2160000" lvl="4"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5pPr>
            <a:lvl6pPr marL="2592000" lvl="5"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6pPr>
            <a:lvl7pPr marL="3024000" lvl="6"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7pPr>
            <a:lvl8pPr marL="3456000" lvl="7"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8pPr>
            <a:lvl9pPr marL="3887999" lvl="8"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9pPr>
          </a:lstStyle>
          <a:p>
            <a:pPr algn="just">
              <a:buClr>
                <a:schemeClr val="accent3"/>
              </a:buClr>
              <a:defRPr/>
            </a:pPr>
            <a:endParaRPr lang="pl-PL" sz="2000" dirty="0" smtClean="0">
              <a:latin typeface="Brygada 1918" pitchFamily="50" charset="-18"/>
              <a:ea typeface="Brygada 1918" pitchFamily="50" charset="-18"/>
            </a:endParaRPr>
          </a:p>
        </p:txBody>
      </p:sp>
      <p:sp>
        <p:nvSpPr>
          <p:cNvPr id="7" name="Symbol zastępczy tekstu 3"/>
          <p:cNvSpPr txBox="1">
            <a:spLocks/>
          </p:cNvSpPr>
          <p:nvPr/>
        </p:nvSpPr>
        <p:spPr>
          <a:xfrm>
            <a:off x="2852192" y="1637184"/>
            <a:ext cx="6048672" cy="5112568"/>
          </a:xfrm>
          <a:prstGeom prst="rect">
            <a:avLst/>
          </a:prstGeom>
        </p:spPr>
        <p:txBody>
          <a:bodyPr vert="horz">
            <a:normAutofit/>
          </a:bodyPr>
          <a:lstStyle>
            <a:defPPr marL="432000" lvl="0" indent="-324000">
              <a:spcBef>
                <a:spcPts val="1417"/>
              </a:spcBef>
              <a:spcAft>
                <a:spcPts val="0"/>
              </a:spcAft>
              <a:buSzPct val="45000"/>
              <a:buFont typeface="StarSymbol"/>
              <a:buNone/>
              <a:defRPr lang="pl-PL" sz="3200" b="0" i="0" u="none" strike="noStrike" kern="1200" cap="none">
                <a:ln>
                  <a:noFill/>
                </a:ln>
                <a:latin typeface="Liberation Sans" pitchFamily="18"/>
                <a:ea typeface="Microsoft YaHei" pitchFamily="2"/>
                <a:cs typeface="Mangal" pitchFamily="2"/>
              </a:defRPr>
            </a:defPPr>
            <a:lvl1pPr marL="432000" lvl="0" indent="-324000">
              <a:spcBef>
                <a:spcPts val="1417"/>
              </a:spcBef>
              <a:spcAft>
                <a:spcPts val="0"/>
              </a:spcAft>
              <a:buSzPct val="45000"/>
              <a:buFont typeface="StarSymbol"/>
              <a:buChar char="●"/>
              <a:defRPr lang="pl-PL" sz="3200" b="0" i="0" u="none" strike="noStrike" kern="1200" cap="none">
                <a:ln>
                  <a:noFill/>
                </a:ln>
                <a:latin typeface="Liberation Sans" pitchFamily="18"/>
                <a:ea typeface="Microsoft YaHei" pitchFamily="2"/>
                <a:cs typeface="Mangal" pitchFamily="2"/>
              </a:defRPr>
            </a:lvl1pPr>
            <a:lvl2pPr marL="864000" lvl="1" indent="-324000">
              <a:spcBef>
                <a:spcPts val="1134"/>
              </a:spcBef>
              <a:spcAft>
                <a:spcPts val="0"/>
              </a:spcAft>
              <a:buSzPct val="75000"/>
              <a:buFont typeface="StarSymbol"/>
              <a:buChar char="–"/>
              <a:defRPr lang="pl-PL" sz="2800" b="0" i="0" u="none" strike="noStrike" kern="1200" cap="none">
                <a:ln>
                  <a:noFill/>
                </a:ln>
                <a:latin typeface="Liberation Sans" pitchFamily="18"/>
                <a:ea typeface="Microsoft YaHei" pitchFamily="2"/>
                <a:cs typeface="Mangal" pitchFamily="2"/>
              </a:defRPr>
            </a:lvl2pPr>
            <a:lvl3pPr marL="1295999" lvl="2" indent="-288000">
              <a:spcBef>
                <a:spcPts val="850"/>
              </a:spcBef>
              <a:spcAft>
                <a:spcPts val="0"/>
              </a:spcAft>
              <a:buSzPct val="45000"/>
              <a:buFont typeface="StarSymbol"/>
              <a:buChar char="●"/>
              <a:defRPr lang="pl-PL" sz="2400" b="0" i="0" u="none" strike="noStrike" kern="1200" cap="none">
                <a:ln>
                  <a:noFill/>
                </a:ln>
                <a:latin typeface="Liberation Sans" pitchFamily="18"/>
                <a:ea typeface="Microsoft YaHei" pitchFamily="2"/>
                <a:cs typeface="Mangal" pitchFamily="2"/>
              </a:defRPr>
            </a:lvl3pPr>
            <a:lvl4pPr marL="1728000" lvl="3" indent="-216000">
              <a:spcBef>
                <a:spcPts val="567"/>
              </a:spcBef>
              <a:spcAft>
                <a:spcPts val="0"/>
              </a:spcAft>
              <a:buSzPct val="75000"/>
              <a:buFont typeface="StarSymbol"/>
              <a:buChar char="–"/>
              <a:defRPr lang="pl-PL" sz="2000" b="0" i="0" u="none" strike="noStrike" kern="1200" cap="none">
                <a:ln>
                  <a:noFill/>
                </a:ln>
                <a:latin typeface="Liberation Sans" pitchFamily="18"/>
                <a:ea typeface="Microsoft YaHei" pitchFamily="2"/>
                <a:cs typeface="Mangal" pitchFamily="2"/>
              </a:defRPr>
            </a:lvl4pPr>
            <a:lvl5pPr marL="2160000" lvl="4"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5pPr>
            <a:lvl6pPr marL="2592000" lvl="5"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6pPr>
            <a:lvl7pPr marL="3024000" lvl="6"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7pPr>
            <a:lvl8pPr marL="3456000" lvl="7"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8pPr>
            <a:lvl9pPr marL="3887999" lvl="8"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9pPr>
          </a:lstStyle>
          <a:p>
            <a:pPr algn="just">
              <a:buClr>
                <a:schemeClr val="accent3"/>
              </a:buClr>
              <a:defRPr/>
            </a:pPr>
            <a:r>
              <a:rPr lang="pl-PL" sz="2000" dirty="0" err="1" smtClean="0">
                <a:latin typeface="Brygada 1918" pitchFamily="50" charset="-18"/>
                <a:ea typeface="Brygada 1918" pitchFamily="50" charset="-18"/>
              </a:rPr>
              <a:t>Sipar</a:t>
            </a:r>
            <a:r>
              <a:rPr lang="pl-PL" sz="2000" dirty="0" smtClean="0">
                <a:latin typeface="Brygada 1918" pitchFamily="50" charset="-18"/>
                <a:ea typeface="Brygada 1918" pitchFamily="50" charset="-18"/>
              </a:rPr>
              <a:t> to typ perskiej tarczy stosowanej w XVIII i XIX wieku wykonanej z metalu lub skóry nosorożca, bądź bawołu. Miała najczęściej średnicę od 20 do 60 cm. Brzeg wzmocniony był wałkiem, a na powierzchni znajdowało się od czterech do sześciu guzów, w których mieściły się nity przytrzymujące imacze oraz poduszki umiejscowione pod nimi, dla wygody trzymającego.</a:t>
            </a:r>
          </a:p>
          <a:p>
            <a:pPr algn="just">
              <a:buClr>
                <a:schemeClr val="accent3"/>
              </a:buClr>
              <a:defRPr/>
            </a:pPr>
            <a:r>
              <a:rPr lang="pl-PL" sz="2000" dirty="0" smtClean="0">
                <a:latin typeface="Brygada 1918" pitchFamily="50" charset="-18"/>
                <a:ea typeface="Brygada 1918" pitchFamily="50" charset="-18"/>
              </a:rPr>
              <a:t>Tarcze tego typu były bogato zdobione ornamentami roślinnymi, bądź inskrypcjami. Te wykonane ze skóry nierzadko lakierowano na czarno.</a:t>
            </a:r>
          </a:p>
        </p:txBody>
      </p:sp>
      <p:pic>
        <p:nvPicPr>
          <p:cNvPr id="3" name="Obraz 2"/>
          <p:cNvPicPr>
            <a:picLocks noChangeAspect="1"/>
          </p:cNvPicPr>
          <p:nvPr/>
        </p:nvPicPr>
        <p:blipFill rotWithShape="1">
          <a:blip r:embed="rId2" cstate="print">
            <a:extLst>
              <a:ext uri="{28A0092B-C50C-407E-A947-70E740481C1C}">
                <a14:useLocalDpi xmlns="" xmlns:a14="http://schemas.microsoft.com/office/drawing/2010/main" val="0"/>
              </a:ext>
            </a:extLst>
          </a:blip>
          <a:srcRect l="17206" r="13147"/>
          <a:stretch/>
        </p:blipFill>
        <p:spPr>
          <a:xfrm>
            <a:off x="671545" y="736068"/>
            <a:ext cx="1719441" cy="1802232"/>
          </a:xfrm>
          <a:prstGeom prst="rect">
            <a:avLst/>
          </a:prstGeom>
        </p:spPr>
      </p:pic>
      <p:pic>
        <p:nvPicPr>
          <p:cNvPr id="4" name="Obraz 3"/>
          <p:cNvPicPr>
            <a:picLocks noChangeAspect="1"/>
          </p:cNvPicPr>
          <p:nvPr/>
        </p:nvPicPr>
        <p:blipFill rotWithShape="1">
          <a:blip r:embed="rId3" cstate="print">
            <a:extLst>
              <a:ext uri="{28A0092B-C50C-407E-A947-70E740481C1C}">
                <a14:useLocalDpi xmlns="" xmlns:a14="http://schemas.microsoft.com/office/drawing/2010/main" val="0"/>
              </a:ext>
            </a:extLst>
          </a:blip>
          <a:srcRect l="12916" r="14375"/>
          <a:stretch/>
        </p:blipFill>
        <p:spPr>
          <a:xfrm>
            <a:off x="715488" y="2636912"/>
            <a:ext cx="1675498" cy="1663015"/>
          </a:xfrm>
          <a:prstGeom prst="rect">
            <a:avLst/>
          </a:prstGeom>
        </p:spPr>
      </p:pic>
      <p:pic>
        <p:nvPicPr>
          <p:cNvPr id="10" name="Obraz 9"/>
          <p:cNvPicPr>
            <a:picLocks noChangeAspect="1"/>
          </p:cNvPicPr>
          <p:nvPr/>
        </p:nvPicPr>
        <p:blipFill rotWithShape="1">
          <a:blip r:embed="rId4" cstate="print">
            <a:extLst>
              <a:ext uri="{28A0092B-C50C-407E-A947-70E740481C1C}">
                <a14:useLocalDpi xmlns="" xmlns:a14="http://schemas.microsoft.com/office/drawing/2010/main" val="0"/>
              </a:ext>
            </a:extLst>
          </a:blip>
          <a:srcRect l="4908" t="17917" r="4338" b="16531"/>
          <a:stretch/>
        </p:blipFill>
        <p:spPr>
          <a:xfrm>
            <a:off x="649945" y="4509120"/>
            <a:ext cx="1741041" cy="1722688"/>
          </a:xfrm>
          <a:prstGeom prst="rect">
            <a:avLst/>
          </a:prstGeom>
        </p:spPr>
      </p:pic>
    </p:spTree>
    <p:extLst>
      <p:ext uri="{BB962C8B-B14F-4D97-AF65-F5344CB8AC3E}">
        <p14:creationId xmlns="" xmlns:p14="http://schemas.microsoft.com/office/powerpoint/2010/main" val="3243942795"/>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539552" y="476672"/>
            <a:ext cx="8229600" cy="432048"/>
          </a:xfrm>
        </p:spPr>
        <p:txBody>
          <a:bodyPr>
            <a:normAutofit fontScale="90000"/>
          </a:bodyPr>
          <a:lstStyle/>
          <a:p>
            <a:pPr algn="ctr"/>
            <a:r>
              <a:rPr lang="pl-PL" dirty="0" smtClean="0">
                <a:latin typeface="Brygada 1918" pitchFamily="50" charset="-18"/>
                <a:ea typeface="Brygada 1918" pitchFamily="50" charset="-18"/>
              </a:rPr>
              <a:t>Broń indyjska</a:t>
            </a:r>
            <a:endParaRPr lang="pl-PL" dirty="0">
              <a:latin typeface="Brygada 1918" pitchFamily="50" charset="-18"/>
              <a:ea typeface="Brygada 1918" pitchFamily="50" charset="-18"/>
            </a:endParaRPr>
          </a:p>
        </p:txBody>
      </p:sp>
      <p:sp>
        <p:nvSpPr>
          <p:cNvPr id="5" name="Tytuł 2"/>
          <p:cNvSpPr txBox="1">
            <a:spLocks/>
          </p:cNvSpPr>
          <p:nvPr/>
        </p:nvSpPr>
        <p:spPr>
          <a:xfrm>
            <a:off x="72360" y="867489"/>
            <a:ext cx="9071640" cy="523220"/>
          </a:xfrm>
          <a:prstGeom prst="rect">
            <a:avLst/>
          </a:prstGeom>
        </p:spPr>
        <p:txBody>
          <a:bodyPr vert="horz" anchor="ctr">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algn="ctr" defTabSz="914400" rtl="0" eaLnBrk="1" fontAlgn="auto" latinLnBrk="0" hangingPunct="1">
              <a:lnSpc>
                <a:spcPct val="100000"/>
              </a:lnSpc>
              <a:spcBef>
                <a:spcPct val="0"/>
              </a:spcBef>
              <a:spcAft>
                <a:spcPts val="0"/>
              </a:spcAft>
              <a:buClrTx/>
              <a:buSzPct val="45000"/>
              <a:buFont typeface="StarSymbol"/>
              <a:buNone/>
              <a:tabLst/>
              <a:defRPr/>
            </a:pPr>
            <a:r>
              <a:rPr kumimoji="0" lang="pl-PL" sz="2800" b="0" i="0" u="none" strike="noStrike" kern="1200" cap="none" spc="0" normalizeH="0" baseline="0" noProof="0" dirty="0" err="1" smtClean="0">
                <a:ln>
                  <a:noFill/>
                </a:ln>
                <a:solidFill>
                  <a:schemeClr val="tx2"/>
                </a:solidFill>
                <a:effectLst/>
                <a:uLnTx/>
                <a:uFillTx/>
                <a:latin typeface="Brygada 1918" pitchFamily="50" charset="-18"/>
                <a:ea typeface="Brygada 1918" pitchFamily="50" charset="-18"/>
                <a:cs typeface="+mj-cs"/>
              </a:rPr>
              <a:t>Talwar</a:t>
            </a:r>
            <a:endParaRPr kumimoji="0" lang="pl-PL" sz="2800" b="0" i="0" u="none" strike="noStrike" kern="1200" cap="none" spc="0" normalizeH="0" baseline="0" noProof="0" dirty="0">
              <a:ln>
                <a:noFill/>
              </a:ln>
              <a:solidFill>
                <a:schemeClr val="tx2"/>
              </a:solidFill>
              <a:effectLst/>
              <a:uLnTx/>
              <a:uFillTx/>
              <a:latin typeface="Brygada 1918" pitchFamily="50" charset="-18"/>
              <a:ea typeface="Brygada 1918" pitchFamily="50" charset="-18"/>
              <a:cs typeface="+mj-cs"/>
            </a:endParaRPr>
          </a:p>
        </p:txBody>
      </p:sp>
      <p:sp>
        <p:nvSpPr>
          <p:cNvPr id="6" name="Symbol zastępczy tekstu 3"/>
          <p:cNvSpPr txBox="1">
            <a:spLocks/>
          </p:cNvSpPr>
          <p:nvPr/>
        </p:nvSpPr>
        <p:spPr>
          <a:xfrm>
            <a:off x="2699792" y="1484784"/>
            <a:ext cx="6048672" cy="5112568"/>
          </a:xfrm>
          <a:prstGeom prst="rect">
            <a:avLst/>
          </a:prstGeom>
        </p:spPr>
        <p:txBody>
          <a:bodyPr vert="horz">
            <a:normAutofit/>
          </a:bodyPr>
          <a:lstStyle>
            <a:defPPr marL="432000" lvl="0" indent="-324000">
              <a:spcBef>
                <a:spcPts val="1417"/>
              </a:spcBef>
              <a:spcAft>
                <a:spcPts val="0"/>
              </a:spcAft>
              <a:buSzPct val="45000"/>
              <a:buFont typeface="StarSymbol"/>
              <a:buNone/>
              <a:defRPr lang="pl-PL" sz="3200" b="0" i="0" u="none" strike="noStrike" kern="1200" cap="none">
                <a:ln>
                  <a:noFill/>
                </a:ln>
                <a:latin typeface="Liberation Sans" pitchFamily="18"/>
                <a:ea typeface="Microsoft YaHei" pitchFamily="2"/>
                <a:cs typeface="Mangal" pitchFamily="2"/>
              </a:defRPr>
            </a:defPPr>
            <a:lvl1pPr marL="432000" lvl="0" indent="-324000">
              <a:spcBef>
                <a:spcPts val="1417"/>
              </a:spcBef>
              <a:spcAft>
                <a:spcPts val="0"/>
              </a:spcAft>
              <a:buSzPct val="45000"/>
              <a:buFont typeface="StarSymbol"/>
              <a:buChar char="●"/>
              <a:defRPr lang="pl-PL" sz="3200" b="0" i="0" u="none" strike="noStrike" kern="1200" cap="none">
                <a:ln>
                  <a:noFill/>
                </a:ln>
                <a:latin typeface="Liberation Sans" pitchFamily="18"/>
                <a:ea typeface="Microsoft YaHei" pitchFamily="2"/>
                <a:cs typeface="Mangal" pitchFamily="2"/>
              </a:defRPr>
            </a:lvl1pPr>
            <a:lvl2pPr marL="864000" lvl="1" indent="-324000">
              <a:spcBef>
                <a:spcPts val="1134"/>
              </a:spcBef>
              <a:spcAft>
                <a:spcPts val="0"/>
              </a:spcAft>
              <a:buSzPct val="75000"/>
              <a:buFont typeface="StarSymbol"/>
              <a:buChar char="–"/>
              <a:defRPr lang="pl-PL" sz="2800" b="0" i="0" u="none" strike="noStrike" kern="1200" cap="none">
                <a:ln>
                  <a:noFill/>
                </a:ln>
                <a:latin typeface="Liberation Sans" pitchFamily="18"/>
                <a:ea typeface="Microsoft YaHei" pitchFamily="2"/>
                <a:cs typeface="Mangal" pitchFamily="2"/>
              </a:defRPr>
            </a:lvl2pPr>
            <a:lvl3pPr marL="1295999" lvl="2" indent="-288000">
              <a:spcBef>
                <a:spcPts val="850"/>
              </a:spcBef>
              <a:spcAft>
                <a:spcPts val="0"/>
              </a:spcAft>
              <a:buSzPct val="45000"/>
              <a:buFont typeface="StarSymbol"/>
              <a:buChar char="●"/>
              <a:defRPr lang="pl-PL" sz="2400" b="0" i="0" u="none" strike="noStrike" kern="1200" cap="none">
                <a:ln>
                  <a:noFill/>
                </a:ln>
                <a:latin typeface="Liberation Sans" pitchFamily="18"/>
                <a:ea typeface="Microsoft YaHei" pitchFamily="2"/>
                <a:cs typeface="Mangal" pitchFamily="2"/>
              </a:defRPr>
            </a:lvl3pPr>
            <a:lvl4pPr marL="1728000" lvl="3" indent="-216000">
              <a:spcBef>
                <a:spcPts val="567"/>
              </a:spcBef>
              <a:spcAft>
                <a:spcPts val="0"/>
              </a:spcAft>
              <a:buSzPct val="75000"/>
              <a:buFont typeface="StarSymbol"/>
              <a:buChar char="–"/>
              <a:defRPr lang="pl-PL" sz="2000" b="0" i="0" u="none" strike="noStrike" kern="1200" cap="none">
                <a:ln>
                  <a:noFill/>
                </a:ln>
                <a:latin typeface="Liberation Sans" pitchFamily="18"/>
                <a:ea typeface="Microsoft YaHei" pitchFamily="2"/>
                <a:cs typeface="Mangal" pitchFamily="2"/>
              </a:defRPr>
            </a:lvl4pPr>
            <a:lvl5pPr marL="2160000" lvl="4"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5pPr>
            <a:lvl6pPr marL="2592000" lvl="5"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6pPr>
            <a:lvl7pPr marL="3024000" lvl="6"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7pPr>
            <a:lvl8pPr marL="3456000" lvl="7"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8pPr>
            <a:lvl9pPr marL="3887999" lvl="8"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9pPr>
          </a:lstStyle>
          <a:p>
            <a:pPr algn="just">
              <a:buClr>
                <a:schemeClr val="accent3"/>
              </a:buClr>
              <a:defRPr/>
            </a:pPr>
            <a:endParaRPr lang="pl-PL" sz="2000" dirty="0" smtClean="0">
              <a:latin typeface="Brygada 1918" pitchFamily="50" charset="-18"/>
              <a:ea typeface="Brygada 1918" pitchFamily="50" charset="-18"/>
            </a:endParaRPr>
          </a:p>
        </p:txBody>
      </p:sp>
      <p:sp>
        <p:nvSpPr>
          <p:cNvPr id="7" name="Symbol zastępczy tekstu 3"/>
          <p:cNvSpPr txBox="1">
            <a:spLocks/>
          </p:cNvSpPr>
          <p:nvPr/>
        </p:nvSpPr>
        <p:spPr>
          <a:xfrm>
            <a:off x="2852192" y="1637184"/>
            <a:ext cx="6048672" cy="5112568"/>
          </a:xfrm>
          <a:prstGeom prst="rect">
            <a:avLst/>
          </a:prstGeom>
        </p:spPr>
        <p:txBody>
          <a:bodyPr vert="horz">
            <a:normAutofit/>
          </a:bodyPr>
          <a:lstStyle>
            <a:defPPr marL="432000" lvl="0" indent="-324000">
              <a:spcBef>
                <a:spcPts val="1417"/>
              </a:spcBef>
              <a:spcAft>
                <a:spcPts val="0"/>
              </a:spcAft>
              <a:buSzPct val="45000"/>
              <a:buFont typeface="StarSymbol"/>
              <a:buNone/>
              <a:defRPr lang="pl-PL" sz="3200" b="0" i="0" u="none" strike="noStrike" kern="1200" cap="none">
                <a:ln>
                  <a:noFill/>
                </a:ln>
                <a:latin typeface="Liberation Sans" pitchFamily="18"/>
                <a:ea typeface="Microsoft YaHei" pitchFamily="2"/>
                <a:cs typeface="Mangal" pitchFamily="2"/>
              </a:defRPr>
            </a:defPPr>
            <a:lvl1pPr marL="432000" lvl="0" indent="-324000">
              <a:spcBef>
                <a:spcPts val="1417"/>
              </a:spcBef>
              <a:spcAft>
                <a:spcPts val="0"/>
              </a:spcAft>
              <a:buSzPct val="45000"/>
              <a:buFont typeface="StarSymbol"/>
              <a:buChar char="●"/>
              <a:defRPr lang="pl-PL" sz="3200" b="0" i="0" u="none" strike="noStrike" kern="1200" cap="none">
                <a:ln>
                  <a:noFill/>
                </a:ln>
                <a:latin typeface="Liberation Sans" pitchFamily="18"/>
                <a:ea typeface="Microsoft YaHei" pitchFamily="2"/>
                <a:cs typeface="Mangal" pitchFamily="2"/>
              </a:defRPr>
            </a:lvl1pPr>
            <a:lvl2pPr marL="864000" lvl="1" indent="-324000">
              <a:spcBef>
                <a:spcPts val="1134"/>
              </a:spcBef>
              <a:spcAft>
                <a:spcPts val="0"/>
              </a:spcAft>
              <a:buSzPct val="75000"/>
              <a:buFont typeface="StarSymbol"/>
              <a:buChar char="–"/>
              <a:defRPr lang="pl-PL" sz="2800" b="0" i="0" u="none" strike="noStrike" kern="1200" cap="none">
                <a:ln>
                  <a:noFill/>
                </a:ln>
                <a:latin typeface="Liberation Sans" pitchFamily="18"/>
                <a:ea typeface="Microsoft YaHei" pitchFamily="2"/>
                <a:cs typeface="Mangal" pitchFamily="2"/>
              </a:defRPr>
            </a:lvl2pPr>
            <a:lvl3pPr marL="1295999" lvl="2" indent="-288000">
              <a:spcBef>
                <a:spcPts val="850"/>
              </a:spcBef>
              <a:spcAft>
                <a:spcPts val="0"/>
              </a:spcAft>
              <a:buSzPct val="45000"/>
              <a:buFont typeface="StarSymbol"/>
              <a:buChar char="●"/>
              <a:defRPr lang="pl-PL" sz="2400" b="0" i="0" u="none" strike="noStrike" kern="1200" cap="none">
                <a:ln>
                  <a:noFill/>
                </a:ln>
                <a:latin typeface="Liberation Sans" pitchFamily="18"/>
                <a:ea typeface="Microsoft YaHei" pitchFamily="2"/>
                <a:cs typeface="Mangal" pitchFamily="2"/>
              </a:defRPr>
            </a:lvl3pPr>
            <a:lvl4pPr marL="1728000" lvl="3" indent="-216000">
              <a:spcBef>
                <a:spcPts val="567"/>
              </a:spcBef>
              <a:spcAft>
                <a:spcPts val="0"/>
              </a:spcAft>
              <a:buSzPct val="75000"/>
              <a:buFont typeface="StarSymbol"/>
              <a:buChar char="–"/>
              <a:defRPr lang="pl-PL" sz="2000" b="0" i="0" u="none" strike="noStrike" kern="1200" cap="none">
                <a:ln>
                  <a:noFill/>
                </a:ln>
                <a:latin typeface="Liberation Sans" pitchFamily="18"/>
                <a:ea typeface="Microsoft YaHei" pitchFamily="2"/>
                <a:cs typeface="Mangal" pitchFamily="2"/>
              </a:defRPr>
            </a:lvl4pPr>
            <a:lvl5pPr marL="2160000" lvl="4"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5pPr>
            <a:lvl6pPr marL="2592000" lvl="5"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6pPr>
            <a:lvl7pPr marL="3024000" lvl="6"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7pPr>
            <a:lvl8pPr marL="3456000" lvl="7"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8pPr>
            <a:lvl9pPr marL="3887999" lvl="8"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9pPr>
          </a:lstStyle>
          <a:p>
            <a:pPr algn="just">
              <a:buClr>
                <a:schemeClr val="accent3"/>
              </a:buClr>
              <a:defRPr/>
            </a:pPr>
            <a:r>
              <a:rPr lang="pl-PL" sz="2000" dirty="0" err="1" smtClean="0">
                <a:latin typeface="Brygada 1918" pitchFamily="50" charset="-18"/>
                <a:ea typeface="Brygada 1918" pitchFamily="50" charset="-18"/>
              </a:rPr>
              <a:t>Talwar</a:t>
            </a:r>
            <a:r>
              <a:rPr lang="pl-PL" sz="2000" dirty="0" smtClean="0">
                <a:latin typeface="Brygada 1918" pitchFamily="50" charset="-18"/>
                <a:ea typeface="Brygada 1918" pitchFamily="50" charset="-18"/>
              </a:rPr>
              <a:t> jest typem szabli indyjskiej o przeważnie mniejszej krzywiźnie głowni, niż w przypadku szabel tureckich i perskich. Jej cechą charakterystyczną jest metalowa, wybrzuszona rękojeść z dyskoidalną głowicą, zaopatrzona niekiedy w kabłąk. Głowice zaopatrzona jest niekiedy w kolec, którym walczący mógł zadać obrażenia w walce w zwarciu. Rękojeść niemal zawsze była zdobiona emaliowaniem, złoceniem lub cyzelowaniem. </a:t>
            </a:r>
          </a:p>
          <a:p>
            <a:pPr algn="just">
              <a:buClr>
                <a:schemeClr val="accent3"/>
              </a:buClr>
              <a:defRPr/>
            </a:pPr>
            <a:r>
              <a:rPr lang="pl-PL" sz="2000" dirty="0" smtClean="0">
                <a:latin typeface="Brygada 1918" pitchFamily="50" charset="-18"/>
                <a:ea typeface="Brygada 1918" pitchFamily="50" charset="-18"/>
              </a:rPr>
              <a:t> Stosowano go na terenie Indii począwszy od XVI wieku zarówno przez piechotę jak i kawalerię.</a:t>
            </a:r>
          </a:p>
        </p:txBody>
      </p:sp>
      <p:pic>
        <p:nvPicPr>
          <p:cNvPr id="8" name="Obraz 7"/>
          <p:cNvPicPr>
            <a:picLocks noChangeAspect="1"/>
          </p:cNvPicPr>
          <p:nvPr/>
        </p:nvPicPr>
        <p:blipFill rotWithShape="1">
          <a:blip r:embed="rId2" cstate="print">
            <a:extLst>
              <a:ext uri="{28A0092B-C50C-407E-A947-70E740481C1C}">
                <a14:useLocalDpi xmlns="" xmlns:a14="http://schemas.microsoft.com/office/drawing/2010/main" val="0"/>
              </a:ext>
            </a:extLst>
          </a:blip>
          <a:srcRect l="3271"/>
          <a:stretch/>
        </p:blipFill>
        <p:spPr>
          <a:xfrm>
            <a:off x="109572" y="1401507"/>
            <a:ext cx="2742620" cy="3884077"/>
          </a:xfrm>
          <a:prstGeom prst="rect">
            <a:avLst/>
          </a:prstGeom>
        </p:spPr>
      </p:pic>
    </p:spTree>
    <p:extLst>
      <p:ext uri="{BB962C8B-B14F-4D97-AF65-F5344CB8AC3E}">
        <p14:creationId xmlns="" xmlns:p14="http://schemas.microsoft.com/office/powerpoint/2010/main" val="4139829102"/>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539552" y="476672"/>
            <a:ext cx="8229600" cy="432048"/>
          </a:xfrm>
        </p:spPr>
        <p:txBody>
          <a:bodyPr>
            <a:normAutofit fontScale="90000"/>
          </a:bodyPr>
          <a:lstStyle/>
          <a:p>
            <a:pPr algn="ctr"/>
            <a:r>
              <a:rPr lang="pl-PL" dirty="0" smtClean="0">
                <a:latin typeface="Brygada 1918" pitchFamily="50" charset="-18"/>
                <a:ea typeface="Brygada 1918" pitchFamily="50" charset="-18"/>
              </a:rPr>
              <a:t>Broń indyjska</a:t>
            </a:r>
            <a:endParaRPr lang="pl-PL" dirty="0">
              <a:latin typeface="Brygada 1918" pitchFamily="50" charset="-18"/>
              <a:ea typeface="Brygada 1918" pitchFamily="50" charset="-18"/>
            </a:endParaRPr>
          </a:p>
        </p:txBody>
      </p:sp>
      <p:sp>
        <p:nvSpPr>
          <p:cNvPr id="5" name="Tytuł 2"/>
          <p:cNvSpPr txBox="1">
            <a:spLocks/>
          </p:cNvSpPr>
          <p:nvPr/>
        </p:nvSpPr>
        <p:spPr>
          <a:xfrm>
            <a:off x="72360" y="867489"/>
            <a:ext cx="9071640" cy="523220"/>
          </a:xfrm>
          <a:prstGeom prst="rect">
            <a:avLst/>
          </a:prstGeom>
        </p:spPr>
        <p:txBody>
          <a:bodyPr vert="horz" anchor="ctr">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algn="ctr" defTabSz="914400" rtl="0" eaLnBrk="1" fontAlgn="auto" latinLnBrk="0" hangingPunct="1">
              <a:lnSpc>
                <a:spcPct val="100000"/>
              </a:lnSpc>
              <a:spcBef>
                <a:spcPct val="0"/>
              </a:spcBef>
              <a:spcAft>
                <a:spcPts val="0"/>
              </a:spcAft>
              <a:buClrTx/>
              <a:buSzPct val="45000"/>
              <a:buFont typeface="StarSymbol"/>
              <a:buNone/>
              <a:tabLst/>
              <a:defRPr/>
            </a:pPr>
            <a:r>
              <a:rPr kumimoji="0" lang="pl-PL" sz="2800" b="0" i="0" u="none" strike="noStrike" kern="1200" cap="none" spc="0" normalizeH="0" baseline="0" noProof="0" dirty="0" smtClean="0">
                <a:ln>
                  <a:noFill/>
                </a:ln>
                <a:solidFill>
                  <a:schemeClr val="tx2"/>
                </a:solidFill>
                <a:effectLst/>
                <a:uLnTx/>
                <a:uFillTx/>
                <a:latin typeface="Brygada 1918" pitchFamily="50" charset="-18"/>
                <a:ea typeface="Brygada 1918" pitchFamily="50" charset="-18"/>
                <a:cs typeface="+mj-cs"/>
              </a:rPr>
              <a:t>Katar</a:t>
            </a:r>
            <a:endParaRPr kumimoji="0" lang="pl-PL" sz="2800" b="0" i="0" u="none" strike="noStrike" kern="1200" cap="none" spc="0" normalizeH="0" baseline="0" noProof="0" dirty="0">
              <a:ln>
                <a:noFill/>
              </a:ln>
              <a:solidFill>
                <a:schemeClr val="tx2"/>
              </a:solidFill>
              <a:effectLst/>
              <a:uLnTx/>
              <a:uFillTx/>
              <a:latin typeface="Brygada 1918" pitchFamily="50" charset="-18"/>
              <a:ea typeface="Brygada 1918" pitchFamily="50" charset="-18"/>
              <a:cs typeface="+mj-cs"/>
            </a:endParaRPr>
          </a:p>
        </p:txBody>
      </p:sp>
      <p:sp>
        <p:nvSpPr>
          <p:cNvPr id="6" name="Symbol zastępczy tekstu 3"/>
          <p:cNvSpPr txBox="1">
            <a:spLocks/>
          </p:cNvSpPr>
          <p:nvPr/>
        </p:nvSpPr>
        <p:spPr>
          <a:xfrm>
            <a:off x="2699792" y="1484784"/>
            <a:ext cx="6048672" cy="5112568"/>
          </a:xfrm>
          <a:prstGeom prst="rect">
            <a:avLst/>
          </a:prstGeom>
        </p:spPr>
        <p:txBody>
          <a:bodyPr vert="horz">
            <a:normAutofit/>
          </a:bodyPr>
          <a:lstStyle>
            <a:defPPr marL="432000" lvl="0" indent="-324000">
              <a:spcBef>
                <a:spcPts val="1417"/>
              </a:spcBef>
              <a:spcAft>
                <a:spcPts val="0"/>
              </a:spcAft>
              <a:buSzPct val="45000"/>
              <a:buFont typeface="StarSymbol"/>
              <a:buNone/>
              <a:defRPr lang="pl-PL" sz="3200" b="0" i="0" u="none" strike="noStrike" kern="1200" cap="none">
                <a:ln>
                  <a:noFill/>
                </a:ln>
                <a:latin typeface="Liberation Sans" pitchFamily="18"/>
                <a:ea typeface="Microsoft YaHei" pitchFamily="2"/>
                <a:cs typeface="Mangal" pitchFamily="2"/>
              </a:defRPr>
            </a:defPPr>
            <a:lvl1pPr marL="432000" lvl="0" indent="-324000">
              <a:spcBef>
                <a:spcPts val="1417"/>
              </a:spcBef>
              <a:spcAft>
                <a:spcPts val="0"/>
              </a:spcAft>
              <a:buSzPct val="45000"/>
              <a:buFont typeface="StarSymbol"/>
              <a:buChar char="●"/>
              <a:defRPr lang="pl-PL" sz="3200" b="0" i="0" u="none" strike="noStrike" kern="1200" cap="none">
                <a:ln>
                  <a:noFill/>
                </a:ln>
                <a:latin typeface="Liberation Sans" pitchFamily="18"/>
                <a:ea typeface="Microsoft YaHei" pitchFamily="2"/>
                <a:cs typeface="Mangal" pitchFamily="2"/>
              </a:defRPr>
            </a:lvl1pPr>
            <a:lvl2pPr marL="864000" lvl="1" indent="-324000">
              <a:spcBef>
                <a:spcPts val="1134"/>
              </a:spcBef>
              <a:spcAft>
                <a:spcPts val="0"/>
              </a:spcAft>
              <a:buSzPct val="75000"/>
              <a:buFont typeface="StarSymbol"/>
              <a:buChar char="–"/>
              <a:defRPr lang="pl-PL" sz="2800" b="0" i="0" u="none" strike="noStrike" kern="1200" cap="none">
                <a:ln>
                  <a:noFill/>
                </a:ln>
                <a:latin typeface="Liberation Sans" pitchFamily="18"/>
                <a:ea typeface="Microsoft YaHei" pitchFamily="2"/>
                <a:cs typeface="Mangal" pitchFamily="2"/>
              </a:defRPr>
            </a:lvl2pPr>
            <a:lvl3pPr marL="1295999" lvl="2" indent="-288000">
              <a:spcBef>
                <a:spcPts val="850"/>
              </a:spcBef>
              <a:spcAft>
                <a:spcPts val="0"/>
              </a:spcAft>
              <a:buSzPct val="45000"/>
              <a:buFont typeface="StarSymbol"/>
              <a:buChar char="●"/>
              <a:defRPr lang="pl-PL" sz="2400" b="0" i="0" u="none" strike="noStrike" kern="1200" cap="none">
                <a:ln>
                  <a:noFill/>
                </a:ln>
                <a:latin typeface="Liberation Sans" pitchFamily="18"/>
                <a:ea typeface="Microsoft YaHei" pitchFamily="2"/>
                <a:cs typeface="Mangal" pitchFamily="2"/>
              </a:defRPr>
            </a:lvl3pPr>
            <a:lvl4pPr marL="1728000" lvl="3" indent="-216000">
              <a:spcBef>
                <a:spcPts val="567"/>
              </a:spcBef>
              <a:spcAft>
                <a:spcPts val="0"/>
              </a:spcAft>
              <a:buSzPct val="75000"/>
              <a:buFont typeface="StarSymbol"/>
              <a:buChar char="–"/>
              <a:defRPr lang="pl-PL" sz="2000" b="0" i="0" u="none" strike="noStrike" kern="1200" cap="none">
                <a:ln>
                  <a:noFill/>
                </a:ln>
                <a:latin typeface="Liberation Sans" pitchFamily="18"/>
                <a:ea typeface="Microsoft YaHei" pitchFamily="2"/>
                <a:cs typeface="Mangal" pitchFamily="2"/>
              </a:defRPr>
            </a:lvl4pPr>
            <a:lvl5pPr marL="2160000" lvl="4"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5pPr>
            <a:lvl6pPr marL="2592000" lvl="5"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6pPr>
            <a:lvl7pPr marL="3024000" lvl="6"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7pPr>
            <a:lvl8pPr marL="3456000" lvl="7"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8pPr>
            <a:lvl9pPr marL="3887999" lvl="8"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9pPr>
          </a:lstStyle>
          <a:p>
            <a:pPr algn="just">
              <a:buClr>
                <a:schemeClr val="accent3"/>
              </a:buClr>
              <a:defRPr/>
            </a:pPr>
            <a:endParaRPr lang="pl-PL" sz="2000" dirty="0" smtClean="0">
              <a:latin typeface="Brygada 1918" pitchFamily="50" charset="-18"/>
              <a:ea typeface="Brygada 1918" pitchFamily="50" charset="-18"/>
            </a:endParaRPr>
          </a:p>
        </p:txBody>
      </p:sp>
      <p:sp>
        <p:nvSpPr>
          <p:cNvPr id="7" name="Symbol zastępczy tekstu 3"/>
          <p:cNvSpPr txBox="1">
            <a:spLocks/>
          </p:cNvSpPr>
          <p:nvPr/>
        </p:nvSpPr>
        <p:spPr>
          <a:xfrm>
            <a:off x="2852192" y="1637184"/>
            <a:ext cx="6048672" cy="5112568"/>
          </a:xfrm>
          <a:prstGeom prst="rect">
            <a:avLst/>
          </a:prstGeom>
        </p:spPr>
        <p:txBody>
          <a:bodyPr vert="horz">
            <a:normAutofit/>
          </a:bodyPr>
          <a:lstStyle>
            <a:defPPr marL="432000" lvl="0" indent="-324000">
              <a:spcBef>
                <a:spcPts val="1417"/>
              </a:spcBef>
              <a:spcAft>
                <a:spcPts val="0"/>
              </a:spcAft>
              <a:buSzPct val="45000"/>
              <a:buFont typeface="StarSymbol"/>
              <a:buNone/>
              <a:defRPr lang="pl-PL" sz="3200" b="0" i="0" u="none" strike="noStrike" kern="1200" cap="none">
                <a:ln>
                  <a:noFill/>
                </a:ln>
                <a:latin typeface="Liberation Sans" pitchFamily="18"/>
                <a:ea typeface="Microsoft YaHei" pitchFamily="2"/>
                <a:cs typeface="Mangal" pitchFamily="2"/>
              </a:defRPr>
            </a:defPPr>
            <a:lvl1pPr marL="432000" lvl="0" indent="-324000">
              <a:spcBef>
                <a:spcPts val="1417"/>
              </a:spcBef>
              <a:spcAft>
                <a:spcPts val="0"/>
              </a:spcAft>
              <a:buSzPct val="45000"/>
              <a:buFont typeface="StarSymbol"/>
              <a:buChar char="●"/>
              <a:defRPr lang="pl-PL" sz="3200" b="0" i="0" u="none" strike="noStrike" kern="1200" cap="none">
                <a:ln>
                  <a:noFill/>
                </a:ln>
                <a:latin typeface="Liberation Sans" pitchFamily="18"/>
                <a:ea typeface="Microsoft YaHei" pitchFamily="2"/>
                <a:cs typeface="Mangal" pitchFamily="2"/>
              </a:defRPr>
            </a:lvl1pPr>
            <a:lvl2pPr marL="864000" lvl="1" indent="-324000">
              <a:spcBef>
                <a:spcPts val="1134"/>
              </a:spcBef>
              <a:spcAft>
                <a:spcPts val="0"/>
              </a:spcAft>
              <a:buSzPct val="75000"/>
              <a:buFont typeface="StarSymbol"/>
              <a:buChar char="–"/>
              <a:defRPr lang="pl-PL" sz="2800" b="0" i="0" u="none" strike="noStrike" kern="1200" cap="none">
                <a:ln>
                  <a:noFill/>
                </a:ln>
                <a:latin typeface="Liberation Sans" pitchFamily="18"/>
                <a:ea typeface="Microsoft YaHei" pitchFamily="2"/>
                <a:cs typeface="Mangal" pitchFamily="2"/>
              </a:defRPr>
            </a:lvl2pPr>
            <a:lvl3pPr marL="1295999" lvl="2" indent="-288000">
              <a:spcBef>
                <a:spcPts val="850"/>
              </a:spcBef>
              <a:spcAft>
                <a:spcPts val="0"/>
              </a:spcAft>
              <a:buSzPct val="45000"/>
              <a:buFont typeface="StarSymbol"/>
              <a:buChar char="●"/>
              <a:defRPr lang="pl-PL" sz="2400" b="0" i="0" u="none" strike="noStrike" kern="1200" cap="none">
                <a:ln>
                  <a:noFill/>
                </a:ln>
                <a:latin typeface="Liberation Sans" pitchFamily="18"/>
                <a:ea typeface="Microsoft YaHei" pitchFamily="2"/>
                <a:cs typeface="Mangal" pitchFamily="2"/>
              </a:defRPr>
            </a:lvl3pPr>
            <a:lvl4pPr marL="1728000" lvl="3" indent="-216000">
              <a:spcBef>
                <a:spcPts val="567"/>
              </a:spcBef>
              <a:spcAft>
                <a:spcPts val="0"/>
              </a:spcAft>
              <a:buSzPct val="75000"/>
              <a:buFont typeface="StarSymbol"/>
              <a:buChar char="–"/>
              <a:defRPr lang="pl-PL" sz="2000" b="0" i="0" u="none" strike="noStrike" kern="1200" cap="none">
                <a:ln>
                  <a:noFill/>
                </a:ln>
                <a:latin typeface="Liberation Sans" pitchFamily="18"/>
                <a:ea typeface="Microsoft YaHei" pitchFamily="2"/>
                <a:cs typeface="Mangal" pitchFamily="2"/>
              </a:defRPr>
            </a:lvl4pPr>
            <a:lvl5pPr marL="2160000" lvl="4"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5pPr>
            <a:lvl6pPr marL="2592000" lvl="5"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6pPr>
            <a:lvl7pPr marL="3024000" lvl="6"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7pPr>
            <a:lvl8pPr marL="3456000" lvl="7"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8pPr>
            <a:lvl9pPr marL="3887999" lvl="8"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9pPr>
          </a:lstStyle>
          <a:p>
            <a:pPr algn="just">
              <a:buClr>
                <a:schemeClr val="accent3"/>
              </a:buClr>
              <a:defRPr/>
            </a:pPr>
            <a:r>
              <a:rPr lang="pl-PL" sz="2000" dirty="0" smtClean="0">
                <a:latin typeface="Brygada 1918" pitchFamily="50" charset="-18"/>
                <a:ea typeface="Brygada 1918" pitchFamily="50" charset="-18"/>
              </a:rPr>
              <a:t>Katar to najstarszy i najbardziej charakterystyczny puginał indyjski stosowany tylko na tamtym terenie. Posiadał rękojeść w kształcie litery H, do której przymocowana była dwusieczna, szeroka głownia zwężająca się ku sztychowi. Rzadką formą katarów była ta o podwójnym ostrzu. </a:t>
            </a:r>
          </a:p>
          <a:p>
            <a:pPr algn="just">
              <a:buClr>
                <a:schemeClr val="accent3"/>
              </a:buClr>
              <a:defRPr/>
            </a:pPr>
            <a:r>
              <a:rPr lang="pl-PL" sz="2000" dirty="0" smtClean="0">
                <a:latin typeface="Brygada 1918" pitchFamily="50" charset="-18"/>
                <a:ea typeface="Brygada 1918" pitchFamily="50" charset="-18"/>
              </a:rPr>
              <a:t>Za pomocą tej broni zadawano głównie pchnięcia, choć ze względu na swoje zaostrzenie z obu stron nadawała się ona również do cięć.</a:t>
            </a:r>
          </a:p>
          <a:p>
            <a:pPr algn="just">
              <a:buClr>
                <a:schemeClr val="accent3"/>
              </a:buClr>
              <a:defRPr/>
            </a:pPr>
            <a:r>
              <a:rPr lang="pl-PL" sz="2000" dirty="0" smtClean="0">
                <a:latin typeface="Brygada 1918" pitchFamily="50" charset="-18"/>
                <a:ea typeface="Brygada 1918" pitchFamily="50" charset="-18"/>
              </a:rPr>
              <a:t>Najstarsze formy tej broni pochodzą z XIV wieku, choć szczyt jej popularności przypada na XVII wiek.</a:t>
            </a:r>
          </a:p>
        </p:txBody>
      </p:sp>
      <p:pic>
        <p:nvPicPr>
          <p:cNvPr id="3" name="Obraz 2"/>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rot="5400000">
            <a:off x="-89507" y="1604843"/>
            <a:ext cx="2489504" cy="1817338"/>
          </a:xfrm>
          <a:prstGeom prst="rect">
            <a:avLst/>
          </a:prstGeom>
        </p:spPr>
      </p:pic>
      <p:pic>
        <p:nvPicPr>
          <p:cNvPr id="4" name="Obraz 3"/>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253197" y="3933056"/>
            <a:ext cx="1818802" cy="2520280"/>
          </a:xfrm>
          <a:prstGeom prst="rect">
            <a:avLst/>
          </a:prstGeom>
        </p:spPr>
      </p:pic>
    </p:spTree>
    <p:extLst>
      <p:ext uri="{BB962C8B-B14F-4D97-AF65-F5344CB8AC3E}">
        <p14:creationId xmlns="" xmlns:p14="http://schemas.microsoft.com/office/powerpoint/2010/main" val="2248113363"/>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539552" y="476672"/>
            <a:ext cx="8229600" cy="432048"/>
          </a:xfrm>
        </p:spPr>
        <p:txBody>
          <a:bodyPr>
            <a:normAutofit fontScale="90000"/>
          </a:bodyPr>
          <a:lstStyle/>
          <a:p>
            <a:pPr algn="ctr"/>
            <a:r>
              <a:rPr lang="pl-PL" dirty="0" smtClean="0">
                <a:latin typeface="Brygada 1918" pitchFamily="50" charset="-18"/>
                <a:ea typeface="Brygada 1918" pitchFamily="50" charset="-18"/>
              </a:rPr>
              <a:t>Broń indyjska</a:t>
            </a:r>
            <a:endParaRPr lang="pl-PL" dirty="0">
              <a:latin typeface="Brygada 1918" pitchFamily="50" charset="-18"/>
              <a:ea typeface="Brygada 1918" pitchFamily="50" charset="-18"/>
            </a:endParaRPr>
          </a:p>
        </p:txBody>
      </p:sp>
      <p:sp>
        <p:nvSpPr>
          <p:cNvPr id="5" name="Tytuł 2"/>
          <p:cNvSpPr txBox="1">
            <a:spLocks/>
          </p:cNvSpPr>
          <p:nvPr/>
        </p:nvSpPr>
        <p:spPr>
          <a:xfrm>
            <a:off x="72360" y="867489"/>
            <a:ext cx="9071640" cy="523220"/>
          </a:xfrm>
          <a:prstGeom prst="rect">
            <a:avLst/>
          </a:prstGeom>
        </p:spPr>
        <p:txBody>
          <a:bodyPr vert="horz" anchor="ctr">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algn="ctr" defTabSz="914400" rtl="0" eaLnBrk="1" fontAlgn="auto" latinLnBrk="0" hangingPunct="1">
              <a:lnSpc>
                <a:spcPct val="100000"/>
              </a:lnSpc>
              <a:spcBef>
                <a:spcPct val="0"/>
              </a:spcBef>
              <a:spcAft>
                <a:spcPts val="0"/>
              </a:spcAft>
              <a:buClrTx/>
              <a:buSzPct val="45000"/>
              <a:buFont typeface="StarSymbol"/>
              <a:buNone/>
              <a:tabLst/>
              <a:defRPr/>
            </a:pPr>
            <a:r>
              <a:rPr kumimoji="0" lang="pl-PL" sz="2800" b="0" i="0" u="none" strike="noStrike" kern="1200" cap="none" spc="0" normalizeH="0" baseline="0" noProof="0" dirty="0" smtClean="0">
                <a:ln>
                  <a:noFill/>
                </a:ln>
                <a:solidFill>
                  <a:schemeClr val="tx2"/>
                </a:solidFill>
                <a:effectLst/>
                <a:uLnTx/>
                <a:uFillTx/>
                <a:latin typeface="Brygada 1918" pitchFamily="50" charset="-18"/>
                <a:ea typeface="Brygada 1918" pitchFamily="50" charset="-18"/>
                <a:cs typeface="+mj-cs"/>
              </a:rPr>
              <a:t>Pata</a:t>
            </a:r>
            <a:endParaRPr kumimoji="0" lang="pl-PL" sz="2800" b="0" i="0" u="none" strike="noStrike" kern="1200" cap="none" spc="0" normalizeH="0" baseline="0" noProof="0" dirty="0">
              <a:ln>
                <a:noFill/>
              </a:ln>
              <a:solidFill>
                <a:schemeClr val="tx2"/>
              </a:solidFill>
              <a:effectLst/>
              <a:uLnTx/>
              <a:uFillTx/>
              <a:latin typeface="Brygada 1918" pitchFamily="50" charset="-18"/>
              <a:ea typeface="Brygada 1918" pitchFamily="50" charset="-18"/>
              <a:cs typeface="+mj-cs"/>
            </a:endParaRPr>
          </a:p>
        </p:txBody>
      </p:sp>
      <p:sp>
        <p:nvSpPr>
          <p:cNvPr id="6" name="Symbol zastępczy tekstu 3"/>
          <p:cNvSpPr txBox="1">
            <a:spLocks/>
          </p:cNvSpPr>
          <p:nvPr/>
        </p:nvSpPr>
        <p:spPr>
          <a:xfrm>
            <a:off x="2699792" y="1484784"/>
            <a:ext cx="6048672" cy="5112568"/>
          </a:xfrm>
          <a:prstGeom prst="rect">
            <a:avLst/>
          </a:prstGeom>
        </p:spPr>
        <p:txBody>
          <a:bodyPr vert="horz">
            <a:normAutofit/>
          </a:bodyPr>
          <a:lstStyle>
            <a:defPPr marL="432000" lvl="0" indent="-324000">
              <a:spcBef>
                <a:spcPts val="1417"/>
              </a:spcBef>
              <a:spcAft>
                <a:spcPts val="0"/>
              </a:spcAft>
              <a:buSzPct val="45000"/>
              <a:buFont typeface="StarSymbol"/>
              <a:buNone/>
              <a:defRPr lang="pl-PL" sz="3200" b="0" i="0" u="none" strike="noStrike" kern="1200" cap="none">
                <a:ln>
                  <a:noFill/>
                </a:ln>
                <a:latin typeface="Liberation Sans" pitchFamily="18"/>
                <a:ea typeface="Microsoft YaHei" pitchFamily="2"/>
                <a:cs typeface="Mangal" pitchFamily="2"/>
              </a:defRPr>
            </a:defPPr>
            <a:lvl1pPr marL="432000" lvl="0" indent="-324000">
              <a:spcBef>
                <a:spcPts val="1417"/>
              </a:spcBef>
              <a:spcAft>
                <a:spcPts val="0"/>
              </a:spcAft>
              <a:buSzPct val="45000"/>
              <a:buFont typeface="StarSymbol"/>
              <a:buChar char="●"/>
              <a:defRPr lang="pl-PL" sz="3200" b="0" i="0" u="none" strike="noStrike" kern="1200" cap="none">
                <a:ln>
                  <a:noFill/>
                </a:ln>
                <a:latin typeface="Liberation Sans" pitchFamily="18"/>
                <a:ea typeface="Microsoft YaHei" pitchFamily="2"/>
                <a:cs typeface="Mangal" pitchFamily="2"/>
              </a:defRPr>
            </a:lvl1pPr>
            <a:lvl2pPr marL="864000" lvl="1" indent="-324000">
              <a:spcBef>
                <a:spcPts val="1134"/>
              </a:spcBef>
              <a:spcAft>
                <a:spcPts val="0"/>
              </a:spcAft>
              <a:buSzPct val="75000"/>
              <a:buFont typeface="StarSymbol"/>
              <a:buChar char="–"/>
              <a:defRPr lang="pl-PL" sz="2800" b="0" i="0" u="none" strike="noStrike" kern="1200" cap="none">
                <a:ln>
                  <a:noFill/>
                </a:ln>
                <a:latin typeface="Liberation Sans" pitchFamily="18"/>
                <a:ea typeface="Microsoft YaHei" pitchFamily="2"/>
                <a:cs typeface="Mangal" pitchFamily="2"/>
              </a:defRPr>
            </a:lvl2pPr>
            <a:lvl3pPr marL="1295999" lvl="2" indent="-288000">
              <a:spcBef>
                <a:spcPts val="850"/>
              </a:spcBef>
              <a:spcAft>
                <a:spcPts val="0"/>
              </a:spcAft>
              <a:buSzPct val="45000"/>
              <a:buFont typeface="StarSymbol"/>
              <a:buChar char="●"/>
              <a:defRPr lang="pl-PL" sz="2400" b="0" i="0" u="none" strike="noStrike" kern="1200" cap="none">
                <a:ln>
                  <a:noFill/>
                </a:ln>
                <a:latin typeface="Liberation Sans" pitchFamily="18"/>
                <a:ea typeface="Microsoft YaHei" pitchFamily="2"/>
                <a:cs typeface="Mangal" pitchFamily="2"/>
              </a:defRPr>
            </a:lvl3pPr>
            <a:lvl4pPr marL="1728000" lvl="3" indent="-216000">
              <a:spcBef>
                <a:spcPts val="567"/>
              </a:spcBef>
              <a:spcAft>
                <a:spcPts val="0"/>
              </a:spcAft>
              <a:buSzPct val="75000"/>
              <a:buFont typeface="StarSymbol"/>
              <a:buChar char="–"/>
              <a:defRPr lang="pl-PL" sz="2000" b="0" i="0" u="none" strike="noStrike" kern="1200" cap="none">
                <a:ln>
                  <a:noFill/>
                </a:ln>
                <a:latin typeface="Liberation Sans" pitchFamily="18"/>
                <a:ea typeface="Microsoft YaHei" pitchFamily="2"/>
                <a:cs typeface="Mangal" pitchFamily="2"/>
              </a:defRPr>
            </a:lvl4pPr>
            <a:lvl5pPr marL="2160000" lvl="4"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5pPr>
            <a:lvl6pPr marL="2592000" lvl="5"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6pPr>
            <a:lvl7pPr marL="3024000" lvl="6"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7pPr>
            <a:lvl8pPr marL="3456000" lvl="7"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8pPr>
            <a:lvl9pPr marL="3887999" lvl="8"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9pPr>
          </a:lstStyle>
          <a:p>
            <a:pPr algn="just">
              <a:buClr>
                <a:schemeClr val="accent3"/>
              </a:buClr>
              <a:defRPr/>
            </a:pPr>
            <a:endParaRPr lang="pl-PL" sz="2000" dirty="0" smtClean="0">
              <a:latin typeface="Brygada 1918" pitchFamily="50" charset="-18"/>
              <a:ea typeface="Brygada 1918" pitchFamily="50" charset="-18"/>
            </a:endParaRPr>
          </a:p>
        </p:txBody>
      </p:sp>
      <p:sp>
        <p:nvSpPr>
          <p:cNvPr id="7" name="Symbol zastępczy tekstu 3"/>
          <p:cNvSpPr txBox="1">
            <a:spLocks/>
          </p:cNvSpPr>
          <p:nvPr/>
        </p:nvSpPr>
        <p:spPr>
          <a:xfrm>
            <a:off x="2852192" y="1637184"/>
            <a:ext cx="6048672" cy="5112568"/>
          </a:xfrm>
          <a:prstGeom prst="rect">
            <a:avLst/>
          </a:prstGeom>
        </p:spPr>
        <p:txBody>
          <a:bodyPr vert="horz">
            <a:normAutofit/>
          </a:bodyPr>
          <a:lstStyle>
            <a:defPPr marL="432000" lvl="0" indent="-324000">
              <a:spcBef>
                <a:spcPts val="1417"/>
              </a:spcBef>
              <a:spcAft>
                <a:spcPts val="0"/>
              </a:spcAft>
              <a:buSzPct val="45000"/>
              <a:buFont typeface="StarSymbol"/>
              <a:buNone/>
              <a:defRPr lang="pl-PL" sz="3200" b="0" i="0" u="none" strike="noStrike" kern="1200" cap="none">
                <a:ln>
                  <a:noFill/>
                </a:ln>
                <a:latin typeface="Liberation Sans" pitchFamily="18"/>
                <a:ea typeface="Microsoft YaHei" pitchFamily="2"/>
                <a:cs typeface="Mangal" pitchFamily="2"/>
              </a:defRPr>
            </a:defPPr>
            <a:lvl1pPr marL="432000" lvl="0" indent="-324000">
              <a:spcBef>
                <a:spcPts val="1417"/>
              </a:spcBef>
              <a:spcAft>
                <a:spcPts val="0"/>
              </a:spcAft>
              <a:buSzPct val="45000"/>
              <a:buFont typeface="StarSymbol"/>
              <a:buChar char="●"/>
              <a:defRPr lang="pl-PL" sz="3200" b="0" i="0" u="none" strike="noStrike" kern="1200" cap="none">
                <a:ln>
                  <a:noFill/>
                </a:ln>
                <a:latin typeface="Liberation Sans" pitchFamily="18"/>
                <a:ea typeface="Microsoft YaHei" pitchFamily="2"/>
                <a:cs typeface="Mangal" pitchFamily="2"/>
              </a:defRPr>
            </a:lvl1pPr>
            <a:lvl2pPr marL="864000" lvl="1" indent="-324000">
              <a:spcBef>
                <a:spcPts val="1134"/>
              </a:spcBef>
              <a:spcAft>
                <a:spcPts val="0"/>
              </a:spcAft>
              <a:buSzPct val="75000"/>
              <a:buFont typeface="StarSymbol"/>
              <a:buChar char="–"/>
              <a:defRPr lang="pl-PL" sz="2800" b="0" i="0" u="none" strike="noStrike" kern="1200" cap="none">
                <a:ln>
                  <a:noFill/>
                </a:ln>
                <a:latin typeface="Liberation Sans" pitchFamily="18"/>
                <a:ea typeface="Microsoft YaHei" pitchFamily="2"/>
                <a:cs typeface="Mangal" pitchFamily="2"/>
              </a:defRPr>
            </a:lvl2pPr>
            <a:lvl3pPr marL="1295999" lvl="2" indent="-288000">
              <a:spcBef>
                <a:spcPts val="850"/>
              </a:spcBef>
              <a:spcAft>
                <a:spcPts val="0"/>
              </a:spcAft>
              <a:buSzPct val="45000"/>
              <a:buFont typeface="StarSymbol"/>
              <a:buChar char="●"/>
              <a:defRPr lang="pl-PL" sz="2400" b="0" i="0" u="none" strike="noStrike" kern="1200" cap="none">
                <a:ln>
                  <a:noFill/>
                </a:ln>
                <a:latin typeface="Liberation Sans" pitchFamily="18"/>
                <a:ea typeface="Microsoft YaHei" pitchFamily="2"/>
                <a:cs typeface="Mangal" pitchFamily="2"/>
              </a:defRPr>
            </a:lvl3pPr>
            <a:lvl4pPr marL="1728000" lvl="3" indent="-216000">
              <a:spcBef>
                <a:spcPts val="567"/>
              </a:spcBef>
              <a:spcAft>
                <a:spcPts val="0"/>
              </a:spcAft>
              <a:buSzPct val="75000"/>
              <a:buFont typeface="StarSymbol"/>
              <a:buChar char="–"/>
              <a:defRPr lang="pl-PL" sz="2000" b="0" i="0" u="none" strike="noStrike" kern="1200" cap="none">
                <a:ln>
                  <a:noFill/>
                </a:ln>
                <a:latin typeface="Liberation Sans" pitchFamily="18"/>
                <a:ea typeface="Microsoft YaHei" pitchFamily="2"/>
                <a:cs typeface="Mangal" pitchFamily="2"/>
              </a:defRPr>
            </a:lvl4pPr>
            <a:lvl5pPr marL="2160000" lvl="4"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5pPr>
            <a:lvl6pPr marL="2592000" lvl="5"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6pPr>
            <a:lvl7pPr marL="3024000" lvl="6"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7pPr>
            <a:lvl8pPr marL="3456000" lvl="7"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8pPr>
            <a:lvl9pPr marL="3887999" lvl="8"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9pPr>
          </a:lstStyle>
          <a:p>
            <a:pPr algn="just">
              <a:buClr>
                <a:schemeClr val="accent3"/>
              </a:buClr>
              <a:defRPr/>
            </a:pPr>
            <a:r>
              <a:rPr lang="pl-PL" sz="2000" dirty="0" smtClean="0">
                <a:latin typeface="Brygada 1918" pitchFamily="50" charset="-18"/>
                <a:ea typeface="Brygada 1918" pitchFamily="50" charset="-18"/>
              </a:rPr>
              <a:t>Spokrewniony z katarem był miecz pata powstały pod koniec XVI wieku na terenie południowych Indii (stosowana była do końca wieku XVIII).</a:t>
            </a:r>
          </a:p>
          <a:p>
            <a:pPr algn="just">
              <a:buClr>
                <a:schemeClr val="accent3"/>
              </a:buClr>
              <a:defRPr/>
            </a:pPr>
            <a:r>
              <a:rPr lang="pl-PL" sz="2000" dirty="0" smtClean="0">
                <a:latin typeface="Brygada 1918" pitchFamily="50" charset="-18"/>
                <a:ea typeface="Brygada 1918" pitchFamily="50" charset="-18"/>
              </a:rPr>
              <a:t>Broń ta charakteryzowała się płaską głownią o długości około 1 m oraz rękojeścią w postaci rękawicy z kulistą ochroną dłoni oraz mankietem zabezpieczającym przedramię walczącego. Broń tę chwytano za poprzeczną sztabką znajdującą się pod wybrzuszeniem rękojeści.</a:t>
            </a:r>
          </a:p>
          <a:p>
            <a:pPr algn="just">
              <a:buClr>
                <a:schemeClr val="accent3"/>
              </a:buClr>
              <a:defRPr/>
            </a:pPr>
            <a:r>
              <a:rPr lang="pl-PL" sz="2000" dirty="0" smtClean="0">
                <a:latin typeface="Brygada 1918" pitchFamily="50" charset="-18"/>
                <a:ea typeface="Brygada 1918" pitchFamily="50" charset="-18"/>
              </a:rPr>
              <a:t>Broń tę stosowano w parze z inną </a:t>
            </a:r>
            <a:r>
              <a:rPr lang="pl-PL" sz="2000" dirty="0" err="1" smtClean="0">
                <a:latin typeface="Brygada 1918" pitchFamily="50" charset="-18"/>
                <a:ea typeface="Brygada 1918" pitchFamily="50" charset="-18"/>
              </a:rPr>
              <a:t>patą</a:t>
            </a:r>
            <a:r>
              <a:rPr lang="pl-PL" sz="2000" dirty="0" smtClean="0">
                <a:latin typeface="Brygada 1918" pitchFamily="50" charset="-18"/>
                <a:ea typeface="Brygada 1918" pitchFamily="50" charset="-18"/>
              </a:rPr>
              <a:t> lub tarczą. Walczono za jej pomocą głównie przeciwko kawalerii, a sprawne posługiwanie się nią wymagało długiego treningu.</a:t>
            </a:r>
          </a:p>
          <a:p>
            <a:pPr algn="just">
              <a:buClr>
                <a:schemeClr val="accent3"/>
              </a:buClr>
              <a:defRPr/>
            </a:pPr>
            <a:endParaRPr lang="pl-PL" sz="2000" dirty="0" smtClean="0">
              <a:latin typeface="Brygada 1918" pitchFamily="50" charset="-18"/>
              <a:ea typeface="Brygada 1918" pitchFamily="50" charset="-18"/>
            </a:endParaRPr>
          </a:p>
        </p:txBody>
      </p:sp>
      <p:pic>
        <p:nvPicPr>
          <p:cNvPr id="4" name="Obraz 3"/>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rot="16200000">
            <a:off x="-625821" y="2812740"/>
            <a:ext cx="4499370" cy="2456656"/>
          </a:xfrm>
          <a:prstGeom prst="rect">
            <a:avLst/>
          </a:prstGeom>
        </p:spPr>
      </p:pic>
    </p:spTree>
    <p:extLst>
      <p:ext uri="{BB962C8B-B14F-4D97-AF65-F5344CB8AC3E}">
        <p14:creationId xmlns="" xmlns:p14="http://schemas.microsoft.com/office/powerpoint/2010/main" val="14902764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539552" y="476672"/>
            <a:ext cx="8229600" cy="432048"/>
          </a:xfrm>
        </p:spPr>
        <p:txBody>
          <a:bodyPr>
            <a:normAutofit fontScale="90000"/>
          </a:bodyPr>
          <a:lstStyle/>
          <a:p>
            <a:pPr algn="ctr"/>
            <a:r>
              <a:rPr lang="pl-PL" dirty="0" smtClean="0">
                <a:latin typeface="Brygada 1918" pitchFamily="50" charset="-18"/>
                <a:ea typeface="Brygada 1918" pitchFamily="50" charset="-18"/>
              </a:rPr>
              <a:t>Miecze</a:t>
            </a:r>
            <a:endParaRPr lang="pl-PL" dirty="0">
              <a:latin typeface="Brygada 1918" pitchFamily="50" charset="-18"/>
              <a:ea typeface="Brygada 1918" pitchFamily="50" charset="-18"/>
            </a:endParaRPr>
          </a:p>
        </p:txBody>
      </p:sp>
      <p:sp>
        <p:nvSpPr>
          <p:cNvPr id="5" name="Tytuł 2"/>
          <p:cNvSpPr txBox="1">
            <a:spLocks/>
          </p:cNvSpPr>
          <p:nvPr/>
        </p:nvSpPr>
        <p:spPr>
          <a:xfrm>
            <a:off x="72360" y="867489"/>
            <a:ext cx="9071640" cy="523220"/>
          </a:xfrm>
          <a:prstGeom prst="rect">
            <a:avLst/>
          </a:prstGeom>
        </p:spPr>
        <p:txBody>
          <a:bodyPr vert="horz" anchor="ctr">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lgn="ctr">
              <a:spcBef>
                <a:spcPct val="0"/>
              </a:spcBef>
              <a:buNone/>
              <a:defRPr/>
            </a:pPr>
            <a:r>
              <a:rPr lang="pl-PL" sz="2800" dirty="0" smtClean="0">
                <a:solidFill>
                  <a:schemeClr val="tx2"/>
                </a:solidFill>
                <a:latin typeface="Brygada 1918" pitchFamily="50" charset="-18"/>
                <a:ea typeface="Brygada 1918" pitchFamily="50" charset="-18"/>
              </a:rPr>
              <a:t>Miecz </a:t>
            </a:r>
            <a:r>
              <a:rPr lang="pl-PL" sz="2800" dirty="0" err="1" smtClean="0">
                <a:solidFill>
                  <a:schemeClr val="tx2"/>
                </a:solidFill>
                <a:latin typeface="Brygada 1918" pitchFamily="50" charset="-18"/>
                <a:ea typeface="Brygada 1918" pitchFamily="50" charset="-18"/>
              </a:rPr>
              <a:t>landsknechtowski</a:t>
            </a:r>
            <a:r>
              <a:rPr lang="pl-PL" sz="2800" dirty="0" smtClean="0">
                <a:solidFill>
                  <a:schemeClr val="tx2"/>
                </a:solidFill>
                <a:latin typeface="Brygada 1918" pitchFamily="50" charset="-18"/>
                <a:ea typeface="Brygada 1918" pitchFamily="50" charset="-18"/>
              </a:rPr>
              <a:t> - </a:t>
            </a:r>
            <a:r>
              <a:rPr lang="pl-PL" sz="2800" dirty="0" err="1" smtClean="0">
                <a:solidFill>
                  <a:schemeClr val="tx2"/>
                </a:solidFill>
                <a:latin typeface="Brygada 1918" pitchFamily="50" charset="-18"/>
                <a:ea typeface="Brygada 1918" pitchFamily="50" charset="-18"/>
              </a:rPr>
              <a:t>katzbalger</a:t>
            </a:r>
            <a:endParaRPr lang="pl-PL" sz="2800" dirty="0">
              <a:solidFill>
                <a:schemeClr val="tx2"/>
              </a:solidFill>
              <a:latin typeface="Brygada 1918" pitchFamily="50" charset="-18"/>
              <a:ea typeface="Brygada 1918" pitchFamily="50" charset="-18"/>
            </a:endParaRPr>
          </a:p>
        </p:txBody>
      </p:sp>
      <p:sp>
        <p:nvSpPr>
          <p:cNvPr id="8" name="Symbol zastępczy tekstu 2"/>
          <p:cNvSpPr txBox="1">
            <a:spLocks/>
          </p:cNvSpPr>
          <p:nvPr/>
        </p:nvSpPr>
        <p:spPr>
          <a:xfrm>
            <a:off x="2987824" y="1412776"/>
            <a:ext cx="5979600" cy="5112568"/>
          </a:xfrm>
          <a:prstGeom prst="rect">
            <a:avLst/>
          </a:prstGeom>
        </p:spPr>
        <p:txBody>
          <a:bodyPr vert="horz">
            <a:normAutofit fontScale="85000" lnSpcReduction="20000"/>
          </a:bodyPr>
          <a:lstStyle>
            <a:defPPr marL="432000" lvl="0" indent="-324000">
              <a:spcBef>
                <a:spcPts val="1417"/>
              </a:spcBef>
              <a:spcAft>
                <a:spcPts val="0"/>
              </a:spcAft>
              <a:buSzPct val="45000"/>
              <a:buFont typeface="StarSymbol"/>
              <a:buNone/>
              <a:defRPr lang="pl-PL" sz="3200" b="0" i="0" u="none" strike="noStrike" kern="1200" cap="none">
                <a:ln>
                  <a:noFill/>
                </a:ln>
                <a:latin typeface="Liberation Sans" pitchFamily="18"/>
                <a:ea typeface="Microsoft YaHei" pitchFamily="2"/>
                <a:cs typeface="Mangal" pitchFamily="2"/>
              </a:defRPr>
            </a:defPPr>
            <a:lvl1pPr marL="432000" lvl="0" indent="-324000">
              <a:spcBef>
                <a:spcPts val="1417"/>
              </a:spcBef>
              <a:spcAft>
                <a:spcPts val="0"/>
              </a:spcAft>
              <a:buSzPct val="45000"/>
              <a:buFont typeface="StarSymbol"/>
              <a:buChar char="●"/>
              <a:defRPr lang="pl-PL" sz="3200" b="0" i="0" u="none" strike="noStrike" kern="1200" cap="none">
                <a:ln>
                  <a:noFill/>
                </a:ln>
                <a:latin typeface="Liberation Sans" pitchFamily="18"/>
                <a:ea typeface="Microsoft YaHei" pitchFamily="2"/>
                <a:cs typeface="Mangal" pitchFamily="2"/>
              </a:defRPr>
            </a:lvl1pPr>
            <a:lvl2pPr marL="864000" lvl="1" indent="-324000">
              <a:spcBef>
                <a:spcPts val="1134"/>
              </a:spcBef>
              <a:spcAft>
                <a:spcPts val="0"/>
              </a:spcAft>
              <a:buSzPct val="75000"/>
              <a:buFont typeface="StarSymbol"/>
              <a:buChar char="–"/>
              <a:defRPr lang="pl-PL" sz="2800" b="0" i="0" u="none" strike="noStrike" kern="1200" cap="none">
                <a:ln>
                  <a:noFill/>
                </a:ln>
                <a:latin typeface="Liberation Sans" pitchFamily="18"/>
                <a:ea typeface="Microsoft YaHei" pitchFamily="2"/>
                <a:cs typeface="Mangal" pitchFamily="2"/>
              </a:defRPr>
            </a:lvl2pPr>
            <a:lvl3pPr marL="1295999" lvl="2" indent="-288000">
              <a:spcBef>
                <a:spcPts val="850"/>
              </a:spcBef>
              <a:spcAft>
                <a:spcPts val="0"/>
              </a:spcAft>
              <a:buSzPct val="45000"/>
              <a:buFont typeface="StarSymbol"/>
              <a:buChar char="●"/>
              <a:defRPr lang="pl-PL" sz="2400" b="0" i="0" u="none" strike="noStrike" kern="1200" cap="none">
                <a:ln>
                  <a:noFill/>
                </a:ln>
                <a:latin typeface="Liberation Sans" pitchFamily="18"/>
                <a:ea typeface="Microsoft YaHei" pitchFamily="2"/>
                <a:cs typeface="Mangal" pitchFamily="2"/>
              </a:defRPr>
            </a:lvl3pPr>
            <a:lvl4pPr marL="1728000" lvl="3" indent="-216000">
              <a:spcBef>
                <a:spcPts val="567"/>
              </a:spcBef>
              <a:spcAft>
                <a:spcPts val="0"/>
              </a:spcAft>
              <a:buSzPct val="75000"/>
              <a:buFont typeface="StarSymbol"/>
              <a:buChar char="–"/>
              <a:defRPr lang="pl-PL" sz="2000" b="0" i="0" u="none" strike="noStrike" kern="1200" cap="none">
                <a:ln>
                  <a:noFill/>
                </a:ln>
                <a:latin typeface="Liberation Sans" pitchFamily="18"/>
                <a:ea typeface="Microsoft YaHei" pitchFamily="2"/>
                <a:cs typeface="Mangal" pitchFamily="2"/>
              </a:defRPr>
            </a:lvl4pPr>
            <a:lvl5pPr marL="2160000" lvl="4"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5pPr>
            <a:lvl6pPr marL="2592000" lvl="5"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6pPr>
            <a:lvl7pPr marL="3024000" lvl="6"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7pPr>
            <a:lvl8pPr marL="3456000" lvl="7"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8pPr>
            <a:lvl9pPr marL="3887999" lvl="8"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9pPr>
          </a:lstStyle>
          <a:p>
            <a:pPr algn="just"/>
            <a:r>
              <a:rPr lang="pl-PL" sz="2000" dirty="0" smtClean="0">
                <a:latin typeface="Brygada 1918" pitchFamily="50" charset="-18"/>
                <a:ea typeface="Brygada 1918" pitchFamily="50" charset="-18"/>
              </a:rPr>
              <a:t>Miecz piechoty stosowany głównie przez  landsknechtów i gwardzistów szwajcarskich używany na przełomie XV i XVI wieku</a:t>
            </a:r>
          </a:p>
          <a:p>
            <a:pPr algn="just"/>
            <a:r>
              <a:rPr lang="pl-PL" sz="2000" dirty="0" smtClean="0">
                <a:latin typeface="Brygada 1918" pitchFamily="50" charset="-18"/>
                <a:ea typeface="Brygada 1918" pitchFamily="50" charset="-18"/>
              </a:rPr>
              <a:t>Charakteryzujący się otwartą rękojeścią, niezbyt długą głownią oraz jelcem przeważnie w kształcie litery "S”.</a:t>
            </a:r>
          </a:p>
          <a:p>
            <a:pPr algn="just"/>
            <a:r>
              <a:rPr lang="pl-PL" sz="2000" dirty="0" smtClean="0">
                <a:latin typeface="Brygada 1918" pitchFamily="50" charset="-18"/>
                <a:ea typeface="Brygada 1918" pitchFamily="50" charset="-18"/>
              </a:rPr>
              <a:t>Nazwa wbrew pozorom nie pochodzi od kociej skóry, z której zrobione były pochwy tych mieczy (niem. </a:t>
            </a:r>
            <a:r>
              <a:rPr lang="pl-PL" sz="2000" dirty="0" err="1" smtClean="0">
                <a:latin typeface="Brygada 1918" pitchFamily="50" charset="-18"/>
                <a:ea typeface="Brygada 1918" pitchFamily="50" charset="-18"/>
              </a:rPr>
              <a:t>Katzen</a:t>
            </a:r>
            <a:r>
              <a:rPr lang="pl-PL" sz="2000" dirty="0" smtClean="0">
                <a:latin typeface="Brygada 1918" pitchFamily="50" charset="-18"/>
                <a:ea typeface="Brygada 1918" pitchFamily="50" charset="-18"/>
              </a:rPr>
              <a:t> – kot, </a:t>
            </a:r>
            <a:r>
              <a:rPr lang="pl-PL" sz="2000" dirty="0" err="1" smtClean="0">
                <a:latin typeface="Brygada 1918" pitchFamily="50" charset="-18"/>
                <a:ea typeface="Brygada 1918" pitchFamily="50" charset="-18"/>
              </a:rPr>
              <a:t>Balg</a:t>
            </a:r>
            <a:r>
              <a:rPr lang="pl-PL" sz="2000" dirty="0" smtClean="0">
                <a:latin typeface="Brygada 1918" pitchFamily="50" charset="-18"/>
                <a:ea typeface="Brygada 1918" pitchFamily="50" charset="-18"/>
              </a:rPr>
              <a:t> – skóra), tylko prawdopodobnie od zaciekłego sposobu walki tą bronią (niem. </a:t>
            </a:r>
            <a:r>
              <a:rPr lang="pl-PL" sz="2000" dirty="0" err="1" smtClean="0">
                <a:latin typeface="Brygada 1918" pitchFamily="50" charset="-18"/>
                <a:ea typeface="Brygada 1918" pitchFamily="50" charset="-18"/>
              </a:rPr>
              <a:t>balgen</a:t>
            </a:r>
            <a:r>
              <a:rPr lang="pl-PL" sz="2000" dirty="0" smtClean="0">
                <a:latin typeface="Brygada 1918" pitchFamily="50" charset="-18"/>
                <a:ea typeface="Brygada 1918" pitchFamily="50" charset="-18"/>
              </a:rPr>
              <a:t> – szamotać się). </a:t>
            </a:r>
          </a:p>
          <a:p>
            <a:pPr algn="just"/>
            <a:r>
              <a:rPr lang="pl-PL" sz="2000" dirty="0" smtClean="0">
                <a:latin typeface="Brygada 1918" pitchFamily="50" charset="-18"/>
                <a:ea typeface="Brygada 1918" pitchFamily="50" charset="-18"/>
              </a:rPr>
              <a:t>Landsknechci (niem. Land – ziemia, knecht, - sługa), słudzy ziemscy, byli piechotą najemną powołaną przez Maksymiliana I Habsburga w latach 80. XV wieku. W boju stosowali kilkumetrowe piki, miecze dwuręczne, halabardy, arkebuzy oraz </a:t>
            </a:r>
            <a:r>
              <a:rPr lang="pl-PL" sz="2000" dirty="0" err="1" smtClean="0">
                <a:latin typeface="Brygada 1918" pitchFamily="50" charset="-18"/>
                <a:ea typeface="Brygada 1918" pitchFamily="50" charset="-18"/>
              </a:rPr>
              <a:t>katzbalgery</a:t>
            </a:r>
            <a:r>
              <a:rPr lang="pl-PL" sz="2000" dirty="0" smtClean="0">
                <a:latin typeface="Brygada 1918" pitchFamily="50" charset="-18"/>
                <a:ea typeface="Brygada 1918" pitchFamily="50" charset="-18"/>
              </a:rPr>
              <a:t>. </a:t>
            </a:r>
          </a:p>
          <a:p>
            <a:pPr algn="just"/>
            <a:r>
              <a:rPr lang="pl-PL" sz="2000" dirty="0" smtClean="0">
                <a:latin typeface="Brygada 1918" pitchFamily="50" charset="-18"/>
                <a:ea typeface="Brygada 1918" pitchFamily="50" charset="-18"/>
              </a:rPr>
              <a:t>Rezygnowali z uzbrojenia ochronnego na rzecz kolorowych, ekstrawaganckich strojów z kapeluszami. </a:t>
            </a:r>
            <a:endParaRPr lang="pl-PL" sz="2000" dirty="0">
              <a:latin typeface="Brygada 1918" pitchFamily="50" charset="-18"/>
              <a:ea typeface="Brygada 1918" pitchFamily="50" charset="-18"/>
            </a:endParaRPr>
          </a:p>
        </p:txBody>
      </p:sp>
      <p:pic>
        <p:nvPicPr>
          <p:cNvPr id="6" name="Obraz 5" descr="mzm_mt_275(1).jpg"/>
          <p:cNvPicPr>
            <a:picLocks noChangeAspect="1"/>
          </p:cNvPicPr>
          <p:nvPr/>
        </p:nvPicPr>
        <p:blipFill>
          <a:blip r:embed="rId2" cstate="print"/>
          <a:stretch>
            <a:fillRect/>
          </a:stretch>
        </p:blipFill>
        <p:spPr>
          <a:xfrm>
            <a:off x="107504" y="1268760"/>
            <a:ext cx="2898826" cy="5112568"/>
          </a:xfrm>
          <a:prstGeom prst="rect">
            <a:avLst/>
          </a:prstGeom>
        </p:spPr>
      </p:pic>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539552" y="476672"/>
            <a:ext cx="8229600" cy="432048"/>
          </a:xfrm>
        </p:spPr>
        <p:txBody>
          <a:bodyPr>
            <a:normAutofit fontScale="90000"/>
          </a:bodyPr>
          <a:lstStyle/>
          <a:p>
            <a:pPr algn="ctr"/>
            <a:r>
              <a:rPr lang="pl-PL" dirty="0" smtClean="0">
                <a:latin typeface="Brygada 1918" pitchFamily="50" charset="-18"/>
                <a:ea typeface="Brygada 1918" pitchFamily="50" charset="-18"/>
              </a:rPr>
              <a:t>Broń indyjska</a:t>
            </a:r>
            <a:endParaRPr lang="pl-PL" dirty="0">
              <a:latin typeface="Brygada 1918" pitchFamily="50" charset="-18"/>
              <a:ea typeface="Brygada 1918" pitchFamily="50" charset="-18"/>
            </a:endParaRPr>
          </a:p>
        </p:txBody>
      </p:sp>
      <p:sp>
        <p:nvSpPr>
          <p:cNvPr id="5" name="Tytuł 2"/>
          <p:cNvSpPr txBox="1">
            <a:spLocks/>
          </p:cNvSpPr>
          <p:nvPr/>
        </p:nvSpPr>
        <p:spPr>
          <a:xfrm>
            <a:off x="72360" y="867489"/>
            <a:ext cx="9071640" cy="523220"/>
          </a:xfrm>
          <a:prstGeom prst="rect">
            <a:avLst/>
          </a:prstGeom>
        </p:spPr>
        <p:txBody>
          <a:bodyPr vert="horz" anchor="ctr">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algn="ctr" defTabSz="914400" rtl="0" eaLnBrk="1" fontAlgn="auto" latinLnBrk="0" hangingPunct="1">
              <a:lnSpc>
                <a:spcPct val="100000"/>
              </a:lnSpc>
              <a:spcBef>
                <a:spcPct val="0"/>
              </a:spcBef>
              <a:spcAft>
                <a:spcPts val="0"/>
              </a:spcAft>
              <a:buClrTx/>
              <a:buSzPct val="45000"/>
              <a:buFont typeface="StarSymbol"/>
              <a:buNone/>
              <a:tabLst/>
              <a:defRPr/>
            </a:pPr>
            <a:r>
              <a:rPr kumimoji="0" lang="pl-PL" sz="2800" b="0" i="0" u="none" strike="noStrike" kern="1200" cap="none" spc="0" normalizeH="0" baseline="0" noProof="0" dirty="0" smtClean="0">
                <a:ln>
                  <a:noFill/>
                </a:ln>
                <a:solidFill>
                  <a:schemeClr val="tx2"/>
                </a:solidFill>
                <a:effectLst/>
                <a:uLnTx/>
                <a:uFillTx/>
                <a:latin typeface="Brygada 1918" pitchFamily="50" charset="-18"/>
                <a:ea typeface="Brygada 1918" pitchFamily="50" charset="-18"/>
                <a:cs typeface="+mj-cs"/>
              </a:rPr>
              <a:t>Maczuga </a:t>
            </a:r>
            <a:r>
              <a:rPr kumimoji="0" lang="pl-PL" sz="2800" b="0" i="0" u="none" strike="noStrike" kern="1200" cap="none" spc="0" normalizeH="0" baseline="0" noProof="0" dirty="0" err="1" smtClean="0">
                <a:ln>
                  <a:noFill/>
                </a:ln>
                <a:solidFill>
                  <a:schemeClr val="tx2"/>
                </a:solidFill>
                <a:effectLst/>
                <a:uLnTx/>
                <a:uFillTx/>
                <a:latin typeface="Brygada 1918" pitchFamily="50" charset="-18"/>
                <a:ea typeface="Brygada 1918" pitchFamily="50" charset="-18"/>
                <a:cs typeface="+mj-cs"/>
              </a:rPr>
              <a:t>gurz</a:t>
            </a:r>
            <a:endParaRPr kumimoji="0" lang="pl-PL" sz="2800" b="0" i="0" u="none" strike="noStrike" kern="1200" cap="none" spc="0" normalizeH="0" baseline="0" noProof="0" dirty="0">
              <a:ln>
                <a:noFill/>
              </a:ln>
              <a:solidFill>
                <a:schemeClr val="tx2"/>
              </a:solidFill>
              <a:effectLst/>
              <a:uLnTx/>
              <a:uFillTx/>
              <a:latin typeface="Brygada 1918" pitchFamily="50" charset="-18"/>
              <a:ea typeface="Brygada 1918" pitchFamily="50" charset="-18"/>
              <a:cs typeface="+mj-cs"/>
            </a:endParaRPr>
          </a:p>
        </p:txBody>
      </p:sp>
      <p:sp>
        <p:nvSpPr>
          <p:cNvPr id="6" name="Symbol zastępczy tekstu 3"/>
          <p:cNvSpPr txBox="1">
            <a:spLocks/>
          </p:cNvSpPr>
          <p:nvPr/>
        </p:nvSpPr>
        <p:spPr>
          <a:xfrm>
            <a:off x="2699792" y="1484784"/>
            <a:ext cx="6048672" cy="5112568"/>
          </a:xfrm>
          <a:prstGeom prst="rect">
            <a:avLst/>
          </a:prstGeom>
        </p:spPr>
        <p:txBody>
          <a:bodyPr vert="horz">
            <a:normAutofit/>
          </a:bodyPr>
          <a:lstStyle>
            <a:defPPr marL="432000" lvl="0" indent="-324000">
              <a:spcBef>
                <a:spcPts val="1417"/>
              </a:spcBef>
              <a:spcAft>
                <a:spcPts val="0"/>
              </a:spcAft>
              <a:buSzPct val="45000"/>
              <a:buFont typeface="StarSymbol"/>
              <a:buNone/>
              <a:defRPr lang="pl-PL" sz="3200" b="0" i="0" u="none" strike="noStrike" kern="1200" cap="none">
                <a:ln>
                  <a:noFill/>
                </a:ln>
                <a:latin typeface="Liberation Sans" pitchFamily="18"/>
                <a:ea typeface="Microsoft YaHei" pitchFamily="2"/>
                <a:cs typeface="Mangal" pitchFamily="2"/>
              </a:defRPr>
            </a:defPPr>
            <a:lvl1pPr marL="432000" lvl="0" indent="-324000">
              <a:spcBef>
                <a:spcPts val="1417"/>
              </a:spcBef>
              <a:spcAft>
                <a:spcPts val="0"/>
              </a:spcAft>
              <a:buSzPct val="45000"/>
              <a:buFont typeface="StarSymbol"/>
              <a:buChar char="●"/>
              <a:defRPr lang="pl-PL" sz="3200" b="0" i="0" u="none" strike="noStrike" kern="1200" cap="none">
                <a:ln>
                  <a:noFill/>
                </a:ln>
                <a:latin typeface="Liberation Sans" pitchFamily="18"/>
                <a:ea typeface="Microsoft YaHei" pitchFamily="2"/>
                <a:cs typeface="Mangal" pitchFamily="2"/>
              </a:defRPr>
            </a:lvl1pPr>
            <a:lvl2pPr marL="864000" lvl="1" indent="-324000">
              <a:spcBef>
                <a:spcPts val="1134"/>
              </a:spcBef>
              <a:spcAft>
                <a:spcPts val="0"/>
              </a:spcAft>
              <a:buSzPct val="75000"/>
              <a:buFont typeface="StarSymbol"/>
              <a:buChar char="–"/>
              <a:defRPr lang="pl-PL" sz="2800" b="0" i="0" u="none" strike="noStrike" kern="1200" cap="none">
                <a:ln>
                  <a:noFill/>
                </a:ln>
                <a:latin typeface="Liberation Sans" pitchFamily="18"/>
                <a:ea typeface="Microsoft YaHei" pitchFamily="2"/>
                <a:cs typeface="Mangal" pitchFamily="2"/>
              </a:defRPr>
            </a:lvl2pPr>
            <a:lvl3pPr marL="1295999" lvl="2" indent="-288000">
              <a:spcBef>
                <a:spcPts val="850"/>
              </a:spcBef>
              <a:spcAft>
                <a:spcPts val="0"/>
              </a:spcAft>
              <a:buSzPct val="45000"/>
              <a:buFont typeface="StarSymbol"/>
              <a:buChar char="●"/>
              <a:defRPr lang="pl-PL" sz="2400" b="0" i="0" u="none" strike="noStrike" kern="1200" cap="none">
                <a:ln>
                  <a:noFill/>
                </a:ln>
                <a:latin typeface="Liberation Sans" pitchFamily="18"/>
                <a:ea typeface="Microsoft YaHei" pitchFamily="2"/>
                <a:cs typeface="Mangal" pitchFamily="2"/>
              </a:defRPr>
            </a:lvl3pPr>
            <a:lvl4pPr marL="1728000" lvl="3" indent="-216000">
              <a:spcBef>
                <a:spcPts val="567"/>
              </a:spcBef>
              <a:spcAft>
                <a:spcPts val="0"/>
              </a:spcAft>
              <a:buSzPct val="75000"/>
              <a:buFont typeface="StarSymbol"/>
              <a:buChar char="–"/>
              <a:defRPr lang="pl-PL" sz="2000" b="0" i="0" u="none" strike="noStrike" kern="1200" cap="none">
                <a:ln>
                  <a:noFill/>
                </a:ln>
                <a:latin typeface="Liberation Sans" pitchFamily="18"/>
                <a:ea typeface="Microsoft YaHei" pitchFamily="2"/>
                <a:cs typeface="Mangal" pitchFamily="2"/>
              </a:defRPr>
            </a:lvl4pPr>
            <a:lvl5pPr marL="2160000" lvl="4"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5pPr>
            <a:lvl6pPr marL="2592000" lvl="5"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6pPr>
            <a:lvl7pPr marL="3024000" lvl="6"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7pPr>
            <a:lvl8pPr marL="3456000" lvl="7"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8pPr>
            <a:lvl9pPr marL="3887999" lvl="8"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9pPr>
          </a:lstStyle>
          <a:p>
            <a:pPr algn="just">
              <a:buClr>
                <a:schemeClr val="accent3"/>
              </a:buClr>
              <a:defRPr/>
            </a:pPr>
            <a:endParaRPr lang="pl-PL" sz="2000" dirty="0" smtClean="0">
              <a:latin typeface="Brygada 1918" pitchFamily="50" charset="-18"/>
              <a:ea typeface="Brygada 1918" pitchFamily="50" charset="-18"/>
            </a:endParaRPr>
          </a:p>
        </p:txBody>
      </p:sp>
      <p:sp>
        <p:nvSpPr>
          <p:cNvPr id="7" name="Symbol zastępczy tekstu 3"/>
          <p:cNvSpPr txBox="1">
            <a:spLocks/>
          </p:cNvSpPr>
          <p:nvPr/>
        </p:nvSpPr>
        <p:spPr>
          <a:xfrm>
            <a:off x="2852192" y="1637184"/>
            <a:ext cx="6048672" cy="5112568"/>
          </a:xfrm>
          <a:prstGeom prst="rect">
            <a:avLst/>
          </a:prstGeom>
        </p:spPr>
        <p:txBody>
          <a:bodyPr vert="horz">
            <a:normAutofit/>
          </a:bodyPr>
          <a:lstStyle>
            <a:defPPr marL="432000" lvl="0" indent="-324000">
              <a:spcBef>
                <a:spcPts val="1417"/>
              </a:spcBef>
              <a:spcAft>
                <a:spcPts val="0"/>
              </a:spcAft>
              <a:buSzPct val="45000"/>
              <a:buFont typeface="StarSymbol"/>
              <a:buNone/>
              <a:defRPr lang="pl-PL" sz="3200" b="0" i="0" u="none" strike="noStrike" kern="1200" cap="none">
                <a:ln>
                  <a:noFill/>
                </a:ln>
                <a:latin typeface="Liberation Sans" pitchFamily="18"/>
                <a:ea typeface="Microsoft YaHei" pitchFamily="2"/>
                <a:cs typeface="Mangal" pitchFamily="2"/>
              </a:defRPr>
            </a:defPPr>
            <a:lvl1pPr marL="432000" lvl="0" indent="-324000">
              <a:spcBef>
                <a:spcPts val="1417"/>
              </a:spcBef>
              <a:spcAft>
                <a:spcPts val="0"/>
              </a:spcAft>
              <a:buSzPct val="45000"/>
              <a:buFont typeface="StarSymbol"/>
              <a:buChar char="●"/>
              <a:defRPr lang="pl-PL" sz="3200" b="0" i="0" u="none" strike="noStrike" kern="1200" cap="none">
                <a:ln>
                  <a:noFill/>
                </a:ln>
                <a:latin typeface="Liberation Sans" pitchFamily="18"/>
                <a:ea typeface="Microsoft YaHei" pitchFamily="2"/>
                <a:cs typeface="Mangal" pitchFamily="2"/>
              </a:defRPr>
            </a:lvl1pPr>
            <a:lvl2pPr marL="864000" lvl="1" indent="-324000">
              <a:spcBef>
                <a:spcPts val="1134"/>
              </a:spcBef>
              <a:spcAft>
                <a:spcPts val="0"/>
              </a:spcAft>
              <a:buSzPct val="75000"/>
              <a:buFont typeface="StarSymbol"/>
              <a:buChar char="–"/>
              <a:defRPr lang="pl-PL" sz="2800" b="0" i="0" u="none" strike="noStrike" kern="1200" cap="none">
                <a:ln>
                  <a:noFill/>
                </a:ln>
                <a:latin typeface="Liberation Sans" pitchFamily="18"/>
                <a:ea typeface="Microsoft YaHei" pitchFamily="2"/>
                <a:cs typeface="Mangal" pitchFamily="2"/>
              </a:defRPr>
            </a:lvl2pPr>
            <a:lvl3pPr marL="1295999" lvl="2" indent="-288000">
              <a:spcBef>
                <a:spcPts val="850"/>
              </a:spcBef>
              <a:spcAft>
                <a:spcPts val="0"/>
              </a:spcAft>
              <a:buSzPct val="45000"/>
              <a:buFont typeface="StarSymbol"/>
              <a:buChar char="●"/>
              <a:defRPr lang="pl-PL" sz="2400" b="0" i="0" u="none" strike="noStrike" kern="1200" cap="none">
                <a:ln>
                  <a:noFill/>
                </a:ln>
                <a:latin typeface="Liberation Sans" pitchFamily="18"/>
                <a:ea typeface="Microsoft YaHei" pitchFamily="2"/>
                <a:cs typeface="Mangal" pitchFamily="2"/>
              </a:defRPr>
            </a:lvl3pPr>
            <a:lvl4pPr marL="1728000" lvl="3" indent="-216000">
              <a:spcBef>
                <a:spcPts val="567"/>
              </a:spcBef>
              <a:spcAft>
                <a:spcPts val="0"/>
              </a:spcAft>
              <a:buSzPct val="75000"/>
              <a:buFont typeface="StarSymbol"/>
              <a:buChar char="–"/>
              <a:defRPr lang="pl-PL" sz="2000" b="0" i="0" u="none" strike="noStrike" kern="1200" cap="none">
                <a:ln>
                  <a:noFill/>
                </a:ln>
                <a:latin typeface="Liberation Sans" pitchFamily="18"/>
                <a:ea typeface="Microsoft YaHei" pitchFamily="2"/>
                <a:cs typeface="Mangal" pitchFamily="2"/>
              </a:defRPr>
            </a:lvl4pPr>
            <a:lvl5pPr marL="2160000" lvl="4"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5pPr>
            <a:lvl6pPr marL="2592000" lvl="5"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6pPr>
            <a:lvl7pPr marL="3024000" lvl="6"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7pPr>
            <a:lvl8pPr marL="3456000" lvl="7"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8pPr>
            <a:lvl9pPr marL="3887999" lvl="8"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9pPr>
          </a:lstStyle>
          <a:p>
            <a:pPr algn="just">
              <a:buClr>
                <a:schemeClr val="accent3"/>
              </a:buClr>
              <a:defRPr/>
            </a:pPr>
            <a:r>
              <a:rPr lang="pl-PL" sz="2000" dirty="0" smtClean="0">
                <a:latin typeface="Brygada 1918" pitchFamily="50" charset="-18"/>
                <a:ea typeface="Brygada 1918" pitchFamily="50" charset="-18"/>
              </a:rPr>
              <a:t>Maczuga typu </a:t>
            </a:r>
            <a:r>
              <a:rPr lang="pl-PL" sz="2000" dirty="0" err="1" smtClean="0">
                <a:latin typeface="Brygada 1918" pitchFamily="50" charset="-18"/>
                <a:ea typeface="Brygada 1918" pitchFamily="50" charset="-18"/>
              </a:rPr>
              <a:t>gurz</a:t>
            </a:r>
            <a:r>
              <a:rPr lang="pl-PL" sz="2000" dirty="0" smtClean="0">
                <a:latin typeface="Brygada 1918" pitchFamily="50" charset="-18"/>
                <a:ea typeface="Brygada 1918" pitchFamily="50" charset="-18"/>
              </a:rPr>
              <a:t> to rodzaj broni stosowanej w drugiej połowie XVIII i pierwszej połowie XIX wieku przez wojska Imperium </a:t>
            </a:r>
            <a:r>
              <a:rPr lang="pl-PL" sz="2000" dirty="0" err="1" smtClean="0">
                <a:latin typeface="Brygada 1918" pitchFamily="50" charset="-18"/>
                <a:ea typeface="Brygada 1918" pitchFamily="50" charset="-18"/>
              </a:rPr>
              <a:t>Marathów</a:t>
            </a:r>
            <a:r>
              <a:rPr lang="pl-PL" sz="2000" dirty="0" smtClean="0">
                <a:latin typeface="Brygada 1918" pitchFamily="50" charset="-18"/>
                <a:ea typeface="Brygada 1918" pitchFamily="50" charset="-18"/>
              </a:rPr>
              <a:t>. Miała ona postać metalowej głowicy nabijanej jednym lub kilkoma rzędami kolców oraz jednym, długim kolcem u góry. Rękojeść również była metalowa z miejscem na uchwyt wyznaczonym przez dwa guzy.</a:t>
            </a:r>
          </a:p>
          <a:p>
            <a:pPr algn="just">
              <a:buClr>
                <a:schemeClr val="accent3"/>
              </a:buClr>
              <a:defRPr/>
            </a:pPr>
            <a:r>
              <a:rPr lang="pl-PL" sz="2000" dirty="0" smtClean="0">
                <a:latin typeface="Brygada 1918" pitchFamily="50" charset="-18"/>
                <a:ea typeface="Brygada 1918" pitchFamily="50" charset="-18"/>
              </a:rPr>
              <a:t>Głowica była często zdobiona rytowaniem lub inkrustowaniem (</a:t>
            </a:r>
            <a:r>
              <a:rPr lang="pl-PL" sz="2000" dirty="0" err="1" smtClean="0">
                <a:latin typeface="Brygada 1918" pitchFamily="50" charset="-18"/>
                <a:ea typeface="Brygada 1918" pitchFamily="50" charset="-18"/>
              </a:rPr>
              <a:t>kaftgari</a:t>
            </a:r>
            <a:r>
              <a:rPr lang="pl-PL" sz="2000" dirty="0" smtClean="0">
                <a:latin typeface="Brygada 1918" pitchFamily="50" charset="-18"/>
                <a:ea typeface="Brygada 1918" pitchFamily="50" charset="-18"/>
              </a:rPr>
              <a:t>).</a:t>
            </a:r>
          </a:p>
          <a:p>
            <a:pPr algn="just">
              <a:buClr>
                <a:schemeClr val="accent3"/>
              </a:buClr>
              <a:defRPr/>
            </a:pPr>
            <a:r>
              <a:rPr lang="pl-PL" sz="2000" dirty="0" smtClean="0">
                <a:latin typeface="Brygada 1918" pitchFamily="50" charset="-18"/>
                <a:ea typeface="Brygada 1918" pitchFamily="50" charset="-18"/>
              </a:rPr>
              <a:t>Broń tę stosowała piechota do ściągania z siodła jeźdźców.</a:t>
            </a:r>
          </a:p>
          <a:p>
            <a:pPr algn="just">
              <a:buClr>
                <a:schemeClr val="accent3"/>
              </a:buClr>
              <a:defRPr/>
            </a:pPr>
            <a:endParaRPr lang="pl-PL" sz="2000" dirty="0" smtClean="0">
              <a:latin typeface="Brygada 1918" pitchFamily="50" charset="-18"/>
              <a:ea typeface="Brygada 1918" pitchFamily="50" charset="-18"/>
            </a:endParaRPr>
          </a:p>
        </p:txBody>
      </p:sp>
      <p:pic>
        <p:nvPicPr>
          <p:cNvPr id="3" name="Obraz 2"/>
          <p:cNvPicPr>
            <a:picLocks noChangeAspect="1"/>
          </p:cNvPicPr>
          <p:nvPr/>
        </p:nvPicPr>
        <p:blipFill rotWithShape="1">
          <a:blip r:embed="rId2" cstate="print">
            <a:extLst>
              <a:ext uri="{28A0092B-C50C-407E-A947-70E740481C1C}">
                <a14:useLocalDpi xmlns="" xmlns:a14="http://schemas.microsoft.com/office/drawing/2010/main" val="0"/>
              </a:ext>
            </a:extLst>
          </a:blip>
          <a:srcRect l="15612" r="8851"/>
          <a:stretch/>
        </p:blipFill>
        <p:spPr>
          <a:xfrm>
            <a:off x="571031" y="980728"/>
            <a:ext cx="1373856" cy="2520280"/>
          </a:xfrm>
          <a:prstGeom prst="rect">
            <a:avLst/>
          </a:prstGeom>
        </p:spPr>
      </p:pic>
      <p:pic>
        <p:nvPicPr>
          <p:cNvPr id="8" name="Obraz 7"/>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rot="16200000">
            <a:off x="-78039" y="4458211"/>
            <a:ext cx="2620087" cy="1425764"/>
          </a:xfrm>
          <a:prstGeom prst="rect">
            <a:avLst/>
          </a:prstGeom>
        </p:spPr>
      </p:pic>
    </p:spTree>
    <p:extLst>
      <p:ext uri="{BB962C8B-B14F-4D97-AF65-F5344CB8AC3E}">
        <p14:creationId xmlns="" xmlns:p14="http://schemas.microsoft.com/office/powerpoint/2010/main" val="2787106138"/>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539552" y="476672"/>
            <a:ext cx="8229600" cy="432048"/>
          </a:xfrm>
        </p:spPr>
        <p:txBody>
          <a:bodyPr>
            <a:normAutofit fontScale="90000"/>
          </a:bodyPr>
          <a:lstStyle/>
          <a:p>
            <a:pPr algn="ctr"/>
            <a:r>
              <a:rPr lang="pl-PL" dirty="0" smtClean="0">
                <a:latin typeface="Brygada 1918" pitchFamily="50" charset="-18"/>
                <a:ea typeface="Brygada 1918" pitchFamily="50" charset="-18"/>
              </a:rPr>
              <a:t>Broń nepalska</a:t>
            </a:r>
            <a:endParaRPr lang="pl-PL" dirty="0">
              <a:latin typeface="Brygada 1918" pitchFamily="50" charset="-18"/>
              <a:ea typeface="Brygada 1918" pitchFamily="50" charset="-18"/>
            </a:endParaRPr>
          </a:p>
        </p:txBody>
      </p:sp>
      <p:sp>
        <p:nvSpPr>
          <p:cNvPr id="5" name="Tytuł 2"/>
          <p:cNvSpPr txBox="1">
            <a:spLocks/>
          </p:cNvSpPr>
          <p:nvPr/>
        </p:nvSpPr>
        <p:spPr>
          <a:xfrm>
            <a:off x="72360" y="867489"/>
            <a:ext cx="9071640" cy="523220"/>
          </a:xfrm>
          <a:prstGeom prst="rect">
            <a:avLst/>
          </a:prstGeom>
        </p:spPr>
        <p:txBody>
          <a:bodyPr vert="horz" anchor="ctr">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algn="ctr" defTabSz="914400" rtl="0" eaLnBrk="1" fontAlgn="auto" latinLnBrk="0" hangingPunct="1">
              <a:lnSpc>
                <a:spcPct val="100000"/>
              </a:lnSpc>
              <a:spcBef>
                <a:spcPct val="0"/>
              </a:spcBef>
              <a:spcAft>
                <a:spcPts val="0"/>
              </a:spcAft>
              <a:buClrTx/>
              <a:buSzPct val="45000"/>
              <a:buFont typeface="StarSymbol"/>
              <a:buNone/>
              <a:tabLst/>
              <a:defRPr/>
            </a:pPr>
            <a:r>
              <a:rPr kumimoji="0" lang="pl-PL" sz="2800" b="0" i="0" u="none" strike="noStrike" kern="1200" cap="none" spc="0" normalizeH="0" baseline="0" noProof="0" dirty="0" smtClean="0">
                <a:ln>
                  <a:noFill/>
                </a:ln>
                <a:solidFill>
                  <a:schemeClr val="tx2"/>
                </a:solidFill>
                <a:effectLst/>
                <a:uLnTx/>
                <a:uFillTx/>
                <a:latin typeface="Brygada 1918" pitchFamily="50" charset="-18"/>
                <a:ea typeface="Brygada 1918" pitchFamily="50" charset="-18"/>
                <a:cs typeface="+mj-cs"/>
              </a:rPr>
              <a:t>Kora</a:t>
            </a:r>
            <a:endParaRPr kumimoji="0" lang="pl-PL" sz="2800" b="0" i="0" u="none" strike="noStrike" kern="1200" cap="none" spc="0" normalizeH="0" baseline="0" noProof="0" dirty="0">
              <a:ln>
                <a:noFill/>
              </a:ln>
              <a:solidFill>
                <a:schemeClr val="tx2"/>
              </a:solidFill>
              <a:effectLst/>
              <a:uLnTx/>
              <a:uFillTx/>
              <a:latin typeface="Brygada 1918" pitchFamily="50" charset="-18"/>
              <a:ea typeface="Brygada 1918" pitchFamily="50" charset="-18"/>
              <a:cs typeface="+mj-cs"/>
            </a:endParaRPr>
          </a:p>
        </p:txBody>
      </p:sp>
      <p:sp>
        <p:nvSpPr>
          <p:cNvPr id="6" name="Symbol zastępczy tekstu 3"/>
          <p:cNvSpPr txBox="1">
            <a:spLocks/>
          </p:cNvSpPr>
          <p:nvPr/>
        </p:nvSpPr>
        <p:spPr>
          <a:xfrm>
            <a:off x="2699792" y="1484784"/>
            <a:ext cx="6048672" cy="5112568"/>
          </a:xfrm>
          <a:prstGeom prst="rect">
            <a:avLst/>
          </a:prstGeom>
        </p:spPr>
        <p:txBody>
          <a:bodyPr vert="horz">
            <a:normAutofit/>
          </a:bodyPr>
          <a:lstStyle>
            <a:defPPr marL="432000" lvl="0" indent="-324000">
              <a:spcBef>
                <a:spcPts val="1417"/>
              </a:spcBef>
              <a:spcAft>
                <a:spcPts val="0"/>
              </a:spcAft>
              <a:buSzPct val="45000"/>
              <a:buFont typeface="StarSymbol"/>
              <a:buNone/>
              <a:defRPr lang="pl-PL" sz="3200" b="0" i="0" u="none" strike="noStrike" kern="1200" cap="none">
                <a:ln>
                  <a:noFill/>
                </a:ln>
                <a:latin typeface="Liberation Sans" pitchFamily="18"/>
                <a:ea typeface="Microsoft YaHei" pitchFamily="2"/>
                <a:cs typeface="Mangal" pitchFamily="2"/>
              </a:defRPr>
            </a:defPPr>
            <a:lvl1pPr marL="432000" lvl="0" indent="-324000">
              <a:spcBef>
                <a:spcPts val="1417"/>
              </a:spcBef>
              <a:spcAft>
                <a:spcPts val="0"/>
              </a:spcAft>
              <a:buSzPct val="45000"/>
              <a:buFont typeface="StarSymbol"/>
              <a:buChar char="●"/>
              <a:defRPr lang="pl-PL" sz="3200" b="0" i="0" u="none" strike="noStrike" kern="1200" cap="none">
                <a:ln>
                  <a:noFill/>
                </a:ln>
                <a:latin typeface="Liberation Sans" pitchFamily="18"/>
                <a:ea typeface="Microsoft YaHei" pitchFamily="2"/>
                <a:cs typeface="Mangal" pitchFamily="2"/>
              </a:defRPr>
            </a:lvl1pPr>
            <a:lvl2pPr marL="864000" lvl="1" indent="-324000">
              <a:spcBef>
                <a:spcPts val="1134"/>
              </a:spcBef>
              <a:spcAft>
                <a:spcPts val="0"/>
              </a:spcAft>
              <a:buSzPct val="75000"/>
              <a:buFont typeface="StarSymbol"/>
              <a:buChar char="–"/>
              <a:defRPr lang="pl-PL" sz="2800" b="0" i="0" u="none" strike="noStrike" kern="1200" cap="none">
                <a:ln>
                  <a:noFill/>
                </a:ln>
                <a:latin typeface="Liberation Sans" pitchFamily="18"/>
                <a:ea typeface="Microsoft YaHei" pitchFamily="2"/>
                <a:cs typeface="Mangal" pitchFamily="2"/>
              </a:defRPr>
            </a:lvl2pPr>
            <a:lvl3pPr marL="1295999" lvl="2" indent="-288000">
              <a:spcBef>
                <a:spcPts val="850"/>
              </a:spcBef>
              <a:spcAft>
                <a:spcPts val="0"/>
              </a:spcAft>
              <a:buSzPct val="45000"/>
              <a:buFont typeface="StarSymbol"/>
              <a:buChar char="●"/>
              <a:defRPr lang="pl-PL" sz="2400" b="0" i="0" u="none" strike="noStrike" kern="1200" cap="none">
                <a:ln>
                  <a:noFill/>
                </a:ln>
                <a:latin typeface="Liberation Sans" pitchFamily="18"/>
                <a:ea typeface="Microsoft YaHei" pitchFamily="2"/>
                <a:cs typeface="Mangal" pitchFamily="2"/>
              </a:defRPr>
            </a:lvl3pPr>
            <a:lvl4pPr marL="1728000" lvl="3" indent="-216000">
              <a:spcBef>
                <a:spcPts val="567"/>
              </a:spcBef>
              <a:spcAft>
                <a:spcPts val="0"/>
              </a:spcAft>
              <a:buSzPct val="75000"/>
              <a:buFont typeface="StarSymbol"/>
              <a:buChar char="–"/>
              <a:defRPr lang="pl-PL" sz="2000" b="0" i="0" u="none" strike="noStrike" kern="1200" cap="none">
                <a:ln>
                  <a:noFill/>
                </a:ln>
                <a:latin typeface="Liberation Sans" pitchFamily="18"/>
                <a:ea typeface="Microsoft YaHei" pitchFamily="2"/>
                <a:cs typeface="Mangal" pitchFamily="2"/>
              </a:defRPr>
            </a:lvl4pPr>
            <a:lvl5pPr marL="2160000" lvl="4"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5pPr>
            <a:lvl6pPr marL="2592000" lvl="5"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6pPr>
            <a:lvl7pPr marL="3024000" lvl="6"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7pPr>
            <a:lvl8pPr marL="3456000" lvl="7"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8pPr>
            <a:lvl9pPr marL="3887999" lvl="8"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9pPr>
          </a:lstStyle>
          <a:p>
            <a:pPr algn="just">
              <a:buClr>
                <a:schemeClr val="accent3"/>
              </a:buClr>
              <a:defRPr/>
            </a:pPr>
            <a:endParaRPr lang="pl-PL" sz="2000" dirty="0" smtClean="0">
              <a:latin typeface="Brygada 1918" pitchFamily="50" charset="-18"/>
              <a:ea typeface="Brygada 1918" pitchFamily="50" charset="-18"/>
            </a:endParaRPr>
          </a:p>
        </p:txBody>
      </p:sp>
      <p:sp>
        <p:nvSpPr>
          <p:cNvPr id="7" name="Symbol zastępczy tekstu 3"/>
          <p:cNvSpPr txBox="1">
            <a:spLocks/>
          </p:cNvSpPr>
          <p:nvPr/>
        </p:nvSpPr>
        <p:spPr>
          <a:xfrm>
            <a:off x="2852192" y="1637184"/>
            <a:ext cx="6048672" cy="5112568"/>
          </a:xfrm>
          <a:prstGeom prst="rect">
            <a:avLst/>
          </a:prstGeom>
        </p:spPr>
        <p:txBody>
          <a:bodyPr vert="horz">
            <a:normAutofit/>
          </a:bodyPr>
          <a:lstStyle>
            <a:defPPr marL="432000" lvl="0" indent="-324000">
              <a:spcBef>
                <a:spcPts val="1417"/>
              </a:spcBef>
              <a:spcAft>
                <a:spcPts val="0"/>
              </a:spcAft>
              <a:buSzPct val="45000"/>
              <a:buFont typeface="StarSymbol"/>
              <a:buNone/>
              <a:defRPr lang="pl-PL" sz="3200" b="0" i="0" u="none" strike="noStrike" kern="1200" cap="none">
                <a:ln>
                  <a:noFill/>
                </a:ln>
                <a:latin typeface="Liberation Sans" pitchFamily="18"/>
                <a:ea typeface="Microsoft YaHei" pitchFamily="2"/>
                <a:cs typeface="Mangal" pitchFamily="2"/>
              </a:defRPr>
            </a:defPPr>
            <a:lvl1pPr marL="432000" lvl="0" indent="-324000">
              <a:spcBef>
                <a:spcPts val="1417"/>
              </a:spcBef>
              <a:spcAft>
                <a:spcPts val="0"/>
              </a:spcAft>
              <a:buSzPct val="45000"/>
              <a:buFont typeface="StarSymbol"/>
              <a:buChar char="●"/>
              <a:defRPr lang="pl-PL" sz="3200" b="0" i="0" u="none" strike="noStrike" kern="1200" cap="none">
                <a:ln>
                  <a:noFill/>
                </a:ln>
                <a:latin typeface="Liberation Sans" pitchFamily="18"/>
                <a:ea typeface="Microsoft YaHei" pitchFamily="2"/>
                <a:cs typeface="Mangal" pitchFamily="2"/>
              </a:defRPr>
            </a:lvl1pPr>
            <a:lvl2pPr marL="864000" lvl="1" indent="-324000">
              <a:spcBef>
                <a:spcPts val="1134"/>
              </a:spcBef>
              <a:spcAft>
                <a:spcPts val="0"/>
              </a:spcAft>
              <a:buSzPct val="75000"/>
              <a:buFont typeface="StarSymbol"/>
              <a:buChar char="–"/>
              <a:defRPr lang="pl-PL" sz="2800" b="0" i="0" u="none" strike="noStrike" kern="1200" cap="none">
                <a:ln>
                  <a:noFill/>
                </a:ln>
                <a:latin typeface="Liberation Sans" pitchFamily="18"/>
                <a:ea typeface="Microsoft YaHei" pitchFamily="2"/>
                <a:cs typeface="Mangal" pitchFamily="2"/>
              </a:defRPr>
            </a:lvl2pPr>
            <a:lvl3pPr marL="1295999" lvl="2" indent="-288000">
              <a:spcBef>
                <a:spcPts val="850"/>
              </a:spcBef>
              <a:spcAft>
                <a:spcPts val="0"/>
              </a:spcAft>
              <a:buSzPct val="45000"/>
              <a:buFont typeface="StarSymbol"/>
              <a:buChar char="●"/>
              <a:defRPr lang="pl-PL" sz="2400" b="0" i="0" u="none" strike="noStrike" kern="1200" cap="none">
                <a:ln>
                  <a:noFill/>
                </a:ln>
                <a:latin typeface="Liberation Sans" pitchFamily="18"/>
                <a:ea typeface="Microsoft YaHei" pitchFamily="2"/>
                <a:cs typeface="Mangal" pitchFamily="2"/>
              </a:defRPr>
            </a:lvl3pPr>
            <a:lvl4pPr marL="1728000" lvl="3" indent="-216000">
              <a:spcBef>
                <a:spcPts val="567"/>
              </a:spcBef>
              <a:spcAft>
                <a:spcPts val="0"/>
              </a:spcAft>
              <a:buSzPct val="75000"/>
              <a:buFont typeface="StarSymbol"/>
              <a:buChar char="–"/>
              <a:defRPr lang="pl-PL" sz="2000" b="0" i="0" u="none" strike="noStrike" kern="1200" cap="none">
                <a:ln>
                  <a:noFill/>
                </a:ln>
                <a:latin typeface="Liberation Sans" pitchFamily="18"/>
                <a:ea typeface="Microsoft YaHei" pitchFamily="2"/>
                <a:cs typeface="Mangal" pitchFamily="2"/>
              </a:defRPr>
            </a:lvl4pPr>
            <a:lvl5pPr marL="2160000" lvl="4"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5pPr>
            <a:lvl6pPr marL="2592000" lvl="5"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6pPr>
            <a:lvl7pPr marL="3024000" lvl="6"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7pPr>
            <a:lvl8pPr marL="3456000" lvl="7"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8pPr>
            <a:lvl9pPr marL="3887999" lvl="8"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9pPr>
          </a:lstStyle>
          <a:p>
            <a:pPr algn="just">
              <a:buClr>
                <a:schemeClr val="accent3"/>
              </a:buClr>
              <a:defRPr/>
            </a:pPr>
            <a:r>
              <a:rPr lang="pl-PL" sz="2000" dirty="0" smtClean="0">
                <a:latin typeface="Brygada 1918" pitchFamily="50" charset="-18"/>
                <a:ea typeface="Brygada 1918" pitchFamily="50" charset="-18"/>
              </a:rPr>
              <a:t>Kora jest narodową bronią nepalskich Gurkhów. Rękojeść najczęściej miała kształt taki sami jak w </a:t>
            </a:r>
            <a:r>
              <a:rPr lang="pl-PL" sz="2000" dirty="0" err="1" smtClean="0">
                <a:latin typeface="Brygada 1918" pitchFamily="50" charset="-18"/>
                <a:ea typeface="Brygada 1918" pitchFamily="50" charset="-18"/>
              </a:rPr>
              <a:t>talwarze</a:t>
            </a:r>
            <a:r>
              <a:rPr lang="pl-PL" sz="2000" dirty="0" smtClean="0">
                <a:latin typeface="Brygada 1918" pitchFamily="50" charset="-18"/>
                <a:ea typeface="Brygada 1918" pitchFamily="50" charset="-18"/>
              </a:rPr>
              <a:t>  (</a:t>
            </a:r>
            <a:r>
              <a:rPr lang="pl-PL" sz="2000" dirty="0" err="1" smtClean="0">
                <a:latin typeface="Brygada 1918" pitchFamily="50" charset="-18"/>
                <a:ea typeface="Brygada 1918" pitchFamily="50" charset="-18"/>
              </a:rPr>
              <a:t>dyskoidalna</a:t>
            </a:r>
            <a:r>
              <a:rPr lang="pl-PL" sz="2000" dirty="0" smtClean="0">
                <a:latin typeface="Brygada 1918" pitchFamily="50" charset="-18"/>
                <a:ea typeface="Brygada 1918" pitchFamily="50" charset="-18"/>
              </a:rPr>
              <a:t> głowica z kolcem połączona z jelcem kabłąkiem), jednak głownia była ciężka, jednosieczna i znacznie rozszerzona przy sztychu. W miejscu rozszerzenia wyryty był symbol buddyjski - koło.</a:t>
            </a:r>
          </a:p>
          <a:p>
            <a:pPr algn="just">
              <a:buClr>
                <a:schemeClr val="accent3"/>
              </a:buClr>
              <a:defRPr/>
            </a:pPr>
            <a:r>
              <a:rPr lang="pl-PL" sz="2000" dirty="0" smtClean="0">
                <a:latin typeface="Brygada 1918" pitchFamily="50" charset="-18"/>
                <a:ea typeface="Brygada 1918" pitchFamily="50" charset="-18"/>
              </a:rPr>
              <a:t>W związku ze swoim nietypowym kształtem, pochwa kory była najczęściej rozcięta z jednej strony, a broń tę wkładano bokiem, po włożeniu zapinając pochwę na guziki.</a:t>
            </a:r>
          </a:p>
        </p:txBody>
      </p:sp>
      <p:pic>
        <p:nvPicPr>
          <p:cNvPr id="3" name="Obraz 2"/>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182144" y="1484784"/>
            <a:ext cx="2670048" cy="3657600"/>
          </a:xfrm>
          <a:prstGeom prst="rect">
            <a:avLst/>
          </a:prstGeom>
        </p:spPr>
      </p:pic>
    </p:spTree>
    <p:extLst>
      <p:ext uri="{BB962C8B-B14F-4D97-AF65-F5344CB8AC3E}">
        <p14:creationId xmlns="" xmlns:p14="http://schemas.microsoft.com/office/powerpoint/2010/main" val="579430793"/>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539552" y="476672"/>
            <a:ext cx="8229600" cy="432048"/>
          </a:xfrm>
        </p:spPr>
        <p:txBody>
          <a:bodyPr>
            <a:normAutofit fontScale="90000"/>
          </a:bodyPr>
          <a:lstStyle/>
          <a:p>
            <a:pPr algn="ctr"/>
            <a:r>
              <a:rPr lang="pl-PL" dirty="0" smtClean="0">
                <a:latin typeface="Brygada 1918" pitchFamily="50" charset="-18"/>
                <a:ea typeface="Brygada 1918" pitchFamily="50" charset="-18"/>
              </a:rPr>
              <a:t>Broń nepalska</a:t>
            </a:r>
            <a:endParaRPr lang="pl-PL" dirty="0">
              <a:latin typeface="Brygada 1918" pitchFamily="50" charset="-18"/>
              <a:ea typeface="Brygada 1918" pitchFamily="50" charset="-18"/>
            </a:endParaRPr>
          </a:p>
        </p:txBody>
      </p:sp>
      <p:sp>
        <p:nvSpPr>
          <p:cNvPr id="5" name="Tytuł 2"/>
          <p:cNvSpPr txBox="1">
            <a:spLocks/>
          </p:cNvSpPr>
          <p:nvPr/>
        </p:nvSpPr>
        <p:spPr>
          <a:xfrm>
            <a:off x="72360" y="867489"/>
            <a:ext cx="9071640" cy="523220"/>
          </a:xfrm>
          <a:prstGeom prst="rect">
            <a:avLst/>
          </a:prstGeom>
        </p:spPr>
        <p:txBody>
          <a:bodyPr vert="horz" anchor="ctr">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algn="ctr" defTabSz="914400" rtl="0" eaLnBrk="1" fontAlgn="auto" latinLnBrk="0" hangingPunct="1">
              <a:lnSpc>
                <a:spcPct val="100000"/>
              </a:lnSpc>
              <a:spcBef>
                <a:spcPct val="0"/>
              </a:spcBef>
              <a:spcAft>
                <a:spcPts val="0"/>
              </a:spcAft>
              <a:buClrTx/>
              <a:buSzPct val="45000"/>
              <a:buFont typeface="StarSymbol"/>
              <a:buNone/>
              <a:tabLst/>
              <a:defRPr/>
            </a:pPr>
            <a:r>
              <a:rPr kumimoji="0" lang="pl-PL" sz="2800" b="0" i="0" u="none" strike="noStrike" kern="1200" cap="none" spc="0" normalizeH="0" baseline="0" noProof="0" dirty="0" err="1" smtClean="0">
                <a:ln>
                  <a:noFill/>
                </a:ln>
                <a:solidFill>
                  <a:schemeClr val="tx2"/>
                </a:solidFill>
                <a:effectLst/>
                <a:uLnTx/>
                <a:uFillTx/>
                <a:latin typeface="Brygada 1918" pitchFamily="50" charset="-18"/>
                <a:ea typeface="Brygada 1918" pitchFamily="50" charset="-18"/>
                <a:cs typeface="+mj-cs"/>
              </a:rPr>
              <a:t>Kukri</a:t>
            </a:r>
            <a:endParaRPr kumimoji="0" lang="pl-PL" sz="2800" b="0" i="0" u="none" strike="noStrike" kern="1200" cap="none" spc="0" normalizeH="0" baseline="0" noProof="0" dirty="0">
              <a:ln>
                <a:noFill/>
              </a:ln>
              <a:solidFill>
                <a:schemeClr val="tx2"/>
              </a:solidFill>
              <a:effectLst/>
              <a:uLnTx/>
              <a:uFillTx/>
              <a:latin typeface="Brygada 1918" pitchFamily="50" charset="-18"/>
              <a:ea typeface="Brygada 1918" pitchFamily="50" charset="-18"/>
              <a:cs typeface="+mj-cs"/>
            </a:endParaRPr>
          </a:p>
        </p:txBody>
      </p:sp>
      <p:sp>
        <p:nvSpPr>
          <p:cNvPr id="6" name="Symbol zastępczy tekstu 3"/>
          <p:cNvSpPr txBox="1">
            <a:spLocks/>
          </p:cNvSpPr>
          <p:nvPr/>
        </p:nvSpPr>
        <p:spPr>
          <a:xfrm>
            <a:off x="2699792" y="1484784"/>
            <a:ext cx="6048672" cy="5112568"/>
          </a:xfrm>
          <a:prstGeom prst="rect">
            <a:avLst/>
          </a:prstGeom>
        </p:spPr>
        <p:txBody>
          <a:bodyPr vert="horz">
            <a:normAutofit/>
          </a:bodyPr>
          <a:lstStyle>
            <a:defPPr marL="432000" lvl="0" indent="-324000">
              <a:spcBef>
                <a:spcPts val="1417"/>
              </a:spcBef>
              <a:spcAft>
                <a:spcPts val="0"/>
              </a:spcAft>
              <a:buSzPct val="45000"/>
              <a:buFont typeface="StarSymbol"/>
              <a:buNone/>
              <a:defRPr lang="pl-PL" sz="3200" b="0" i="0" u="none" strike="noStrike" kern="1200" cap="none">
                <a:ln>
                  <a:noFill/>
                </a:ln>
                <a:latin typeface="Liberation Sans" pitchFamily="18"/>
                <a:ea typeface="Microsoft YaHei" pitchFamily="2"/>
                <a:cs typeface="Mangal" pitchFamily="2"/>
              </a:defRPr>
            </a:defPPr>
            <a:lvl1pPr marL="432000" lvl="0" indent="-324000">
              <a:spcBef>
                <a:spcPts val="1417"/>
              </a:spcBef>
              <a:spcAft>
                <a:spcPts val="0"/>
              </a:spcAft>
              <a:buSzPct val="45000"/>
              <a:buFont typeface="StarSymbol"/>
              <a:buChar char="●"/>
              <a:defRPr lang="pl-PL" sz="3200" b="0" i="0" u="none" strike="noStrike" kern="1200" cap="none">
                <a:ln>
                  <a:noFill/>
                </a:ln>
                <a:latin typeface="Liberation Sans" pitchFamily="18"/>
                <a:ea typeface="Microsoft YaHei" pitchFamily="2"/>
                <a:cs typeface="Mangal" pitchFamily="2"/>
              </a:defRPr>
            </a:lvl1pPr>
            <a:lvl2pPr marL="864000" lvl="1" indent="-324000">
              <a:spcBef>
                <a:spcPts val="1134"/>
              </a:spcBef>
              <a:spcAft>
                <a:spcPts val="0"/>
              </a:spcAft>
              <a:buSzPct val="75000"/>
              <a:buFont typeface="StarSymbol"/>
              <a:buChar char="–"/>
              <a:defRPr lang="pl-PL" sz="2800" b="0" i="0" u="none" strike="noStrike" kern="1200" cap="none">
                <a:ln>
                  <a:noFill/>
                </a:ln>
                <a:latin typeface="Liberation Sans" pitchFamily="18"/>
                <a:ea typeface="Microsoft YaHei" pitchFamily="2"/>
                <a:cs typeface="Mangal" pitchFamily="2"/>
              </a:defRPr>
            </a:lvl2pPr>
            <a:lvl3pPr marL="1295999" lvl="2" indent="-288000">
              <a:spcBef>
                <a:spcPts val="850"/>
              </a:spcBef>
              <a:spcAft>
                <a:spcPts val="0"/>
              </a:spcAft>
              <a:buSzPct val="45000"/>
              <a:buFont typeface="StarSymbol"/>
              <a:buChar char="●"/>
              <a:defRPr lang="pl-PL" sz="2400" b="0" i="0" u="none" strike="noStrike" kern="1200" cap="none">
                <a:ln>
                  <a:noFill/>
                </a:ln>
                <a:latin typeface="Liberation Sans" pitchFamily="18"/>
                <a:ea typeface="Microsoft YaHei" pitchFamily="2"/>
                <a:cs typeface="Mangal" pitchFamily="2"/>
              </a:defRPr>
            </a:lvl3pPr>
            <a:lvl4pPr marL="1728000" lvl="3" indent="-216000">
              <a:spcBef>
                <a:spcPts val="567"/>
              </a:spcBef>
              <a:spcAft>
                <a:spcPts val="0"/>
              </a:spcAft>
              <a:buSzPct val="75000"/>
              <a:buFont typeface="StarSymbol"/>
              <a:buChar char="–"/>
              <a:defRPr lang="pl-PL" sz="2000" b="0" i="0" u="none" strike="noStrike" kern="1200" cap="none">
                <a:ln>
                  <a:noFill/>
                </a:ln>
                <a:latin typeface="Liberation Sans" pitchFamily="18"/>
                <a:ea typeface="Microsoft YaHei" pitchFamily="2"/>
                <a:cs typeface="Mangal" pitchFamily="2"/>
              </a:defRPr>
            </a:lvl4pPr>
            <a:lvl5pPr marL="2160000" lvl="4"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5pPr>
            <a:lvl6pPr marL="2592000" lvl="5"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6pPr>
            <a:lvl7pPr marL="3024000" lvl="6"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7pPr>
            <a:lvl8pPr marL="3456000" lvl="7"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8pPr>
            <a:lvl9pPr marL="3887999" lvl="8"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9pPr>
          </a:lstStyle>
          <a:p>
            <a:pPr algn="just">
              <a:buClr>
                <a:schemeClr val="accent3"/>
              </a:buClr>
              <a:defRPr/>
            </a:pPr>
            <a:endParaRPr lang="pl-PL" sz="2000" dirty="0" smtClean="0">
              <a:latin typeface="Brygada 1918" pitchFamily="50" charset="-18"/>
              <a:ea typeface="Brygada 1918" pitchFamily="50" charset="-18"/>
            </a:endParaRPr>
          </a:p>
        </p:txBody>
      </p:sp>
      <p:sp>
        <p:nvSpPr>
          <p:cNvPr id="7" name="Symbol zastępczy tekstu 3"/>
          <p:cNvSpPr txBox="1">
            <a:spLocks/>
          </p:cNvSpPr>
          <p:nvPr/>
        </p:nvSpPr>
        <p:spPr>
          <a:xfrm>
            <a:off x="2852192" y="1637184"/>
            <a:ext cx="6048672" cy="5112568"/>
          </a:xfrm>
          <a:prstGeom prst="rect">
            <a:avLst/>
          </a:prstGeom>
        </p:spPr>
        <p:txBody>
          <a:bodyPr vert="horz">
            <a:normAutofit/>
          </a:bodyPr>
          <a:lstStyle>
            <a:defPPr marL="432000" lvl="0" indent="-324000">
              <a:spcBef>
                <a:spcPts val="1417"/>
              </a:spcBef>
              <a:spcAft>
                <a:spcPts val="0"/>
              </a:spcAft>
              <a:buSzPct val="45000"/>
              <a:buFont typeface="StarSymbol"/>
              <a:buNone/>
              <a:defRPr lang="pl-PL" sz="3200" b="0" i="0" u="none" strike="noStrike" kern="1200" cap="none">
                <a:ln>
                  <a:noFill/>
                </a:ln>
                <a:latin typeface="Liberation Sans" pitchFamily="18"/>
                <a:ea typeface="Microsoft YaHei" pitchFamily="2"/>
                <a:cs typeface="Mangal" pitchFamily="2"/>
              </a:defRPr>
            </a:defPPr>
            <a:lvl1pPr marL="432000" lvl="0" indent="-324000">
              <a:spcBef>
                <a:spcPts val="1417"/>
              </a:spcBef>
              <a:spcAft>
                <a:spcPts val="0"/>
              </a:spcAft>
              <a:buSzPct val="45000"/>
              <a:buFont typeface="StarSymbol"/>
              <a:buChar char="●"/>
              <a:defRPr lang="pl-PL" sz="3200" b="0" i="0" u="none" strike="noStrike" kern="1200" cap="none">
                <a:ln>
                  <a:noFill/>
                </a:ln>
                <a:latin typeface="Liberation Sans" pitchFamily="18"/>
                <a:ea typeface="Microsoft YaHei" pitchFamily="2"/>
                <a:cs typeface="Mangal" pitchFamily="2"/>
              </a:defRPr>
            </a:lvl1pPr>
            <a:lvl2pPr marL="864000" lvl="1" indent="-324000">
              <a:spcBef>
                <a:spcPts val="1134"/>
              </a:spcBef>
              <a:spcAft>
                <a:spcPts val="0"/>
              </a:spcAft>
              <a:buSzPct val="75000"/>
              <a:buFont typeface="StarSymbol"/>
              <a:buChar char="–"/>
              <a:defRPr lang="pl-PL" sz="2800" b="0" i="0" u="none" strike="noStrike" kern="1200" cap="none">
                <a:ln>
                  <a:noFill/>
                </a:ln>
                <a:latin typeface="Liberation Sans" pitchFamily="18"/>
                <a:ea typeface="Microsoft YaHei" pitchFamily="2"/>
                <a:cs typeface="Mangal" pitchFamily="2"/>
              </a:defRPr>
            </a:lvl2pPr>
            <a:lvl3pPr marL="1295999" lvl="2" indent="-288000">
              <a:spcBef>
                <a:spcPts val="850"/>
              </a:spcBef>
              <a:spcAft>
                <a:spcPts val="0"/>
              </a:spcAft>
              <a:buSzPct val="45000"/>
              <a:buFont typeface="StarSymbol"/>
              <a:buChar char="●"/>
              <a:defRPr lang="pl-PL" sz="2400" b="0" i="0" u="none" strike="noStrike" kern="1200" cap="none">
                <a:ln>
                  <a:noFill/>
                </a:ln>
                <a:latin typeface="Liberation Sans" pitchFamily="18"/>
                <a:ea typeface="Microsoft YaHei" pitchFamily="2"/>
                <a:cs typeface="Mangal" pitchFamily="2"/>
              </a:defRPr>
            </a:lvl3pPr>
            <a:lvl4pPr marL="1728000" lvl="3" indent="-216000">
              <a:spcBef>
                <a:spcPts val="567"/>
              </a:spcBef>
              <a:spcAft>
                <a:spcPts val="0"/>
              </a:spcAft>
              <a:buSzPct val="75000"/>
              <a:buFont typeface="StarSymbol"/>
              <a:buChar char="–"/>
              <a:defRPr lang="pl-PL" sz="2000" b="0" i="0" u="none" strike="noStrike" kern="1200" cap="none">
                <a:ln>
                  <a:noFill/>
                </a:ln>
                <a:latin typeface="Liberation Sans" pitchFamily="18"/>
                <a:ea typeface="Microsoft YaHei" pitchFamily="2"/>
                <a:cs typeface="Mangal" pitchFamily="2"/>
              </a:defRPr>
            </a:lvl4pPr>
            <a:lvl5pPr marL="2160000" lvl="4"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5pPr>
            <a:lvl6pPr marL="2592000" lvl="5"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6pPr>
            <a:lvl7pPr marL="3024000" lvl="6"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7pPr>
            <a:lvl8pPr marL="3456000" lvl="7"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8pPr>
            <a:lvl9pPr marL="3887999" lvl="8"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9pPr>
          </a:lstStyle>
          <a:p>
            <a:pPr algn="just">
              <a:buClr>
                <a:schemeClr val="accent3"/>
              </a:buClr>
              <a:defRPr/>
            </a:pPr>
            <a:r>
              <a:rPr lang="pl-PL" sz="2000" dirty="0" err="1" smtClean="0">
                <a:latin typeface="Brygada 1918" pitchFamily="50" charset="-18"/>
                <a:ea typeface="Brygada 1918" pitchFamily="50" charset="-18"/>
              </a:rPr>
              <a:t>Kukri</a:t>
            </a:r>
            <a:r>
              <a:rPr lang="pl-PL" sz="2000" dirty="0" smtClean="0">
                <a:latin typeface="Brygada 1918" pitchFamily="50" charset="-18"/>
                <a:ea typeface="Brygada 1918" pitchFamily="50" charset="-18"/>
              </a:rPr>
              <a:t> było ciężkim nożem używanym do polowań w dżungli oraz do walki, będąc podobnie jak jatagan spokrewniony z grecką </a:t>
            </a:r>
            <a:r>
              <a:rPr lang="pl-PL" sz="2000" dirty="0" err="1" smtClean="0">
                <a:latin typeface="Brygada 1918" pitchFamily="50" charset="-18"/>
                <a:ea typeface="Brygada 1918" pitchFamily="50" charset="-18"/>
              </a:rPr>
              <a:t>machairą</a:t>
            </a:r>
            <a:r>
              <a:rPr lang="pl-PL" sz="2000" dirty="0" smtClean="0">
                <a:latin typeface="Brygada 1918" pitchFamily="50" charset="-18"/>
                <a:ea typeface="Brygada 1918" pitchFamily="50" charset="-18"/>
              </a:rPr>
              <a:t>. Głownia </a:t>
            </a:r>
            <a:r>
              <a:rPr lang="pl-PL" sz="2000" dirty="0" err="1" smtClean="0">
                <a:latin typeface="Brygada 1918" pitchFamily="50" charset="-18"/>
                <a:ea typeface="Brygada 1918" pitchFamily="50" charset="-18"/>
              </a:rPr>
              <a:t>kukri</a:t>
            </a:r>
            <a:r>
              <a:rPr lang="pl-PL" sz="2000" dirty="0" smtClean="0">
                <a:latin typeface="Brygada 1918" pitchFamily="50" charset="-18"/>
                <a:ea typeface="Brygada 1918" pitchFamily="50" charset="-18"/>
              </a:rPr>
              <a:t> rozszerzała się przy sztychu i była zaostrzona od strony wklęsłej. Rękojeść była lekko pochylona w kierunku ostrza, często z tarczowym występem w połowie długości.</a:t>
            </a:r>
          </a:p>
          <a:p>
            <a:pPr algn="just">
              <a:buClr>
                <a:schemeClr val="accent3"/>
              </a:buClr>
              <a:defRPr/>
            </a:pPr>
            <a:r>
              <a:rPr lang="pl-PL" sz="2000" dirty="0" smtClean="0">
                <a:latin typeface="Brygada 1918" pitchFamily="50" charset="-18"/>
                <a:ea typeface="Brygada 1918" pitchFamily="50" charset="-18"/>
              </a:rPr>
              <a:t>Broń ta była świetnie </a:t>
            </a:r>
            <a:r>
              <a:rPr lang="pl-PL" sz="2000" dirty="0" smtClean="0">
                <a:latin typeface="Brygada 1918" pitchFamily="50" charset="-18"/>
                <a:ea typeface="Brygada 1918" pitchFamily="50" charset="-18"/>
              </a:rPr>
              <a:t>wyważona</a:t>
            </a:r>
            <a:r>
              <a:rPr lang="pl-PL" sz="2000" dirty="0" smtClean="0">
                <a:latin typeface="Brygada 1918" pitchFamily="50" charset="-18"/>
                <a:ea typeface="Brygada 1918" pitchFamily="50" charset="-18"/>
              </a:rPr>
              <a:t>, co pozwalało na zadanie silnego ciosu niewielkim nakładem siły.</a:t>
            </a:r>
          </a:p>
          <a:p>
            <a:pPr algn="just">
              <a:buClr>
                <a:schemeClr val="accent3"/>
              </a:buClr>
              <a:defRPr/>
            </a:pPr>
            <a:r>
              <a:rPr lang="pl-PL" sz="2000" dirty="0" err="1" smtClean="0">
                <a:latin typeface="Brygada 1918" pitchFamily="50" charset="-18"/>
                <a:ea typeface="Brygada 1918" pitchFamily="50" charset="-18"/>
              </a:rPr>
              <a:t>Kukri</a:t>
            </a:r>
            <a:r>
              <a:rPr lang="pl-PL" sz="2000" dirty="0" smtClean="0">
                <a:latin typeface="Brygada 1918" pitchFamily="50" charset="-18"/>
                <a:ea typeface="Brygada 1918" pitchFamily="50" charset="-18"/>
              </a:rPr>
              <a:t> noszone było w pochwie z dwoma małymi nożykami, z których jeden służył do ostrzenia. </a:t>
            </a:r>
          </a:p>
        </p:txBody>
      </p:sp>
      <p:pic>
        <p:nvPicPr>
          <p:cNvPr id="4" name="Obraz 3"/>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rot="16200000">
            <a:off x="-102693" y="2858516"/>
            <a:ext cx="3239867" cy="2365103"/>
          </a:xfrm>
          <a:prstGeom prst="rect">
            <a:avLst/>
          </a:prstGeom>
        </p:spPr>
      </p:pic>
    </p:spTree>
    <p:extLst>
      <p:ext uri="{BB962C8B-B14F-4D97-AF65-F5344CB8AC3E}">
        <p14:creationId xmlns="" xmlns:p14="http://schemas.microsoft.com/office/powerpoint/2010/main" val="1190649833"/>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539552" y="476672"/>
            <a:ext cx="8229600" cy="432048"/>
          </a:xfrm>
        </p:spPr>
        <p:txBody>
          <a:bodyPr>
            <a:normAutofit fontScale="90000"/>
          </a:bodyPr>
          <a:lstStyle/>
          <a:p>
            <a:pPr algn="ctr"/>
            <a:r>
              <a:rPr lang="pl-PL" dirty="0" smtClean="0">
                <a:latin typeface="Brygada 1918" pitchFamily="50" charset="-18"/>
                <a:ea typeface="Brygada 1918" pitchFamily="50" charset="-18"/>
              </a:rPr>
              <a:t>Broń </a:t>
            </a:r>
            <a:r>
              <a:rPr lang="pl-PL" dirty="0" err="1" smtClean="0">
                <a:latin typeface="Brygada 1918" pitchFamily="50" charset="-18"/>
                <a:ea typeface="Brygada 1918" pitchFamily="50" charset="-18"/>
              </a:rPr>
              <a:t>indoperska</a:t>
            </a:r>
            <a:endParaRPr lang="pl-PL" dirty="0">
              <a:latin typeface="Brygada 1918" pitchFamily="50" charset="-18"/>
              <a:ea typeface="Brygada 1918" pitchFamily="50" charset="-18"/>
            </a:endParaRPr>
          </a:p>
        </p:txBody>
      </p:sp>
      <p:sp>
        <p:nvSpPr>
          <p:cNvPr id="5" name="Tytuł 2"/>
          <p:cNvSpPr txBox="1">
            <a:spLocks/>
          </p:cNvSpPr>
          <p:nvPr/>
        </p:nvSpPr>
        <p:spPr>
          <a:xfrm>
            <a:off x="72360" y="867489"/>
            <a:ext cx="9071640" cy="523220"/>
          </a:xfrm>
          <a:prstGeom prst="rect">
            <a:avLst/>
          </a:prstGeom>
        </p:spPr>
        <p:txBody>
          <a:bodyPr vert="horz" anchor="ctr">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algn="ctr" defTabSz="914400" rtl="0" eaLnBrk="1" fontAlgn="auto" latinLnBrk="0" hangingPunct="1">
              <a:lnSpc>
                <a:spcPct val="100000"/>
              </a:lnSpc>
              <a:spcBef>
                <a:spcPct val="0"/>
              </a:spcBef>
              <a:spcAft>
                <a:spcPts val="0"/>
              </a:spcAft>
              <a:buClrTx/>
              <a:buSzPct val="45000"/>
              <a:buFont typeface="StarSymbol"/>
              <a:buNone/>
              <a:tabLst/>
              <a:defRPr/>
            </a:pPr>
            <a:r>
              <a:rPr lang="pl-PL" sz="2800" dirty="0" err="1" smtClean="0">
                <a:solidFill>
                  <a:schemeClr val="tx2"/>
                </a:solidFill>
                <a:latin typeface="Brygada 1918" pitchFamily="50" charset="-18"/>
                <a:ea typeface="Brygada 1918" pitchFamily="50" charset="-18"/>
                <a:cs typeface="+mj-cs"/>
              </a:rPr>
              <a:t>Dż</a:t>
            </a:r>
            <a:r>
              <a:rPr kumimoji="0" lang="pl-PL" sz="2800" b="0" i="0" u="none" strike="noStrike" kern="1200" cap="none" spc="0" normalizeH="0" baseline="0" noProof="0" dirty="0" err="1" smtClean="0">
                <a:ln>
                  <a:noFill/>
                </a:ln>
                <a:solidFill>
                  <a:schemeClr val="tx2"/>
                </a:solidFill>
                <a:effectLst/>
                <a:uLnTx/>
                <a:uFillTx/>
                <a:latin typeface="Brygada 1918" pitchFamily="50" charset="-18"/>
                <a:ea typeface="Brygada 1918" pitchFamily="50" charset="-18"/>
                <a:cs typeface="+mj-cs"/>
              </a:rPr>
              <a:t>ambia</a:t>
            </a:r>
            <a:r>
              <a:rPr kumimoji="0" lang="pl-PL" sz="2800" b="0" i="0" u="none" strike="noStrike" kern="1200" cap="none" spc="0" normalizeH="0" baseline="0" noProof="0" dirty="0" smtClean="0">
                <a:ln>
                  <a:noFill/>
                </a:ln>
                <a:solidFill>
                  <a:schemeClr val="tx2"/>
                </a:solidFill>
                <a:effectLst/>
                <a:uLnTx/>
                <a:uFillTx/>
                <a:latin typeface="Brygada 1918" pitchFamily="50" charset="-18"/>
                <a:ea typeface="Brygada 1918" pitchFamily="50" charset="-18"/>
                <a:cs typeface="+mj-cs"/>
              </a:rPr>
              <a:t> i kard</a:t>
            </a:r>
            <a:endParaRPr kumimoji="0" lang="pl-PL" sz="2800" b="0" i="0" u="none" strike="noStrike" kern="1200" cap="none" spc="0" normalizeH="0" baseline="0" noProof="0" dirty="0">
              <a:ln>
                <a:noFill/>
              </a:ln>
              <a:solidFill>
                <a:schemeClr val="tx2"/>
              </a:solidFill>
              <a:effectLst/>
              <a:uLnTx/>
              <a:uFillTx/>
              <a:latin typeface="Brygada 1918" pitchFamily="50" charset="-18"/>
              <a:ea typeface="Brygada 1918" pitchFamily="50" charset="-18"/>
              <a:cs typeface="+mj-cs"/>
            </a:endParaRPr>
          </a:p>
        </p:txBody>
      </p:sp>
      <p:sp>
        <p:nvSpPr>
          <p:cNvPr id="6" name="Symbol zastępczy tekstu 3"/>
          <p:cNvSpPr txBox="1">
            <a:spLocks/>
          </p:cNvSpPr>
          <p:nvPr/>
        </p:nvSpPr>
        <p:spPr>
          <a:xfrm>
            <a:off x="2699792" y="1484784"/>
            <a:ext cx="6048672" cy="5112568"/>
          </a:xfrm>
          <a:prstGeom prst="rect">
            <a:avLst/>
          </a:prstGeom>
        </p:spPr>
        <p:txBody>
          <a:bodyPr vert="horz">
            <a:normAutofit/>
          </a:bodyPr>
          <a:lstStyle>
            <a:defPPr marL="432000" lvl="0" indent="-324000">
              <a:spcBef>
                <a:spcPts val="1417"/>
              </a:spcBef>
              <a:spcAft>
                <a:spcPts val="0"/>
              </a:spcAft>
              <a:buSzPct val="45000"/>
              <a:buFont typeface="StarSymbol"/>
              <a:buNone/>
              <a:defRPr lang="pl-PL" sz="3200" b="0" i="0" u="none" strike="noStrike" kern="1200" cap="none">
                <a:ln>
                  <a:noFill/>
                </a:ln>
                <a:latin typeface="Liberation Sans" pitchFamily="18"/>
                <a:ea typeface="Microsoft YaHei" pitchFamily="2"/>
                <a:cs typeface="Mangal" pitchFamily="2"/>
              </a:defRPr>
            </a:defPPr>
            <a:lvl1pPr marL="432000" lvl="0" indent="-324000">
              <a:spcBef>
                <a:spcPts val="1417"/>
              </a:spcBef>
              <a:spcAft>
                <a:spcPts val="0"/>
              </a:spcAft>
              <a:buSzPct val="45000"/>
              <a:buFont typeface="StarSymbol"/>
              <a:buChar char="●"/>
              <a:defRPr lang="pl-PL" sz="3200" b="0" i="0" u="none" strike="noStrike" kern="1200" cap="none">
                <a:ln>
                  <a:noFill/>
                </a:ln>
                <a:latin typeface="Liberation Sans" pitchFamily="18"/>
                <a:ea typeface="Microsoft YaHei" pitchFamily="2"/>
                <a:cs typeface="Mangal" pitchFamily="2"/>
              </a:defRPr>
            </a:lvl1pPr>
            <a:lvl2pPr marL="864000" lvl="1" indent="-324000">
              <a:spcBef>
                <a:spcPts val="1134"/>
              </a:spcBef>
              <a:spcAft>
                <a:spcPts val="0"/>
              </a:spcAft>
              <a:buSzPct val="75000"/>
              <a:buFont typeface="StarSymbol"/>
              <a:buChar char="–"/>
              <a:defRPr lang="pl-PL" sz="2800" b="0" i="0" u="none" strike="noStrike" kern="1200" cap="none">
                <a:ln>
                  <a:noFill/>
                </a:ln>
                <a:latin typeface="Liberation Sans" pitchFamily="18"/>
                <a:ea typeface="Microsoft YaHei" pitchFamily="2"/>
                <a:cs typeface="Mangal" pitchFamily="2"/>
              </a:defRPr>
            </a:lvl2pPr>
            <a:lvl3pPr marL="1295999" lvl="2" indent="-288000">
              <a:spcBef>
                <a:spcPts val="850"/>
              </a:spcBef>
              <a:spcAft>
                <a:spcPts val="0"/>
              </a:spcAft>
              <a:buSzPct val="45000"/>
              <a:buFont typeface="StarSymbol"/>
              <a:buChar char="●"/>
              <a:defRPr lang="pl-PL" sz="2400" b="0" i="0" u="none" strike="noStrike" kern="1200" cap="none">
                <a:ln>
                  <a:noFill/>
                </a:ln>
                <a:latin typeface="Liberation Sans" pitchFamily="18"/>
                <a:ea typeface="Microsoft YaHei" pitchFamily="2"/>
                <a:cs typeface="Mangal" pitchFamily="2"/>
              </a:defRPr>
            </a:lvl3pPr>
            <a:lvl4pPr marL="1728000" lvl="3" indent="-216000">
              <a:spcBef>
                <a:spcPts val="567"/>
              </a:spcBef>
              <a:spcAft>
                <a:spcPts val="0"/>
              </a:spcAft>
              <a:buSzPct val="75000"/>
              <a:buFont typeface="StarSymbol"/>
              <a:buChar char="–"/>
              <a:defRPr lang="pl-PL" sz="2000" b="0" i="0" u="none" strike="noStrike" kern="1200" cap="none">
                <a:ln>
                  <a:noFill/>
                </a:ln>
                <a:latin typeface="Liberation Sans" pitchFamily="18"/>
                <a:ea typeface="Microsoft YaHei" pitchFamily="2"/>
                <a:cs typeface="Mangal" pitchFamily="2"/>
              </a:defRPr>
            </a:lvl4pPr>
            <a:lvl5pPr marL="2160000" lvl="4"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5pPr>
            <a:lvl6pPr marL="2592000" lvl="5"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6pPr>
            <a:lvl7pPr marL="3024000" lvl="6"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7pPr>
            <a:lvl8pPr marL="3456000" lvl="7"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8pPr>
            <a:lvl9pPr marL="3887999" lvl="8"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9pPr>
          </a:lstStyle>
          <a:p>
            <a:pPr algn="just">
              <a:buClr>
                <a:schemeClr val="accent3"/>
              </a:buClr>
              <a:defRPr/>
            </a:pPr>
            <a:endParaRPr lang="pl-PL" sz="2000" dirty="0" smtClean="0">
              <a:latin typeface="Brygada 1918" pitchFamily="50" charset="-18"/>
              <a:ea typeface="Brygada 1918" pitchFamily="50" charset="-18"/>
            </a:endParaRPr>
          </a:p>
        </p:txBody>
      </p:sp>
      <p:sp>
        <p:nvSpPr>
          <p:cNvPr id="7" name="Symbol zastępczy tekstu 3"/>
          <p:cNvSpPr txBox="1">
            <a:spLocks/>
          </p:cNvSpPr>
          <p:nvPr/>
        </p:nvSpPr>
        <p:spPr>
          <a:xfrm>
            <a:off x="2852192" y="1637184"/>
            <a:ext cx="6048672" cy="5112568"/>
          </a:xfrm>
          <a:prstGeom prst="rect">
            <a:avLst/>
          </a:prstGeom>
        </p:spPr>
        <p:txBody>
          <a:bodyPr vert="horz">
            <a:normAutofit/>
          </a:bodyPr>
          <a:lstStyle>
            <a:defPPr marL="432000" lvl="0" indent="-324000">
              <a:spcBef>
                <a:spcPts val="1417"/>
              </a:spcBef>
              <a:spcAft>
                <a:spcPts val="0"/>
              </a:spcAft>
              <a:buSzPct val="45000"/>
              <a:buFont typeface="StarSymbol"/>
              <a:buNone/>
              <a:defRPr lang="pl-PL" sz="3200" b="0" i="0" u="none" strike="noStrike" kern="1200" cap="none">
                <a:ln>
                  <a:noFill/>
                </a:ln>
                <a:latin typeface="Liberation Sans" pitchFamily="18"/>
                <a:ea typeface="Microsoft YaHei" pitchFamily="2"/>
                <a:cs typeface="Mangal" pitchFamily="2"/>
              </a:defRPr>
            </a:defPPr>
            <a:lvl1pPr marL="432000" lvl="0" indent="-324000">
              <a:spcBef>
                <a:spcPts val="1417"/>
              </a:spcBef>
              <a:spcAft>
                <a:spcPts val="0"/>
              </a:spcAft>
              <a:buSzPct val="45000"/>
              <a:buFont typeface="StarSymbol"/>
              <a:buChar char="●"/>
              <a:defRPr lang="pl-PL" sz="3200" b="0" i="0" u="none" strike="noStrike" kern="1200" cap="none">
                <a:ln>
                  <a:noFill/>
                </a:ln>
                <a:latin typeface="Liberation Sans" pitchFamily="18"/>
                <a:ea typeface="Microsoft YaHei" pitchFamily="2"/>
                <a:cs typeface="Mangal" pitchFamily="2"/>
              </a:defRPr>
            </a:lvl1pPr>
            <a:lvl2pPr marL="864000" lvl="1" indent="-324000">
              <a:spcBef>
                <a:spcPts val="1134"/>
              </a:spcBef>
              <a:spcAft>
                <a:spcPts val="0"/>
              </a:spcAft>
              <a:buSzPct val="75000"/>
              <a:buFont typeface="StarSymbol"/>
              <a:buChar char="–"/>
              <a:defRPr lang="pl-PL" sz="2800" b="0" i="0" u="none" strike="noStrike" kern="1200" cap="none">
                <a:ln>
                  <a:noFill/>
                </a:ln>
                <a:latin typeface="Liberation Sans" pitchFamily="18"/>
                <a:ea typeface="Microsoft YaHei" pitchFamily="2"/>
                <a:cs typeface="Mangal" pitchFamily="2"/>
              </a:defRPr>
            </a:lvl2pPr>
            <a:lvl3pPr marL="1295999" lvl="2" indent="-288000">
              <a:spcBef>
                <a:spcPts val="850"/>
              </a:spcBef>
              <a:spcAft>
                <a:spcPts val="0"/>
              </a:spcAft>
              <a:buSzPct val="45000"/>
              <a:buFont typeface="StarSymbol"/>
              <a:buChar char="●"/>
              <a:defRPr lang="pl-PL" sz="2400" b="0" i="0" u="none" strike="noStrike" kern="1200" cap="none">
                <a:ln>
                  <a:noFill/>
                </a:ln>
                <a:latin typeface="Liberation Sans" pitchFamily="18"/>
                <a:ea typeface="Microsoft YaHei" pitchFamily="2"/>
                <a:cs typeface="Mangal" pitchFamily="2"/>
              </a:defRPr>
            </a:lvl3pPr>
            <a:lvl4pPr marL="1728000" lvl="3" indent="-216000">
              <a:spcBef>
                <a:spcPts val="567"/>
              </a:spcBef>
              <a:spcAft>
                <a:spcPts val="0"/>
              </a:spcAft>
              <a:buSzPct val="75000"/>
              <a:buFont typeface="StarSymbol"/>
              <a:buChar char="–"/>
              <a:defRPr lang="pl-PL" sz="2000" b="0" i="0" u="none" strike="noStrike" kern="1200" cap="none">
                <a:ln>
                  <a:noFill/>
                </a:ln>
                <a:latin typeface="Liberation Sans" pitchFamily="18"/>
                <a:ea typeface="Microsoft YaHei" pitchFamily="2"/>
                <a:cs typeface="Mangal" pitchFamily="2"/>
              </a:defRPr>
            </a:lvl4pPr>
            <a:lvl5pPr marL="2160000" lvl="4"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5pPr>
            <a:lvl6pPr marL="2592000" lvl="5"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6pPr>
            <a:lvl7pPr marL="3024000" lvl="6"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7pPr>
            <a:lvl8pPr marL="3456000" lvl="7"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8pPr>
            <a:lvl9pPr marL="3887999" lvl="8"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9pPr>
          </a:lstStyle>
          <a:p>
            <a:pPr algn="just">
              <a:buClr>
                <a:schemeClr val="accent3"/>
              </a:buClr>
              <a:defRPr/>
            </a:pPr>
            <a:r>
              <a:rPr lang="pl-PL" sz="2000" dirty="0" err="1" smtClean="0">
                <a:latin typeface="Brygada 1918" pitchFamily="50" charset="-18"/>
                <a:ea typeface="Brygada 1918" pitchFamily="50" charset="-18"/>
              </a:rPr>
              <a:t>Dżambia</a:t>
            </a:r>
            <a:r>
              <a:rPr lang="pl-PL" sz="2000" dirty="0" smtClean="0">
                <a:latin typeface="Brygada 1918" pitchFamily="50" charset="-18"/>
                <a:ea typeface="Brygada 1918" pitchFamily="50" charset="-18"/>
              </a:rPr>
              <a:t> to typ puginału stosowanego w XVII i XVIII wieku o zakrzywionej, obusiecznej głowni z ością biegnącą przez jej środek. Pochwy mają różnoraką formę oraz zdobienia zależnie od miejsca pochodzenia. Wykonywano je z drewna lub rogu i okuwano srebrną lub złotą blachą. Broń ta na Półwyspie Arabskim stanowiła symbol wolnego człowieka oraz była rodzajem prezentu z okazji ślubu lub obrzezania.</a:t>
            </a:r>
          </a:p>
          <a:p>
            <a:pPr algn="just">
              <a:buClr>
                <a:schemeClr val="accent3"/>
              </a:buClr>
              <a:defRPr/>
            </a:pPr>
            <a:r>
              <a:rPr lang="pl-PL" sz="2000" dirty="0" smtClean="0">
                <a:latin typeface="Brygada 1918" pitchFamily="50" charset="-18"/>
                <a:ea typeface="Brygada 1918" pitchFamily="50" charset="-18"/>
              </a:rPr>
              <a:t>Kard jest to natomiast rodzaj prostego, jednosiecznego noża stosowanego w XVII i XVIII wieku. Charakteryzuje się prostą, jednosieczną głownią (często zdobioną przy rękojeści). </a:t>
            </a:r>
          </a:p>
          <a:p>
            <a:pPr marL="540000" lvl="1" indent="0" algn="just">
              <a:buClr>
                <a:schemeClr val="accent3"/>
              </a:buClr>
              <a:buNone/>
              <a:defRPr/>
            </a:pPr>
            <a:endParaRPr lang="pl-PL" sz="2000" dirty="0" smtClean="0">
              <a:latin typeface="Brygada 1918" pitchFamily="50" charset="-18"/>
              <a:ea typeface="Brygada 1918" pitchFamily="50" charset="-18"/>
            </a:endParaRPr>
          </a:p>
        </p:txBody>
      </p:sp>
      <p:pic>
        <p:nvPicPr>
          <p:cNvPr id="3" name="Obraz 2"/>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107504" y="1268760"/>
            <a:ext cx="2860592" cy="2088232"/>
          </a:xfrm>
          <a:prstGeom prst="rect">
            <a:avLst/>
          </a:prstGeom>
        </p:spPr>
      </p:pic>
      <p:pic>
        <p:nvPicPr>
          <p:cNvPr id="4" name="Obraz 3"/>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107504" y="4149080"/>
            <a:ext cx="2860592" cy="2088232"/>
          </a:xfrm>
          <a:prstGeom prst="rect">
            <a:avLst/>
          </a:prstGeom>
        </p:spPr>
      </p:pic>
    </p:spTree>
    <p:extLst>
      <p:ext uri="{BB962C8B-B14F-4D97-AF65-F5344CB8AC3E}">
        <p14:creationId xmlns="" xmlns:p14="http://schemas.microsoft.com/office/powerpoint/2010/main" val="3044569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az 3" descr="Obraz poglądowy.png"/>
          <p:cNvPicPr>
            <a:picLocks noChangeAspect="1"/>
          </p:cNvPicPr>
          <p:nvPr/>
        </p:nvPicPr>
        <p:blipFill>
          <a:blip r:embed="rId2" cstate="print"/>
          <a:stretch>
            <a:fillRect/>
          </a:stretch>
        </p:blipFill>
        <p:spPr>
          <a:xfrm>
            <a:off x="179512" y="1196752"/>
            <a:ext cx="8637575" cy="4392488"/>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539552" y="476672"/>
            <a:ext cx="8229600" cy="432048"/>
          </a:xfrm>
        </p:spPr>
        <p:txBody>
          <a:bodyPr>
            <a:normAutofit fontScale="90000"/>
          </a:bodyPr>
          <a:lstStyle/>
          <a:p>
            <a:pPr algn="ctr"/>
            <a:r>
              <a:rPr lang="pl-PL" dirty="0" smtClean="0">
                <a:latin typeface="Brygada 1918" pitchFamily="50" charset="-18"/>
                <a:ea typeface="Brygada 1918" pitchFamily="50" charset="-18"/>
              </a:rPr>
              <a:t>Miecze</a:t>
            </a:r>
            <a:endParaRPr lang="pl-PL" dirty="0">
              <a:latin typeface="Brygada 1918" pitchFamily="50" charset="-18"/>
              <a:ea typeface="Brygada 1918" pitchFamily="50" charset="-18"/>
            </a:endParaRPr>
          </a:p>
        </p:txBody>
      </p:sp>
      <p:sp>
        <p:nvSpPr>
          <p:cNvPr id="5" name="Tytuł 2"/>
          <p:cNvSpPr txBox="1">
            <a:spLocks/>
          </p:cNvSpPr>
          <p:nvPr/>
        </p:nvSpPr>
        <p:spPr>
          <a:xfrm>
            <a:off x="72360" y="867489"/>
            <a:ext cx="9071640" cy="523220"/>
          </a:xfrm>
          <a:prstGeom prst="rect">
            <a:avLst/>
          </a:prstGeom>
        </p:spPr>
        <p:txBody>
          <a:bodyPr vert="horz" anchor="ctr">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lgn="ctr">
              <a:spcBef>
                <a:spcPct val="0"/>
              </a:spcBef>
              <a:buNone/>
              <a:defRPr/>
            </a:pPr>
            <a:r>
              <a:rPr lang="pl-PL" sz="2800" dirty="0" smtClean="0">
                <a:solidFill>
                  <a:schemeClr val="tx2"/>
                </a:solidFill>
                <a:latin typeface="Brygada 1918" pitchFamily="50" charset="-18"/>
                <a:ea typeface="Brygada 1918" pitchFamily="50" charset="-18"/>
              </a:rPr>
              <a:t>Miecz katowski</a:t>
            </a:r>
            <a:endParaRPr lang="pl-PL" sz="2800" dirty="0">
              <a:solidFill>
                <a:schemeClr val="tx2"/>
              </a:solidFill>
              <a:latin typeface="Brygada 1918" pitchFamily="50" charset="-18"/>
              <a:ea typeface="Brygada 1918" pitchFamily="50" charset="-18"/>
            </a:endParaRPr>
          </a:p>
        </p:txBody>
      </p:sp>
      <p:sp>
        <p:nvSpPr>
          <p:cNvPr id="8" name="Symbol zastępczy tekstu 2"/>
          <p:cNvSpPr txBox="1">
            <a:spLocks/>
          </p:cNvSpPr>
          <p:nvPr/>
        </p:nvSpPr>
        <p:spPr>
          <a:xfrm>
            <a:off x="2987824" y="1412776"/>
            <a:ext cx="5979600" cy="5112568"/>
          </a:xfrm>
          <a:prstGeom prst="rect">
            <a:avLst/>
          </a:prstGeom>
        </p:spPr>
        <p:txBody>
          <a:bodyPr vert="horz">
            <a:normAutofit/>
          </a:bodyPr>
          <a:lstStyle>
            <a:defPPr marL="432000" lvl="0" indent="-324000">
              <a:spcBef>
                <a:spcPts val="1417"/>
              </a:spcBef>
              <a:spcAft>
                <a:spcPts val="0"/>
              </a:spcAft>
              <a:buSzPct val="45000"/>
              <a:buFont typeface="StarSymbol"/>
              <a:buNone/>
              <a:defRPr lang="pl-PL" sz="3200" b="0" i="0" u="none" strike="noStrike" kern="1200" cap="none">
                <a:ln>
                  <a:noFill/>
                </a:ln>
                <a:latin typeface="Liberation Sans" pitchFamily="18"/>
                <a:ea typeface="Microsoft YaHei" pitchFamily="2"/>
                <a:cs typeface="Mangal" pitchFamily="2"/>
              </a:defRPr>
            </a:defPPr>
            <a:lvl1pPr marL="432000" lvl="0" indent="-324000">
              <a:spcBef>
                <a:spcPts val="1417"/>
              </a:spcBef>
              <a:spcAft>
                <a:spcPts val="0"/>
              </a:spcAft>
              <a:buSzPct val="45000"/>
              <a:buFont typeface="StarSymbol"/>
              <a:buChar char="●"/>
              <a:defRPr lang="pl-PL" sz="3200" b="0" i="0" u="none" strike="noStrike" kern="1200" cap="none">
                <a:ln>
                  <a:noFill/>
                </a:ln>
                <a:latin typeface="Liberation Sans" pitchFamily="18"/>
                <a:ea typeface="Microsoft YaHei" pitchFamily="2"/>
                <a:cs typeface="Mangal" pitchFamily="2"/>
              </a:defRPr>
            </a:lvl1pPr>
            <a:lvl2pPr marL="864000" lvl="1" indent="-324000">
              <a:spcBef>
                <a:spcPts val="1134"/>
              </a:spcBef>
              <a:spcAft>
                <a:spcPts val="0"/>
              </a:spcAft>
              <a:buSzPct val="75000"/>
              <a:buFont typeface="StarSymbol"/>
              <a:buChar char="–"/>
              <a:defRPr lang="pl-PL" sz="2800" b="0" i="0" u="none" strike="noStrike" kern="1200" cap="none">
                <a:ln>
                  <a:noFill/>
                </a:ln>
                <a:latin typeface="Liberation Sans" pitchFamily="18"/>
                <a:ea typeface="Microsoft YaHei" pitchFamily="2"/>
                <a:cs typeface="Mangal" pitchFamily="2"/>
              </a:defRPr>
            </a:lvl2pPr>
            <a:lvl3pPr marL="1295999" lvl="2" indent="-288000">
              <a:spcBef>
                <a:spcPts val="850"/>
              </a:spcBef>
              <a:spcAft>
                <a:spcPts val="0"/>
              </a:spcAft>
              <a:buSzPct val="45000"/>
              <a:buFont typeface="StarSymbol"/>
              <a:buChar char="●"/>
              <a:defRPr lang="pl-PL" sz="2400" b="0" i="0" u="none" strike="noStrike" kern="1200" cap="none">
                <a:ln>
                  <a:noFill/>
                </a:ln>
                <a:latin typeface="Liberation Sans" pitchFamily="18"/>
                <a:ea typeface="Microsoft YaHei" pitchFamily="2"/>
                <a:cs typeface="Mangal" pitchFamily="2"/>
              </a:defRPr>
            </a:lvl3pPr>
            <a:lvl4pPr marL="1728000" lvl="3" indent="-216000">
              <a:spcBef>
                <a:spcPts val="567"/>
              </a:spcBef>
              <a:spcAft>
                <a:spcPts val="0"/>
              </a:spcAft>
              <a:buSzPct val="75000"/>
              <a:buFont typeface="StarSymbol"/>
              <a:buChar char="–"/>
              <a:defRPr lang="pl-PL" sz="2000" b="0" i="0" u="none" strike="noStrike" kern="1200" cap="none">
                <a:ln>
                  <a:noFill/>
                </a:ln>
                <a:latin typeface="Liberation Sans" pitchFamily="18"/>
                <a:ea typeface="Microsoft YaHei" pitchFamily="2"/>
                <a:cs typeface="Mangal" pitchFamily="2"/>
              </a:defRPr>
            </a:lvl4pPr>
            <a:lvl5pPr marL="2160000" lvl="4"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5pPr>
            <a:lvl6pPr marL="2592000" lvl="5"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6pPr>
            <a:lvl7pPr marL="3024000" lvl="6"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7pPr>
            <a:lvl8pPr marL="3456000" lvl="7"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8pPr>
            <a:lvl9pPr marL="3887999" lvl="8"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9pPr>
          </a:lstStyle>
          <a:p>
            <a:pPr algn="just"/>
            <a:r>
              <a:rPr lang="pl-PL" sz="2000" dirty="0" smtClean="0">
                <a:latin typeface="Brygada 1918" pitchFamily="50" charset="-18"/>
                <a:ea typeface="Brygada 1918" pitchFamily="50" charset="-18"/>
              </a:rPr>
              <a:t>Miecz przeważnie dużych rozmiarów, z szeroką głownią i dwuręczną rekojeścią. Długość nie przekraczała 120 </a:t>
            </a:r>
            <a:r>
              <a:rPr lang="pl-PL" sz="2000" dirty="0" err="1" smtClean="0">
                <a:latin typeface="Brygada 1918" pitchFamily="50" charset="-18"/>
                <a:ea typeface="Brygada 1918" pitchFamily="50" charset="-18"/>
              </a:rPr>
              <a:t>cm</a:t>
            </a:r>
            <a:r>
              <a:rPr lang="pl-PL" sz="2000" dirty="0" smtClean="0">
                <a:latin typeface="Brygada 1918" pitchFamily="50" charset="-18"/>
                <a:ea typeface="Brygada 1918" pitchFamily="50" charset="-18"/>
              </a:rPr>
              <a:t>.</a:t>
            </a:r>
          </a:p>
          <a:p>
            <a:pPr algn="just"/>
            <a:r>
              <a:rPr lang="pl-PL" sz="2000" dirty="0" smtClean="0">
                <a:latin typeface="Brygada 1918" pitchFamily="50" charset="-18"/>
                <a:ea typeface="Brygada 1918" pitchFamily="50" charset="-18"/>
              </a:rPr>
              <a:t>Stosowany był przez kata do ścinania głów. </a:t>
            </a:r>
          </a:p>
          <a:p>
            <a:pPr algn="just"/>
            <a:r>
              <a:rPr lang="pl-PL" sz="2000" dirty="0" smtClean="0">
                <a:latin typeface="Brygada 1918" pitchFamily="50" charset="-18"/>
                <a:ea typeface="Brygada 1918" pitchFamily="50" charset="-18"/>
              </a:rPr>
              <a:t>Ze względu na swoją funkcję był on cięższy niż przeciętny miecz średniowieczny, a jego waga dochodziła do 5kg.</a:t>
            </a:r>
          </a:p>
          <a:p>
            <a:pPr algn="just"/>
            <a:r>
              <a:rPr lang="pl-PL" sz="2000" dirty="0" smtClean="0">
                <a:latin typeface="Brygada 1918" pitchFamily="50" charset="-18"/>
                <a:ea typeface="Brygada 1918" pitchFamily="50" charset="-18"/>
              </a:rPr>
              <a:t>W średniowieczu </a:t>
            </a:r>
            <a:r>
              <a:rPr lang="pl-PL" sz="2000" dirty="0">
                <a:latin typeface="Brygada 1918" pitchFamily="50" charset="-18"/>
                <a:ea typeface="Brygada 1918" pitchFamily="50" charset="-18"/>
              </a:rPr>
              <a:t>g</a:t>
            </a:r>
            <a:r>
              <a:rPr lang="pl-PL" sz="2000" dirty="0" smtClean="0">
                <a:latin typeface="Brygada 1918" pitchFamily="50" charset="-18"/>
                <a:ea typeface="Brygada 1918" pitchFamily="50" charset="-18"/>
              </a:rPr>
              <a:t>łowy ścinano mieczem jedynie szlachetnie urodzonym oraz czasem kobietom. Niżej urodzenie tracili głowę od topora, bądź byli wieszani.</a:t>
            </a:r>
            <a:endParaRPr lang="pl-PL" sz="2000" dirty="0">
              <a:latin typeface="Brygada 1918" pitchFamily="50" charset="-18"/>
              <a:ea typeface="Brygada 1918" pitchFamily="50" charset="-18"/>
            </a:endParaRPr>
          </a:p>
        </p:txBody>
      </p:sp>
      <p:pic>
        <p:nvPicPr>
          <p:cNvPr id="9" name="Obraz 8" descr="mzm_mt_673(2).jpg"/>
          <p:cNvPicPr>
            <a:picLocks noChangeAspect="1"/>
          </p:cNvPicPr>
          <p:nvPr/>
        </p:nvPicPr>
        <p:blipFill>
          <a:blip r:embed="rId2" cstate="print"/>
          <a:stretch>
            <a:fillRect/>
          </a:stretch>
        </p:blipFill>
        <p:spPr>
          <a:xfrm>
            <a:off x="251520" y="908720"/>
            <a:ext cx="2448272" cy="5654207"/>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ytuł 2"/>
          <p:cNvSpPr txBox="1">
            <a:spLocks/>
          </p:cNvSpPr>
          <p:nvPr/>
        </p:nvSpPr>
        <p:spPr>
          <a:xfrm>
            <a:off x="72360" y="867489"/>
            <a:ext cx="9071640" cy="523220"/>
          </a:xfrm>
          <a:prstGeom prst="rect">
            <a:avLst/>
          </a:prstGeom>
        </p:spPr>
        <p:txBody>
          <a:bodyPr vert="horz" anchor="ctr">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lgn="ctr">
              <a:spcBef>
                <a:spcPct val="0"/>
              </a:spcBef>
              <a:buNone/>
              <a:defRPr/>
            </a:pPr>
            <a:r>
              <a:rPr lang="pl-PL" sz="2800" dirty="0" smtClean="0">
                <a:solidFill>
                  <a:schemeClr val="tx2"/>
                </a:solidFill>
                <a:latin typeface="Brygada 1918" pitchFamily="50" charset="-18"/>
                <a:ea typeface="Brygada 1918" pitchFamily="50" charset="-18"/>
              </a:rPr>
              <a:t>Rapier</a:t>
            </a:r>
            <a:endParaRPr lang="pl-PL" sz="2800" dirty="0">
              <a:solidFill>
                <a:schemeClr val="tx2"/>
              </a:solidFill>
              <a:latin typeface="Brygada 1918" pitchFamily="50" charset="-18"/>
              <a:ea typeface="Brygada 1918" pitchFamily="50" charset="-18"/>
            </a:endParaRPr>
          </a:p>
        </p:txBody>
      </p:sp>
      <p:sp>
        <p:nvSpPr>
          <p:cNvPr id="8" name="Symbol zastępczy tekstu 2"/>
          <p:cNvSpPr txBox="1">
            <a:spLocks/>
          </p:cNvSpPr>
          <p:nvPr/>
        </p:nvSpPr>
        <p:spPr>
          <a:xfrm>
            <a:off x="2987824" y="1412776"/>
            <a:ext cx="5979600" cy="5112568"/>
          </a:xfrm>
          <a:prstGeom prst="rect">
            <a:avLst/>
          </a:prstGeom>
        </p:spPr>
        <p:txBody>
          <a:bodyPr vert="horz">
            <a:normAutofit fontScale="92500" lnSpcReduction="10000"/>
          </a:bodyPr>
          <a:lstStyle>
            <a:defPPr marL="432000" lvl="0" indent="-324000">
              <a:spcBef>
                <a:spcPts val="1417"/>
              </a:spcBef>
              <a:spcAft>
                <a:spcPts val="0"/>
              </a:spcAft>
              <a:buSzPct val="45000"/>
              <a:buFont typeface="StarSymbol"/>
              <a:buNone/>
              <a:defRPr lang="pl-PL" sz="3200" b="0" i="0" u="none" strike="noStrike" kern="1200" cap="none">
                <a:ln>
                  <a:noFill/>
                </a:ln>
                <a:latin typeface="Liberation Sans" pitchFamily="18"/>
                <a:ea typeface="Microsoft YaHei" pitchFamily="2"/>
                <a:cs typeface="Mangal" pitchFamily="2"/>
              </a:defRPr>
            </a:defPPr>
            <a:lvl1pPr marL="432000" lvl="0" indent="-324000">
              <a:spcBef>
                <a:spcPts val="1417"/>
              </a:spcBef>
              <a:spcAft>
                <a:spcPts val="0"/>
              </a:spcAft>
              <a:buSzPct val="45000"/>
              <a:buFont typeface="StarSymbol"/>
              <a:buChar char="●"/>
              <a:defRPr lang="pl-PL" sz="3200" b="0" i="0" u="none" strike="noStrike" kern="1200" cap="none">
                <a:ln>
                  <a:noFill/>
                </a:ln>
                <a:latin typeface="Liberation Sans" pitchFamily="18"/>
                <a:ea typeface="Microsoft YaHei" pitchFamily="2"/>
                <a:cs typeface="Mangal" pitchFamily="2"/>
              </a:defRPr>
            </a:lvl1pPr>
            <a:lvl2pPr marL="864000" lvl="1" indent="-324000">
              <a:spcBef>
                <a:spcPts val="1134"/>
              </a:spcBef>
              <a:spcAft>
                <a:spcPts val="0"/>
              </a:spcAft>
              <a:buSzPct val="75000"/>
              <a:buFont typeface="StarSymbol"/>
              <a:buChar char="–"/>
              <a:defRPr lang="pl-PL" sz="2800" b="0" i="0" u="none" strike="noStrike" kern="1200" cap="none">
                <a:ln>
                  <a:noFill/>
                </a:ln>
                <a:latin typeface="Liberation Sans" pitchFamily="18"/>
                <a:ea typeface="Microsoft YaHei" pitchFamily="2"/>
                <a:cs typeface="Mangal" pitchFamily="2"/>
              </a:defRPr>
            </a:lvl2pPr>
            <a:lvl3pPr marL="1295999" lvl="2" indent="-288000">
              <a:spcBef>
                <a:spcPts val="850"/>
              </a:spcBef>
              <a:spcAft>
                <a:spcPts val="0"/>
              </a:spcAft>
              <a:buSzPct val="45000"/>
              <a:buFont typeface="StarSymbol"/>
              <a:buChar char="●"/>
              <a:defRPr lang="pl-PL" sz="2400" b="0" i="0" u="none" strike="noStrike" kern="1200" cap="none">
                <a:ln>
                  <a:noFill/>
                </a:ln>
                <a:latin typeface="Liberation Sans" pitchFamily="18"/>
                <a:ea typeface="Microsoft YaHei" pitchFamily="2"/>
                <a:cs typeface="Mangal" pitchFamily="2"/>
              </a:defRPr>
            </a:lvl3pPr>
            <a:lvl4pPr marL="1728000" lvl="3" indent="-216000">
              <a:spcBef>
                <a:spcPts val="567"/>
              </a:spcBef>
              <a:spcAft>
                <a:spcPts val="0"/>
              </a:spcAft>
              <a:buSzPct val="75000"/>
              <a:buFont typeface="StarSymbol"/>
              <a:buChar char="–"/>
              <a:defRPr lang="pl-PL" sz="2000" b="0" i="0" u="none" strike="noStrike" kern="1200" cap="none">
                <a:ln>
                  <a:noFill/>
                </a:ln>
                <a:latin typeface="Liberation Sans" pitchFamily="18"/>
                <a:ea typeface="Microsoft YaHei" pitchFamily="2"/>
                <a:cs typeface="Mangal" pitchFamily="2"/>
              </a:defRPr>
            </a:lvl4pPr>
            <a:lvl5pPr marL="2160000" lvl="4"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5pPr>
            <a:lvl6pPr marL="2592000" lvl="5"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6pPr>
            <a:lvl7pPr marL="3024000" lvl="6"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7pPr>
            <a:lvl8pPr marL="3456000" lvl="7"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8pPr>
            <a:lvl9pPr marL="3887999" lvl="8"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9pPr>
          </a:lstStyle>
          <a:p>
            <a:pPr algn="just"/>
            <a:r>
              <a:rPr lang="pl-PL" sz="2000" dirty="0" smtClean="0">
                <a:latin typeface="Brygada 1918" pitchFamily="50" charset="-18"/>
                <a:ea typeface="Brygada 1918" pitchFamily="50" charset="-18"/>
              </a:rPr>
              <a:t>Rapier wykształcił się z miecza w XVI wieku na zachodzie Europy i stosowany był tam do końca XVIII wieku.</a:t>
            </a:r>
          </a:p>
          <a:p>
            <a:pPr algn="just"/>
            <a:r>
              <a:rPr lang="pl-PL" sz="2000" dirty="0" smtClean="0">
                <a:latin typeface="Brygada 1918" pitchFamily="50" charset="-18"/>
                <a:ea typeface="Brygada 1918" pitchFamily="50" charset="-18"/>
              </a:rPr>
              <a:t>Gdy w okresie nowożytnym piechota zaczęła porzucać uzbrojenie ochronne, potrzebna była broń, która służyłaby głównie do pchnięć. Dlatego też głownia </a:t>
            </a:r>
            <a:r>
              <a:rPr lang="pl-PL" sz="2000" dirty="0" err="1" smtClean="0">
                <a:latin typeface="Brygada 1918" pitchFamily="50" charset="-18"/>
                <a:ea typeface="Brygada 1918" pitchFamily="50" charset="-18"/>
              </a:rPr>
              <a:t>rapieru</a:t>
            </a:r>
            <a:r>
              <a:rPr lang="pl-PL" sz="2000" dirty="0" smtClean="0">
                <a:latin typeface="Brygada 1918" pitchFamily="50" charset="-18"/>
                <a:ea typeface="Brygada 1918" pitchFamily="50" charset="-18"/>
              </a:rPr>
              <a:t> jest węższa od głowni miecza, lecz tak samo jak ona zaostrzona z obu stron.</a:t>
            </a:r>
          </a:p>
          <a:p>
            <a:pPr algn="just"/>
            <a:r>
              <a:rPr lang="pl-PL" sz="2000" dirty="0" smtClean="0">
                <a:latin typeface="Brygada 1918" pitchFamily="50" charset="-18"/>
                <a:ea typeface="Brygada 1918" pitchFamily="50" charset="-18"/>
              </a:rPr>
              <a:t>Rapier był bronią typowo fechtunkową i by poprawić jego chwyt część palców trzymano za jelcem, na tępej części głowni – ricassie.</a:t>
            </a:r>
          </a:p>
          <a:p>
            <a:pPr algn="just"/>
            <a:r>
              <a:rPr lang="pl-PL" sz="2000" dirty="0" smtClean="0">
                <a:latin typeface="Brygada 1918" pitchFamily="50" charset="-18"/>
                <a:ea typeface="Brygada 1918" pitchFamily="50" charset="-18"/>
              </a:rPr>
              <a:t>Do ich ochrony służyły początkowo pojedyncze obłęki i kabłąki, które z czasem przekształciły się w rozbudowane kosze. Wbrew pozorom rapiery miały podobną masę i długość do mieczy.</a:t>
            </a:r>
          </a:p>
        </p:txBody>
      </p:sp>
      <p:pic>
        <p:nvPicPr>
          <p:cNvPr id="6" name="Obraz 5" descr="mzm_mt_394_a-b.jpg"/>
          <p:cNvPicPr>
            <a:picLocks noChangeAspect="1"/>
          </p:cNvPicPr>
          <p:nvPr/>
        </p:nvPicPr>
        <p:blipFill>
          <a:blip r:embed="rId2" cstate="print"/>
          <a:stretch>
            <a:fillRect/>
          </a:stretch>
        </p:blipFill>
        <p:spPr>
          <a:xfrm>
            <a:off x="179512" y="764704"/>
            <a:ext cx="2736304" cy="5801351"/>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ytuł 2"/>
          <p:cNvSpPr txBox="1">
            <a:spLocks/>
          </p:cNvSpPr>
          <p:nvPr/>
        </p:nvSpPr>
        <p:spPr>
          <a:xfrm>
            <a:off x="72360" y="867489"/>
            <a:ext cx="9071640" cy="523220"/>
          </a:xfrm>
          <a:prstGeom prst="rect">
            <a:avLst/>
          </a:prstGeom>
        </p:spPr>
        <p:txBody>
          <a:bodyPr vert="horz" anchor="ctr">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lgn="ctr">
              <a:spcBef>
                <a:spcPct val="0"/>
              </a:spcBef>
              <a:buNone/>
              <a:defRPr/>
            </a:pPr>
            <a:r>
              <a:rPr lang="pl-PL" sz="2800" dirty="0" smtClean="0">
                <a:solidFill>
                  <a:schemeClr val="tx2"/>
                </a:solidFill>
                <a:latin typeface="Brygada 1918" pitchFamily="50" charset="-18"/>
                <a:ea typeface="Brygada 1918" pitchFamily="50" charset="-18"/>
              </a:rPr>
              <a:t>Szpada</a:t>
            </a:r>
            <a:endParaRPr lang="pl-PL" sz="2800" dirty="0">
              <a:solidFill>
                <a:schemeClr val="tx2"/>
              </a:solidFill>
              <a:latin typeface="Brygada 1918" pitchFamily="50" charset="-18"/>
              <a:ea typeface="Brygada 1918" pitchFamily="50" charset="-18"/>
            </a:endParaRPr>
          </a:p>
        </p:txBody>
      </p:sp>
      <p:sp>
        <p:nvSpPr>
          <p:cNvPr id="8" name="Symbol zastępczy tekstu 2"/>
          <p:cNvSpPr txBox="1">
            <a:spLocks/>
          </p:cNvSpPr>
          <p:nvPr/>
        </p:nvSpPr>
        <p:spPr>
          <a:xfrm>
            <a:off x="2987824" y="1412776"/>
            <a:ext cx="5979600" cy="5112568"/>
          </a:xfrm>
          <a:prstGeom prst="rect">
            <a:avLst/>
          </a:prstGeom>
        </p:spPr>
        <p:txBody>
          <a:bodyPr vert="horz">
            <a:normAutofit/>
          </a:bodyPr>
          <a:lstStyle>
            <a:defPPr marL="432000" lvl="0" indent="-324000">
              <a:spcBef>
                <a:spcPts val="1417"/>
              </a:spcBef>
              <a:spcAft>
                <a:spcPts val="0"/>
              </a:spcAft>
              <a:buSzPct val="45000"/>
              <a:buFont typeface="StarSymbol"/>
              <a:buNone/>
              <a:defRPr lang="pl-PL" sz="3200" b="0" i="0" u="none" strike="noStrike" kern="1200" cap="none">
                <a:ln>
                  <a:noFill/>
                </a:ln>
                <a:latin typeface="Liberation Sans" pitchFamily="18"/>
                <a:ea typeface="Microsoft YaHei" pitchFamily="2"/>
                <a:cs typeface="Mangal" pitchFamily="2"/>
              </a:defRPr>
            </a:defPPr>
            <a:lvl1pPr marL="432000" lvl="0" indent="-324000">
              <a:spcBef>
                <a:spcPts val="1417"/>
              </a:spcBef>
              <a:spcAft>
                <a:spcPts val="0"/>
              </a:spcAft>
              <a:buSzPct val="45000"/>
              <a:buFont typeface="StarSymbol"/>
              <a:buChar char="●"/>
              <a:defRPr lang="pl-PL" sz="3200" b="0" i="0" u="none" strike="noStrike" kern="1200" cap="none">
                <a:ln>
                  <a:noFill/>
                </a:ln>
                <a:latin typeface="Liberation Sans" pitchFamily="18"/>
                <a:ea typeface="Microsoft YaHei" pitchFamily="2"/>
                <a:cs typeface="Mangal" pitchFamily="2"/>
              </a:defRPr>
            </a:lvl1pPr>
            <a:lvl2pPr marL="864000" lvl="1" indent="-324000">
              <a:spcBef>
                <a:spcPts val="1134"/>
              </a:spcBef>
              <a:spcAft>
                <a:spcPts val="0"/>
              </a:spcAft>
              <a:buSzPct val="75000"/>
              <a:buFont typeface="StarSymbol"/>
              <a:buChar char="–"/>
              <a:defRPr lang="pl-PL" sz="2800" b="0" i="0" u="none" strike="noStrike" kern="1200" cap="none">
                <a:ln>
                  <a:noFill/>
                </a:ln>
                <a:latin typeface="Liberation Sans" pitchFamily="18"/>
                <a:ea typeface="Microsoft YaHei" pitchFamily="2"/>
                <a:cs typeface="Mangal" pitchFamily="2"/>
              </a:defRPr>
            </a:lvl2pPr>
            <a:lvl3pPr marL="1295999" lvl="2" indent="-288000">
              <a:spcBef>
                <a:spcPts val="850"/>
              </a:spcBef>
              <a:spcAft>
                <a:spcPts val="0"/>
              </a:spcAft>
              <a:buSzPct val="45000"/>
              <a:buFont typeface="StarSymbol"/>
              <a:buChar char="●"/>
              <a:defRPr lang="pl-PL" sz="2400" b="0" i="0" u="none" strike="noStrike" kern="1200" cap="none">
                <a:ln>
                  <a:noFill/>
                </a:ln>
                <a:latin typeface="Liberation Sans" pitchFamily="18"/>
                <a:ea typeface="Microsoft YaHei" pitchFamily="2"/>
                <a:cs typeface="Mangal" pitchFamily="2"/>
              </a:defRPr>
            </a:lvl3pPr>
            <a:lvl4pPr marL="1728000" lvl="3" indent="-216000">
              <a:spcBef>
                <a:spcPts val="567"/>
              </a:spcBef>
              <a:spcAft>
                <a:spcPts val="0"/>
              </a:spcAft>
              <a:buSzPct val="75000"/>
              <a:buFont typeface="StarSymbol"/>
              <a:buChar char="–"/>
              <a:defRPr lang="pl-PL" sz="2000" b="0" i="0" u="none" strike="noStrike" kern="1200" cap="none">
                <a:ln>
                  <a:noFill/>
                </a:ln>
                <a:latin typeface="Liberation Sans" pitchFamily="18"/>
                <a:ea typeface="Microsoft YaHei" pitchFamily="2"/>
                <a:cs typeface="Mangal" pitchFamily="2"/>
              </a:defRPr>
            </a:lvl4pPr>
            <a:lvl5pPr marL="2160000" lvl="4"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5pPr>
            <a:lvl6pPr marL="2592000" lvl="5"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6pPr>
            <a:lvl7pPr marL="3024000" lvl="6"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7pPr>
            <a:lvl8pPr marL="3456000" lvl="7"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8pPr>
            <a:lvl9pPr marL="3887999" lvl="8"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9pPr>
          </a:lstStyle>
          <a:p>
            <a:pPr algn="just"/>
            <a:r>
              <a:rPr lang="pl-PL" sz="2000" dirty="0" smtClean="0">
                <a:latin typeface="Brygada 1918" pitchFamily="50" charset="-18"/>
                <a:ea typeface="Brygada 1918" pitchFamily="50" charset="-18"/>
              </a:rPr>
              <a:t>Szpada wykształciła się z rapiera.</a:t>
            </a:r>
          </a:p>
          <a:p>
            <a:pPr algn="just"/>
            <a:r>
              <a:rPr lang="pl-PL" sz="2000" dirty="0" smtClean="0">
                <a:latin typeface="Brygada 1918" pitchFamily="50" charset="-18"/>
                <a:ea typeface="Brygada 1918" pitchFamily="50" charset="-18"/>
              </a:rPr>
              <a:t>Powstała w 1. poł. XVII wieku we Francji i stała się bardzo popularna na zachodzie Europy. W XVIII wieku była to broń boczna i elementem ubioru szlachcica w Europie Zachodniej.</a:t>
            </a:r>
          </a:p>
          <a:p>
            <a:pPr algn="just"/>
            <a:r>
              <a:rPr lang="pl-PL" sz="2000" dirty="0" smtClean="0">
                <a:latin typeface="Brygada 1918" pitchFamily="50" charset="-18"/>
                <a:ea typeface="Brygada 1918" pitchFamily="50" charset="-18"/>
              </a:rPr>
              <a:t>Ze względu na swój kształt była to broń typowo pojedynkowa, rzadko stosowana na polu bitwy.</a:t>
            </a:r>
          </a:p>
          <a:p>
            <a:pPr algn="just"/>
            <a:r>
              <a:rPr lang="pl-PL" sz="2000" dirty="0" smtClean="0">
                <a:latin typeface="Brygada 1918" pitchFamily="50" charset="-18"/>
                <a:ea typeface="Brygada 1918" pitchFamily="50" charset="-18"/>
              </a:rPr>
              <a:t>Wczesna wersja szpady była w stanie zadawać cięcia, choć sposób walki uwzględniał głównie pchnięcia. </a:t>
            </a:r>
          </a:p>
          <a:p>
            <a:pPr algn="just"/>
            <a:r>
              <a:rPr lang="pl-PL" sz="2000" dirty="0" smtClean="0">
                <a:latin typeface="Brygada 1918" pitchFamily="50" charset="-18"/>
                <a:ea typeface="Brygada 1918" pitchFamily="50" charset="-18"/>
              </a:rPr>
              <a:t>Szpada jest duże lżejsza od rapiera i waży koło 0,5 kg i mierzy do 90 cm długości.</a:t>
            </a:r>
          </a:p>
        </p:txBody>
      </p:sp>
      <p:pic>
        <p:nvPicPr>
          <p:cNvPr id="9" name="Obraz 8" descr="mzm_mt_164.jpg"/>
          <p:cNvPicPr>
            <a:picLocks noChangeAspect="1"/>
          </p:cNvPicPr>
          <p:nvPr/>
        </p:nvPicPr>
        <p:blipFill>
          <a:blip r:embed="rId2" cstate="print"/>
          <a:stretch>
            <a:fillRect/>
          </a:stretch>
        </p:blipFill>
        <p:spPr>
          <a:xfrm rot="16200000">
            <a:off x="-790434" y="2166699"/>
            <a:ext cx="5040560" cy="2812633"/>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539552" y="476672"/>
            <a:ext cx="8229600" cy="432048"/>
          </a:xfrm>
        </p:spPr>
        <p:txBody>
          <a:bodyPr>
            <a:normAutofit fontScale="90000"/>
          </a:bodyPr>
          <a:lstStyle/>
          <a:p>
            <a:pPr algn="ctr"/>
            <a:r>
              <a:rPr lang="pl-PL" dirty="0" smtClean="0">
                <a:latin typeface="Brygada 1918" pitchFamily="50" charset="-18"/>
                <a:ea typeface="Brygada 1918" pitchFamily="50" charset="-18"/>
              </a:rPr>
              <a:t>Puginały</a:t>
            </a:r>
            <a:endParaRPr lang="pl-PL" dirty="0">
              <a:latin typeface="Brygada 1918" pitchFamily="50" charset="-18"/>
              <a:ea typeface="Brygada 1918" pitchFamily="50" charset="-18"/>
            </a:endParaRPr>
          </a:p>
        </p:txBody>
      </p:sp>
      <p:sp>
        <p:nvSpPr>
          <p:cNvPr id="5" name="Tytuł 2"/>
          <p:cNvSpPr txBox="1">
            <a:spLocks/>
          </p:cNvSpPr>
          <p:nvPr/>
        </p:nvSpPr>
        <p:spPr>
          <a:xfrm>
            <a:off x="72360" y="867489"/>
            <a:ext cx="9071640" cy="523220"/>
          </a:xfrm>
          <a:prstGeom prst="rect">
            <a:avLst/>
          </a:prstGeom>
        </p:spPr>
        <p:txBody>
          <a:bodyPr vert="horz" anchor="ctr">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algn="ctr" defTabSz="914400" rtl="0" eaLnBrk="1" fontAlgn="auto" latinLnBrk="0" hangingPunct="1">
              <a:lnSpc>
                <a:spcPct val="100000"/>
              </a:lnSpc>
              <a:spcBef>
                <a:spcPct val="0"/>
              </a:spcBef>
              <a:spcAft>
                <a:spcPts val="0"/>
              </a:spcAft>
              <a:buClrTx/>
              <a:buSzPct val="45000"/>
              <a:buFont typeface="StarSymbol"/>
              <a:buNone/>
              <a:tabLst/>
              <a:defRPr/>
            </a:pPr>
            <a:r>
              <a:rPr kumimoji="0" lang="pl-PL" sz="2800" b="0" i="0" u="none" strike="noStrike" kern="1200" cap="none" spc="0" normalizeH="0" baseline="0" noProof="0" dirty="0" smtClean="0">
                <a:ln>
                  <a:noFill/>
                </a:ln>
                <a:solidFill>
                  <a:schemeClr val="tx2"/>
                </a:solidFill>
                <a:effectLst/>
                <a:uLnTx/>
                <a:uFillTx/>
                <a:latin typeface="Brygada 1918" pitchFamily="50" charset="-18"/>
                <a:ea typeface="Brygada 1918" pitchFamily="50" charset="-18"/>
                <a:cs typeface="+mj-cs"/>
              </a:rPr>
              <a:t>Ogólne informacje</a:t>
            </a:r>
            <a:endParaRPr kumimoji="0" lang="pl-PL" sz="2800" b="0" i="0" u="none" strike="noStrike" kern="1200" cap="none" spc="0" normalizeH="0" baseline="0" noProof="0" dirty="0">
              <a:ln>
                <a:noFill/>
              </a:ln>
              <a:solidFill>
                <a:schemeClr val="tx2"/>
              </a:solidFill>
              <a:effectLst/>
              <a:uLnTx/>
              <a:uFillTx/>
              <a:latin typeface="Brygada 1918" pitchFamily="50" charset="-18"/>
              <a:ea typeface="Brygada 1918" pitchFamily="50" charset="-18"/>
              <a:cs typeface="+mj-cs"/>
            </a:endParaRPr>
          </a:p>
        </p:txBody>
      </p:sp>
      <p:sp>
        <p:nvSpPr>
          <p:cNvPr id="6" name="Symbol zastępczy tekstu 3"/>
          <p:cNvSpPr txBox="1">
            <a:spLocks/>
          </p:cNvSpPr>
          <p:nvPr/>
        </p:nvSpPr>
        <p:spPr>
          <a:xfrm>
            <a:off x="2699792" y="1484784"/>
            <a:ext cx="6048672" cy="5112568"/>
          </a:xfrm>
          <a:prstGeom prst="rect">
            <a:avLst/>
          </a:prstGeom>
        </p:spPr>
        <p:txBody>
          <a:bodyPr vert="horz">
            <a:normAutofit fontScale="92500" lnSpcReduction="20000"/>
          </a:bodyPr>
          <a:lstStyle>
            <a:defPPr marL="432000" lvl="0" indent="-324000">
              <a:spcBef>
                <a:spcPts val="1417"/>
              </a:spcBef>
              <a:spcAft>
                <a:spcPts val="0"/>
              </a:spcAft>
              <a:buSzPct val="45000"/>
              <a:buFont typeface="StarSymbol"/>
              <a:buNone/>
              <a:defRPr lang="pl-PL" sz="3200" b="0" i="0" u="none" strike="noStrike" kern="1200" cap="none">
                <a:ln>
                  <a:noFill/>
                </a:ln>
                <a:latin typeface="Liberation Sans" pitchFamily="18"/>
                <a:ea typeface="Microsoft YaHei" pitchFamily="2"/>
                <a:cs typeface="Mangal" pitchFamily="2"/>
              </a:defRPr>
            </a:defPPr>
            <a:lvl1pPr marL="432000" lvl="0" indent="-324000">
              <a:spcBef>
                <a:spcPts val="1417"/>
              </a:spcBef>
              <a:spcAft>
                <a:spcPts val="0"/>
              </a:spcAft>
              <a:buSzPct val="45000"/>
              <a:buFont typeface="StarSymbol"/>
              <a:buChar char="●"/>
              <a:defRPr lang="pl-PL" sz="3200" b="0" i="0" u="none" strike="noStrike" kern="1200" cap="none">
                <a:ln>
                  <a:noFill/>
                </a:ln>
                <a:latin typeface="Liberation Sans" pitchFamily="18"/>
                <a:ea typeface="Microsoft YaHei" pitchFamily="2"/>
                <a:cs typeface="Mangal" pitchFamily="2"/>
              </a:defRPr>
            </a:lvl1pPr>
            <a:lvl2pPr marL="864000" lvl="1" indent="-324000">
              <a:spcBef>
                <a:spcPts val="1134"/>
              </a:spcBef>
              <a:spcAft>
                <a:spcPts val="0"/>
              </a:spcAft>
              <a:buSzPct val="75000"/>
              <a:buFont typeface="StarSymbol"/>
              <a:buChar char="–"/>
              <a:defRPr lang="pl-PL" sz="2800" b="0" i="0" u="none" strike="noStrike" kern="1200" cap="none">
                <a:ln>
                  <a:noFill/>
                </a:ln>
                <a:latin typeface="Liberation Sans" pitchFamily="18"/>
                <a:ea typeface="Microsoft YaHei" pitchFamily="2"/>
                <a:cs typeface="Mangal" pitchFamily="2"/>
              </a:defRPr>
            </a:lvl2pPr>
            <a:lvl3pPr marL="1295999" lvl="2" indent="-288000">
              <a:spcBef>
                <a:spcPts val="850"/>
              </a:spcBef>
              <a:spcAft>
                <a:spcPts val="0"/>
              </a:spcAft>
              <a:buSzPct val="45000"/>
              <a:buFont typeface="StarSymbol"/>
              <a:buChar char="●"/>
              <a:defRPr lang="pl-PL" sz="2400" b="0" i="0" u="none" strike="noStrike" kern="1200" cap="none">
                <a:ln>
                  <a:noFill/>
                </a:ln>
                <a:latin typeface="Liberation Sans" pitchFamily="18"/>
                <a:ea typeface="Microsoft YaHei" pitchFamily="2"/>
                <a:cs typeface="Mangal" pitchFamily="2"/>
              </a:defRPr>
            </a:lvl3pPr>
            <a:lvl4pPr marL="1728000" lvl="3" indent="-216000">
              <a:spcBef>
                <a:spcPts val="567"/>
              </a:spcBef>
              <a:spcAft>
                <a:spcPts val="0"/>
              </a:spcAft>
              <a:buSzPct val="75000"/>
              <a:buFont typeface="StarSymbol"/>
              <a:buChar char="–"/>
              <a:defRPr lang="pl-PL" sz="2000" b="0" i="0" u="none" strike="noStrike" kern="1200" cap="none">
                <a:ln>
                  <a:noFill/>
                </a:ln>
                <a:latin typeface="Liberation Sans" pitchFamily="18"/>
                <a:ea typeface="Microsoft YaHei" pitchFamily="2"/>
                <a:cs typeface="Mangal" pitchFamily="2"/>
              </a:defRPr>
            </a:lvl4pPr>
            <a:lvl5pPr marL="2160000" lvl="4"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5pPr>
            <a:lvl6pPr marL="2592000" lvl="5"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6pPr>
            <a:lvl7pPr marL="3024000" lvl="6"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7pPr>
            <a:lvl8pPr marL="3456000" lvl="7"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8pPr>
            <a:lvl9pPr marL="3887999" lvl="8"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9pPr>
          </a:lstStyle>
          <a:p>
            <a:pPr algn="just">
              <a:buClr>
                <a:schemeClr val="accent3"/>
              </a:buClr>
              <a:defRPr/>
            </a:pPr>
            <a:r>
              <a:rPr lang="pl-PL" sz="2000" dirty="0" smtClean="0">
                <a:latin typeface="Brygada 1918" pitchFamily="50" charset="-18"/>
                <a:ea typeface="Brygada 1918" pitchFamily="50" charset="-18"/>
              </a:rPr>
              <a:t>Jedna z najstarszych odmian broni siecznej.</a:t>
            </a:r>
          </a:p>
          <a:p>
            <a:pPr algn="just">
              <a:buClr>
                <a:schemeClr val="accent3"/>
              </a:buClr>
              <a:defRPr/>
            </a:pPr>
            <a:r>
              <a:rPr lang="pl-PL" sz="2000" dirty="0" smtClean="0">
                <a:latin typeface="Brygada 1918" pitchFamily="50" charset="-18"/>
                <a:ea typeface="Brygada 1918" pitchFamily="50" charset="-18"/>
              </a:rPr>
              <a:t>Dzielą się one na kilka typów w zależności od budowy rękojeści. Stosowane je zarówno w warunkach bojowych, jak i przy stroju cywilnym. </a:t>
            </a:r>
          </a:p>
          <a:p>
            <a:pPr algn="just">
              <a:buClr>
                <a:schemeClr val="accent3"/>
              </a:buClr>
              <a:defRPr/>
            </a:pPr>
            <a:r>
              <a:rPr lang="pl-PL" sz="2000" dirty="0" smtClean="0">
                <a:latin typeface="Brygada 1918" pitchFamily="50" charset="-18"/>
                <a:ea typeface="Brygada 1918" pitchFamily="50" charset="-18"/>
              </a:rPr>
              <a:t>W trakcie walki noszono go przeważnie przy pasie, po przeciwnej stronie niż miecz. Przydawał się wtedy do walki w bezpośrednim kontakcie i zadania śmiertelnego ciosu. </a:t>
            </a:r>
          </a:p>
          <a:p>
            <a:pPr algn="just">
              <a:buClr>
                <a:schemeClr val="accent3"/>
              </a:buClr>
              <a:defRPr/>
            </a:pPr>
            <a:r>
              <a:rPr lang="pl-PL" sz="2000" dirty="0" smtClean="0">
                <a:latin typeface="Brygada 1918" pitchFamily="50" charset="-18"/>
                <a:ea typeface="Brygada 1918" pitchFamily="50" charset="-18"/>
              </a:rPr>
              <a:t>Poza walką troczono go często do sakiewki albo kaletki i mógł przydać się do obrony w trakcie napadu.</a:t>
            </a:r>
          </a:p>
          <a:p>
            <a:pPr algn="just">
              <a:buClr>
                <a:schemeClr val="accent3"/>
              </a:buClr>
              <a:defRPr/>
            </a:pPr>
            <a:r>
              <a:rPr lang="pl-PL" sz="2000" dirty="0" smtClean="0">
                <a:latin typeface="Brygada 1918" pitchFamily="50" charset="-18"/>
                <a:ea typeface="Brygada 1918" pitchFamily="50" charset="-18"/>
              </a:rPr>
              <a:t>Puginałem można było również dokonać skrytobójstwa, co spotkało m.in. wielkiego mistrza, Wernera von Olsena, który zginął od ciosu tego typu bronią właśnie na zamku w Malborku, wychodząc późnym wieczorem z kościoła zamkowego jesienią 1330 roku. </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539552" y="476672"/>
            <a:ext cx="8229600" cy="432048"/>
          </a:xfrm>
        </p:spPr>
        <p:txBody>
          <a:bodyPr>
            <a:normAutofit fontScale="90000"/>
          </a:bodyPr>
          <a:lstStyle/>
          <a:p>
            <a:pPr algn="ctr"/>
            <a:r>
              <a:rPr lang="pl-PL" dirty="0" smtClean="0">
                <a:latin typeface="Brygada 1918" pitchFamily="50" charset="-18"/>
                <a:ea typeface="Brygada 1918" pitchFamily="50" charset="-18"/>
              </a:rPr>
              <a:t>Puginały</a:t>
            </a:r>
            <a:endParaRPr lang="pl-PL" dirty="0">
              <a:latin typeface="Brygada 1918" pitchFamily="50" charset="-18"/>
              <a:ea typeface="Brygada 1918" pitchFamily="50" charset="-18"/>
            </a:endParaRPr>
          </a:p>
        </p:txBody>
      </p:sp>
      <p:sp>
        <p:nvSpPr>
          <p:cNvPr id="5" name="Tytuł 2"/>
          <p:cNvSpPr txBox="1">
            <a:spLocks/>
          </p:cNvSpPr>
          <p:nvPr/>
        </p:nvSpPr>
        <p:spPr>
          <a:xfrm>
            <a:off x="72360" y="867489"/>
            <a:ext cx="9071640" cy="523220"/>
          </a:xfrm>
          <a:prstGeom prst="rect">
            <a:avLst/>
          </a:prstGeom>
        </p:spPr>
        <p:txBody>
          <a:bodyPr vert="horz" anchor="ctr">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algn="ctr" defTabSz="914400" rtl="0" eaLnBrk="1" fontAlgn="auto" latinLnBrk="0" hangingPunct="1">
              <a:lnSpc>
                <a:spcPct val="100000"/>
              </a:lnSpc>
              <a:spcBef>
                <a:spcPct val="0"/>
              </a:spcBef>
              <a:spcAft>
                <a:spcPts val="0"/>
              </a:spcAft>
              <a:buClrTx/>
              <a:buSzPct val="45000"/>
              <a:buFont typeface="StarSymbol"/>
              <a:buNone/>
              <a:tabLst/>
              <a:defRPr/>
            </a:pPr>
            <a:r>
              <a:rPr kumimoji="0" lang="pl-PL" sz="2800" b="0" i="0" u="none" strike="noStrike" kern="1200" cap="none" spc="0" normalizeH="0" baseline="0" noProof="0" dirty="0" smtClean="0">
                <a:ln>
                  <a:noFill/>
                </a:ln>
                <a:solidFill>
                  <a:schemeClr val="tx2"/>
                </a:solidFill>
                <a:effectLst/>
                <a:uLnTx/>
                <a:uFillTx/>
                <a:latin typeface="Brygada 1918" pitchFamily="50" charset="-18"/>
                <a:ea typeface="Brygada 1918" pitchFamily="50" charset="-18"/>
                <a:cs typeface="+mj-cs"/>
              </a:rPr>
              <a:t>Puginał mieczowy (s</a:t>
            </a:r>
            <a:r>
              <a:rPr lang="pl-PL" sz="2800" dirty="0" err="1" smtClean="0">
                <a:solidFill>
                  <a:schemeClr val="tx2"/>
                </a:solidFill>
                <a:latin typeface="Brygada 1918" pitchFamily="50" charset="-18"/>
                <a:ea typeface="Brygada 1918" pitchFamily="50" charset="-18"/>
                <a:cs typeface="+mj-cs"/>
              </a:rPr>
              <a:t>ztylet</a:t>
            </a:r>
            <a:r>
              <a:rPr lang="pl-PL" sz="2800" dirty="0" smtClean="0">
                <a:solidFill>
                  <a:schemeClr val="tx2"/>
                </a:solidFill>
                <a:latin typeface="Brygada 1918" pitchFamily="50" charset="-18"/>
                <a:ea typeface="Brygada 1918" pitchFamily="50" charset="-18"/>
                <a:cs typeface="+mj-cs"/>
              </a:rPr>
              <a:t>)</a:t>
            </a:r>
            <a:endParaRPr kumimoji="0" lang="pl-PL" sz="2800" b="0" i="0" u="none" strike="noStrike" kern="1200" cap="none" spc="0" normalizeH="0" baseline="0" noProof="0" dirty="0">
              <a:ln>
                <a:noFill/>
              </a:ln>
              <a:solidFill>
                <a:schemeClr val="tx2"/>
              </a:solidFill>
              <a:effectLst/>
              <a:uLnTx/>
              <a:uFillTx/>
              <a:latin typeface="Brygada 1918" pitchFamily="50" charset="-18"/>
              <a:ea typeface="Brygada 1918" pitchFamily="50" charset="-18"/>
              <a:cs typeface="+mj-cs"/>
            </a:endParaRPr>
          </a:p>
        </p:txBody>
      </p:sp>
      <p:sp>
        <p:nvSpPr>
          <p:cNvPr id="6" name="Symbol zastępczy tekstu 3"/>
          <p:cNvSpPr txBox="1">
            <a:spLocks/>
          </p:cNvSpPr>
          <p:nvPr/>
        </p:nvSpPr>
        <p:spPr>
          <a:xfrm>
            <a:off x="2699792" y="1484784"/>
            <a:ext cx="6048672" cy="2016224"/>
          </a:xfrm>
          <a:prstGeom prst="rect">
            <a:avLst/>
          </a:prstGeom>
        </p:spPr>
        <p:txBody>
          <a:bodyPr vert="horz">
            <a:normAutofit/>
          </a:bodyPr>
          <a:lstStyle>
            <a:defPPr marL="432000" lvl="0" indent="-324000">
              <a:spcBef>
                <a:spcPts val="1417"/>
              </a:spcBef>
              <a:spcAft>
                <a:spcPts val="0"/>
              </a:spcAft>
              <a:buSzPct val="45000"/>
              <a:buFont typeface="StarSymbol"/>
              <a:buNone/>
              <a:defRPr lang="pl-PL" sz="3200" b="0" i="0" u="none" strike="noStrike" kern="1200" cap="none">
                <a:ln>
                  <a:noFill/>
                </a:ln>
                <a:latin typeface="Liberation Sans" pitchFamily="18"/>
                <a:ea typeface="Microsoft YaHei" pitchFamily="2"/>
                <a:cs typeface="Mangal" pitchFamily="2"/>
              </a:defRPr>
            </a:defPPr>
            <a:lvl1pPr marL="432000" lvl="0" indent="-324000">
              <a:spcBef>
                <a:spcPts val="1417"/>
              </a:spcBef>
              <a:spcAft>
                <a:spcPts val="0"/>
              </a:spcAft>
              <a:buSzPct val="45000"/>
              <a:buFont typeface="StarSymbol"/>
              <a:buChar char="●"/>
              <a:defRPr lang="pl-PL" sz="3200" b="0" i="0" u="none" strike="noStrike" kern="1200" cap="none">
                <a:ln>
                  <a:noFill/>
                </a:ln>
                <a:latin typeface="Liberation Sans" pitchFamily="18"/>
                <a:ea typeface="Microsoft YaHei" pitchFamily="2"/>
                <a:cs typeface="Mangal" pitchFamily="2"/>
              </a:defRPr>
            </a:lvl1pPr>
            <a:lvl2pPr marL="864000" lvl="1" indent="-324000">
              <a:spcBef>
                <a:spcPts val="1134"/>
              </a:spcBef>
              <a:spcAft>
                <a:spcPts val="0"/>
              </a:spcAft>
              <a:buSzPct val="75000"/>
              <a:buFont typeface="StarSymbol"/>
              <a:buChar char="–"/>
              <a:defRPr lang="pl-PL" sz="2800" b="0" i="0" u="none" strike="noStrike" kern="1200" cap="none">
                <a:ln>
                  <a:noFill/>
                </a:ln>
                <a:latin typeface="Liberation Sans" pitchFamily="18"/>
                <a:ea typeface="Microsoft YaHei" pitchFamily="2"/>
                <a:cs typeface="Mangal" pitchFamily="2"/>
              </a:defRPr>
            </a:lvl2pPr>
            <a:lvl3pPr marL="1295999" lvl="2" indent="-288000">
              <a:spcBef>
                <a:spcPts val="850"/>
              </a:spcBef>
              <a:spcAft>
                <a:spcPts val="0"/>
              </a:spcAft>
              <a:buSzPct val="45000"/>
              <a:buFont typeface="StarSymbol"/>
              <a:buChar char="●"/>
              <a:defRPr lang="pl-PL" sz="2400" b="0" i="0" u="none" strike="noStrike" kern="1200" cap="none">
                <a:ln>
                  <a:noFill/>
                </a:ln>
                <a:latin typeface="Liberation Sans" pitchFamily="18"/>
                <a:ea typeface="Microsoft YaHei" pitchFamily="2"/>
                <a:cs typeface="Mangal" pitchFamily="2"/>
              </a:defRPr>
            </a:lvl3pPr>
            <a:lvl4pPr marL="1728000" lvl="3" indent="-216000">
              <a:spcBef>
                <a:spcPts val="567"/>
              </a:spcBef>
              <a:spcAft>
                <a:spcPts val="0"/>
              </a:spcAft>
              <a:buSzPct val="75000"/>
              <a:buFont typeface="StarSymbol"/>
              <a:buChar char="–"/>
              <a:defRPr lang="pl-PL" sz="2000" b="0" i="0" u="none" strike="noStrike" kern="1200" cap="none">
                <a:ln>
                  <a:noFill/>
                </a:ln>
                <a:latin typeface="Liberation Sans" pitchFamily="18"/>
                <a:ea typeface="Microsoft YaHei" pitchFamily="2"/>
                <a:cs typeface="Mangal" pitchFamily="2"/>
              </a:defRPr>
            </a:lvl4pPr>
            <a:lvl5pPr marL="2160000" lvl="4"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5pPr>
            <a:lvl6pPr marL="2592000" lvl="5"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6pPr>
            <a:lvl7pPr marL="3024000" lvl="6"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7pPr>
            <a:lvl8pPr marL="3456000" lvl="7"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8pPr>
            <a:lvl9pPr marL="3887999" lvl="8"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9pPr>
          </a:lstStyle>
          <a:p>
            <a:pPr algn="just">
              <a:buClr>
                <a:schemeClr val="accent3"/>
              </a:buClr>
              <a:defRPr/>
            </a:pPr>
            <a:r>
              <a:rPr lang="pl-PL" sz="2000" dirty="0" smtClean="0">
                <a:latin typeface="Brygada 1918" pitchFamily="50" charset="-18"/>
                <a:ea typeface="Brygada 1918" pitchFamily="50" charset="-18"/>
              </a:rPr>
              <a:t>Jeden z najstarszych typów puginałów, stosowany jeszcze w trakcie krucjat.</a:t>
            </a:r>
          </a:p>
          <a:p>
            <a:pPr algn="just">
              <a:buClr>
                <a:schemeClr val="accent3"/>
              </a:buClr>
              <a:defRPr/>
            </a:pPr>
            <a:r>
              <a:rPr lang="pl-PL" sz="2000" dirty="0" smtClean="0">
                <a:latin typeface="Brygada 1918" pitchFamily="50" charset="-18"/>
                <a:ea typeface="Brygada 1918" pitchFamily="50" charset="-18"/>
              </a:rPr>
              <a:t>Swoim kształtem przypomina mniejszą wersję miecza z dwusieczna głownią oraz mieczową oprawą rękojeści.</a:t>
            </a:r>
          </a:p>
        </p:txBody>
      </p:sp>
      <p:pic>
        <p:nvPicPr>
          <p:cNvPr id="9" name="Obraz 8" descr="P. Mieczowe.png"/>
          <p:cNvPicPr>
            <a:picLocks noChangeAspect="1"/>
          </p:cNvPicPr>
          <p:nvPr/>
        </p:nvPicPr>
        <p:blipFill>
          <a:blip r:embed="rId2" cstate="print"/>
          <a:stretch>
            <a:fillRect/>
          </a:stretch>
        </p:blipFill>
        <p:spPr>
          <a:xfrm>
            <a:off x="2627785" y="3626366"/>
            <a:ext cx="4536504" cy="2970985"/>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467544" y="667722"/>
            <a:ext cx="8229600" cy="1066800"/>
          </a:xfrm>
        </p:spPr>
        <p:txBody>
          <a:bodyPr>
            <a:normAutofit fontScale="90000"/>
          </a:bodyPr>
          <a:lstStyle/>
          <a:p>
            <a:r>
              <a:rPr lang="pl-PL" dirty="0" smtClean="0"/>
              <a:t>Historia uzbrojenia europejskiego na zamku w Malborku</a:t>
            </a:r>
            <a:endParaRPr lang="pl-PL" dirty="0"/>
          </a:p>
        </p:txBody>
      </p:sp>
      <p:sp>
        <p:nvSpPr>
          <p:cNvPr id="3" name="Symbol zastępczy zawartości 2"/>
          <p:cNvSpPr>
            <a:spLocks noGrp="1"/>
          </p:cNvSpPr>
          <p:nvPr>
            <p:ph idx="1"/>
          </p:nvPr>
        </p:nvSpPr>
        <p:spPr>
          <a:xfrm>
            <a:off x="457200" y="1772816"/>
            <a:ext cx="8229600" cy="4801720"/>
          </a:xfrm>
        </p:spPr>
        <p:txBody>
          <a:bodyPr>
            <a:noAutofit/>
          </a:bodyPr>
          <a:lstStyle/>
          <a:p>
            <a:r>
              <a:rPr lang="pl-PL" sz="1600" dirty="0">
                <a:latin typeface="Brygada 1918" pitchFamily="50" charset="-18"/>
                <a:ea typeface="Brygada 1918" pitchFamily="50" charset="-18"/>
              </a:rPr>
              <a:t>Ze względu na charakter średniowiecznego zamku, broń znajdowała się na nim od samego początku. Przechowywano ją w trzech dużych zbrojowniach. Uzbrojenie produkowano na miejscu w </a:t>
            </a:r>
            <a:r>
              <a:rPr lang="pl-PL" sz="1600" dirty="0" smtClean="0">
                <a:latin typeface="Brygada 1918" pitchFamily="50" charset="-18"/>
                <a:ea typeface="Brygada 1918" pitchFamily="50" charset="-18"/>
              </a:rPr>
              <a:t>kuźniach, snycerniach </a:t>
            </a:r>
            <a:r>
              <a:rPr lang="pl-PL" sz="1600" dirty="0">
                <a:latin typeface="Brygada 1918" pitchFamily="50" charset="-18"/>
                <a:ea typeface="Brygada 1918" pitchFamily="50" charset="-18"/>
              </a:rPr>
              <a:t>oraz ludwisarni. W okresie polskim w Karwanie przechowywano broń palną, a w połowie XVII wieku utworzono tu arsenał królewski. Po przejęciu zamku przez Prusów w wyniku I rozbioru Polski  zamek przebudowano na magazyny i koszary dla armii pruskiej. Gdy na początku XIX wieku rozpoczął się okres rekonstrukcji zamku zaczęto tworzyć w nim kolekcję militariów. </a:t>
            </a:r>
            <a:endParaRPr lang="pl-PL" sz="1600" dirty="0" smtClean="0">
              <a:latin typeface="Brygada 1918" pitchFamily="50" charset="-18"/>
              <a:ea typeface="Brygada 1918" pitchFamily="50" charset="-18"/>
            </a:endParaRPr>
          </a:p>
          <a:p>
            <a:r>
              <a:rPr lang="pl-PL" sz="1600" dirty="0" smtClean="0">
                <a:latin typeface="Brygada 1918" pitchFamily="50" charset="-18"/>
                <a:ea typeface="Brygada 1918" pitchFamily="50" charset="-18"/>
              </a:rPr>
              <a:t>Symboliczną datą rozpoczęcia tej kolekcji może być rok 1810, kiedy to gen. Grabowski przekazał miecz krzyżacki do zbiorów puławskich.  </a:t>
            </a:r>
          </a:p>
          <a:p>
            <a:r>
              <a:rPr lang="pl-PL" sz="1600" dirty="0" smtClean="0">
                <a:latin typeface="Brygada 1918" pitchFamily="50" charset="-18"/>
                <a:ea typeface="Brygada 1918" pitchFamily="50" charset="-18"/>
              </a:rPr>
              <a:t>Eksponaty pozyskiwano drogą zakupów, darowizn oraz znalezisk archeologicznych. Największy zakup miał miejsce w 1883 roku, kiedy to Conrad Steinbrecht zakupił za 150 tyś. marek kolekcję militariów Teodora </a:t>
            </a:r>
            <a:r>
              <a:rPr lang="pl-PL" sz="1600" dirty="0" err="1" smtClean="0">
                <a:latin typeface="Brygada 1918" pitchFamily="50" charset="-18"/>
                <a:ea typeface="Brygada 1918" pitchFamily="50" charset="-18"/>
              </a:rPr>
              <a:t>Blella</a:t>
            </a:r>
            <a:r>
              <a:rPr lang="pl-PL" sz="1600" dirty="0" smtClean="0">
                <a:latin typeface="Brygada 1918" pitchFamily="50" charset="-18"/>
                <a:ea typeface="Brygada 1918" pitchFamily="50" charset="-18"/>
              </a:rPr>
              <a:t> składającą się z ponad 1300 eksponatów z całego świata.  </a:t>
            </a:r>
          </a:p>
          <a:p>
            <a:r>
              <a:rPr lang="pl-PL" sz="1600" dirty="0" smtClean="0">
                <a:latin typeface="Brygada 1918" pitchFamily="50" charset="-18"/>
                <a:ea typeface="Brygada 1918" pitchFamily="50" charset="-18"/>
              </a:rPr>
              <a:t>Do </a:t>
            </a:r>
            <a:r>
              <a:rPr lang="pl-PL" sz="1600" dirty="0">
                <a:latin typeface="Brygada 1918" pitchFamily="50" charset="-18"/>
                <a:ea typeface="Brygada 1918" pitchFamily="50" charset="-18"/>
              </a:rPr>
              <a:t>1945 </a:t>
            </a:r>
            <a:r>
              <a:rPr lang="pl-PL" sz="1600" dirty="0" smtClean="0">
                <a:latin typeface="Brygada 1918" pitchFamily="50" charset="-18"/>
                <a:ea typeface="Brygada 1918" pitchFamily="50" charset="-18"/>
              </a:rPr>
              <a:t>roku kolekcja uzbrojenia europejskiego </a:t>
            </a:r>
            <a:r>
              <a:rPr lang="pl-PL" sz="1600" dirty="0">
                <a:latin typeface="Brygada 1918" pitchFamily="50" charset="-18"/>
                <a:ea typeface="Brygada 1918" pitchFamily="50" charset="-18"/>
              </a:rPr>
              <a:t>liczyła </a:t>
            </a:r>
            <a:r>
              <a:rPr lang="pl-PL" sz="1600" dirty="0" smtClean="0">
                <a:latin typeface="Brygada 1918" pitchFamily="50" charset="-18"/>
                <a:ea typeface="Brygada 1918" pitchFamily="50" charset="-18"/>
              </a:rPr>
              <a:t>prawie </a:t>
            </a:r>
            <a:r>
              <a:rPr lang="pl-PL" sz="1600" dirty="0">
                <a:latin typeface="Brygada 1918" pitchFamily="50" charset="-18"/>
                <a:ea typeface="Brygada 1918" pitchFamily="50" charset="-18"/>
              </a:rPr>
              <a:t>1500 </a:t>
            </a:r>
            <a:r>
              <a:rPr lang="pl-PL" sz="1600" dirty="0" smtClean="0">
                <a:latin typeface="Brygada 1918" pitchFamily="50" charset="-18"/>
                <a:ea typeface="Brygada 1918" pitchFamily="50" charset="-18"/>
              </a:rPr>
              <a:t>eksponatów. W </a:t>
            </a:r>
            <a:r>
              <a:rPr lang="pl-PL" sz="1600" dirty="0">
                <a:latin typeface="Brygada 1918" pitchFamily="50" charset="-18"/>
                <a:ea typeface="Brygada 1918" pitchFamily="50" charset="-18"/>
              </a:rPr>
              <a:t>momencie zniszczenia zamku przez wojska radzieckie kolekcja została zniszczona oraz rozproszona, a jej odtworzenie zaczęło się wraz z powołaniem w 1961 roku Muzeum Zamkowego w Malborku. Dziś liczy ona niemal 800 </a:t>
            </a:r>
            <a:r>
              <a:rPr lang="pl-PL" sz="1600" dirty="0" smtClean="0">
                <a:latin typeface="Brygada 1918" pitchFamily="50" charset="-18"/>
                <a:ea typeface="Brygada 1918" pitchFamily="50" charset="-18"/>
              </a:rPr>
              <a:t>zabytków, </a:t>
            </a:r>
            <a:r>
              <a:rPr lang="pl-PL" sz="1600" dirty="0">
                <a:latin typeface="Brygada 1918" pitchFamily="50" charset="-18"/>
                <a:ea typeface="Brygada 1918" pitchFamily="50" charset="-18"/>
              </a:rPr>
              <a:t>które mogą Państwo oglądać na tej </a:t>
            </a:r>
            <a:r>
              <a:rPr lang="pl-PL" sz="1600" dirty="0" smtClean="0">
                <a:latin typeface="Brygada 1918" pitchFamily="50" charset="-18"/>
                <a:ea typeface="Brygada 1918" pitchFamily="50" charset="-18"/>
              </a:rPr>
              <a:t>wystawie.</a:t>
            </a:r>
            <a:endParaRPr lang="pl-PL" sz="1600" dirty="0">
              <a:latin typeface="Brygada 1918" pitchFamily="50" charset="-18"/>
              <a:ea typeface="Brygada 1918" pitchFamily="50" charset="-18"/>
            </a:endParaRPr>
          </a:p>
        </p:txBody>
      </p:sp>
    </p:spTree>
    <p:extLst>
      <p:ext uri="{BB962C8B-B14F-4D97-AF65-F5344CB8AC3E}">
        <p14:creationId xmlns="" xmlns:p14="http://schemas.microsoft.com/office/powerpoint/2010/main" val="31979651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539552" y="476672"/>
            <a:ext cx="8229600" cy="432048"/>
          </a:xfrm>
        </p:spPr>
        <p:txBody>
          <a:bodyPr>
            <a:normAutofit fontScale="90000"/>
          </a:bodyPr>
          <a:lstStyle/>
          <a:p>
            <a:pPr algn="ctr"/>
            <a:r>
              <a:rPr lang="pl-PL" dirty="0" smtClean="0">
                <a:latin typeface="Brygada 1918" pitchFamily="50" charset="-18"/>
                <a:ea typeface="Brygada 1918" pitchFamily="50" charset="-18"/>
              </a:rPr>
              <a:t>Puginały</a:t>
            </a:r>
            <a:endParaRPr lang="pl-PL" dirty="0">
              <a:latin typeface="Brygada 1918" pitchFamily="50" charset="-18"/>
              <a:ea typeface="Brygada 1918" pitchFamily="50" charset="-18"/>
            </a:endParaRPr>
          </a:p>
        </p:txBody>
      </p:sp>
      <p:sp>
        <p:nvSpPr>
          <p:cNvPr id="5" name="Tytuł 2"/>
          <p:cNvSpPr txBox="1">
            <a:spLocks/>
          </p:cNvSpPr>
          <p:nvPr/>
        </p:nvSpPr>
        <p:spPr>
          <a:xfrm>
            <a:off x="72360" y="867489"/>
            <a:ext cx="9071640" cy="523220"/>
          </a:xfrm>
          <a:prstGeom prst="rect">
            <a:avLst/>
          </a:prstGeom>
        </p:spPr>
        <p:txBody>
          <a:bodyPr vert="horz" anchor="ctr">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algn="ctr" defTabSz="914400" rtl="0" eaLnBrk="1" fontAlgn="auto" latinLnBrk="0" hangingPunct="1">
              <a:lnSpc>
                <a:spcPct val="100000"/>
              </a:lnSpc>
              <a:spcBef>
                <a:spcPct val="0"/>
              </a:spcBef>
              <a:spcAft>
                <a:spcPts val="0"/>
              </a:spcAft>
              <a:buClrTx/>
              <a:buSzPct val="45000"/>
              <a:buFont typeface="StarSymbol"/>
              <a:buNone/>
              <a:tabLst/>
              <a:defRPr/>
            </a:pPr>
            <a:r>
              <a:rPr kumimoji="0" lang="pl-PL" sz="2800" b="0" i="0" u="none" strike="noStrike" kern="1200" cap="none" spc="0" normalizeH="0" baseline="0" noProof="0" dirty="0" smtClean="0">
                <a:ln>
                  <a:noFill/>
                </a:ln>
                <a:solidFill>
                  <a:schemeClr val="tx2"/>
                </a:solidFill>
                <a:effectLst/>
                <a:uLnTx/>
                <a:uFillTx/>
                <a:latin typeface="Brygada 1918" pitchFamily="50" charset="-18"/>
                <a:ea typeface="Brygada 1918" pitchFamily="50" charset="-18"/>
                <a:cs typeface="+mj-cs"/>
              </a:rPr>
              <a:t>Puginał nerkowy</a:t>
            </a:r>
            <a:endParaRPr kumimoji="0" lang="pl-PL" sz="2800" b="0" i="0" u="none" strike="noStrike" kern="1200" cap="none" spc="0" normalizeH="0" baseline="0" noProof="0" dirty="0">
              <a:ln>
                <a:noFill/>
              </a:ln>
              <a:solidFill>
                <a:schemeClr val="tx2"/>
              </a:solidFill>
              <a:effectLst/>
              <a:uLnTx/>
              <a:uFillTx/>
              <a:latin typeface="Brygada 1918" pitchFamily="50" charset="-18"/>
              <a:ea typeface="Brygada 1918" pitchFamily="50" charset="-18"/>
              <a:cs typeface="+mj-cs"/>
            </a:endParaRPr>
          </a:p>
        </p:txBody>
      </p:sp>
      <p:sp>
        <p:nvSpPr>
          <p:cNvPr id="6" name="Symbol zastępczy tekstu 3"/>
          <p:cNvSpPr txBox="1">
            <a:spLocks/>
          </p:cNvSpPr>
          <p:nvPr/>
        </p:nvSpPr>
        <p:spPr>
          <a:xfrm>
            <a:off x="2699792" y="1484784"/>
            <a:ext cx="6048672" cy="2088232"/>
          </a:xfrm>
          <a:prstGeom prst="rect">
            <a:avLst/>
          </a:prstGeom>
        </p:spPr>
        <p:txBody>
          <a:bodyPr vert="horz">
            <a:normAutofit/>
          </a:bodyPr>
          <a:lstStyle>
            <a:defPPr marL="432000" lvl="0" indent="-324000">
              <a:spcBef>
                <a:spcPts val="1417"/>
              </a:spcBef>
              <a:spcAft>
                <a:spcPts val="0"/>
              </a:spcAft>
              <a:buSzPct val="45000"/>
              <a:buFont typeface="StarSymbol"/>
              <a:buNone/>
              <a:defRPr lang="pl-PL" sz="3200" b="0" i="0" u="none" strike="noStrike" kern="1200" cap="none">
                <a:ln>
                  <a:noFill/>
                </a:ln>
                <a:latin typeface="Liberation Sans" pitchFamily="18"/>
                <a:ea typeface="Microsoft YaHei" pitchFamily="2"/>
                <a:cs typeface="Mangal" pitchFamily="2"/>
              </a:defRPr>
            </a:defPPr>
            <a:lvl1pPr marL="432000" lvl="0" indent="-324000">
              <a:spcBef>
                <a:spcPts val="1417"/>
              </a:spcBef>
              <a:spcAft>
                <a:spcPts val="0"/>
              </a:spcAft>
              <a:buSzPct val="45000"/>
              <a:buFont typeface="StarSymbol"/>
              <a:buChar char="●"/>
              <a:defRPr lang="pl-PL" sz="3200" b="0" i="0" u="none" strike="noStrike" kern="1200" cap="none">
                <a:ln>
                  <a:noFill/>
                </a:ln>
                <a:latin typeface="Liberation Sans" pitchFamily="18"/>
                <a:ea typeface="Microsoft YaHei" pitchFamily="2"/>
                <a:cs typeface="Mangal" pitchFamily="2"/>
              </a:defRPr>
            </a:lvl1pPr>
            <a:lvl2pPr marL="864000" lvl="1" indent="-324000">
              <a:spcBef>
                <a:spcPts val="1134"/>
              </a:spcBef>
              <a:spcAft>
                <a:spcPts val="0"/>
              </a:spcAft>
              <a:buSzPct val="75000"/>
              <a:buFont typeface="StarSymbol"/>
              <a:buChar char="–"/>
              <a:defRPr lang="pl-PL" sz="2800" b="0" i="0" u="none" strike="noStrike" kern="1200" cap="none">
                <a:ln>
                  <a:noFill/>
                </a:ln>
                <a:latin typeface="Liberation Sans" pitchFamily="18"/>
                <a:ea typeface="Microsoft YaHei" pitchFamily="2"/>
                <a:cs typeface="Mangal" pitchFamily="2"/>
              </a:defRPr>
            </a:lvl2pPr>
            <a:lvl3pPr marL="1295999" lvl="2" indent="-288000">
              <a:spcBef>
                <a:spcPts val="850"/>
              </a:spcBef>
              <a:spcAft>
                <a:spcPts val="0"/>
              </a:spcAft>
              <a:buSzPct val="45000"/>
              <a:buFont typeface="StarSymbol"/>
              <a:buChar char="●"/>
              <a:defRPr lang="pl-PL" sz="2400" b="0" i="0" u="none" strike="noStrike" kern="1200" cap="none">
                <a:ln>
                  <a:noFill/>
                </a:ln>
                <a:latin typeface="Liberation Sans" pitchFamily="18"/>
                <a:ea typeface="Microsoft YaHei" pitchFamily="2"/>
                <a:cs typeface="Mangal" pitchFamily="2"/>
              </a:defRPr>
            </a:lvl3pPr>
            <a:lvl4pPr marL="1728000" lvl="3" indent="-216000">
              <a:spcBef>
                <a:spcPts val="567"/>
              </a:spcBef>
              <a:spcAft>
                <a:spcPts val="0"/>
              </a:spcAft>
              <a:buSzPct val="75000"/>
              <a:buFont typeface="StarSymbol"/>
              <a:buChar char="–"/>
              <a:defRPr lang="pl-PL" sz="2000" b="0" i="0" u="none" strike="noStrike" kern="1200" cap="none">
                <a:ln>
                  <a:noFill/>
                </a:ln>
                <a:latin typeface="Liberation Sans" pitchFamily="18"/>
                <a:ea typeface="Microsoft YaHei" pitchFamily="2"/>
                <a:cs typeface="Mangal" pitchFamily="2"/>
              </a:defRPr>
            </a:lvl4pPr>
            <a:lvl5pPr marL="2160000" lvl="4"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5pPr>
            <a:lvl6pPr marL="2592000" lvl="5"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6pPr>
            <a:lvl7pPr marL="3024000" lvl="6"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7pPr>
            <a:lvl8pPr marL="3456000" lvl="7"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8pPr>
            <a:lvl9pPr marL="3887999" lvl="8"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9pPr>
          </a:lstStyle>
          <a:p>
            <a:pPr algn="just">
              <a:buClr>
                <a:schemeClr val="accent3"/>
              </a:buClr>
              <a:defRPr/>
            </a:pPr>
            <a:r>
              <a:rPr lang="pl-PL" sz="2000" dirty="0" smtClean="0">
                <a:latin typeface="Brygada 1918" pitchFamily="50" charset="-18"/>
                <a:ea typeface="Brygada 1918" pitchFamily="50" charset="-18"/>
              </a:rPr>
              <a:t>Rodzaj puginału z rękojeścią w formie fallicznej (nazwa źródłowa – </a:t>
            </a:r>
            <a:r>
              <a:rPr lang="pl-PL" sz="2000" dirty="0" err="1" smtClean="0">
                <a:latin typeface="Brygada 1918" pitchFamily="50" charset="-18"/>
                <a:ea typeface="Brygada 1918" pitchFamily="50" charset="-18"/>
              </a:rPr>
              <a:t>bollock</a:t>
            </a:r>
            <a:r>
              <a:rPr lang="pl-PL" sz="2000" dirty="0" smtClean="0">
                <a:latin typeface="Brygada 1918" pitchFamily="50" charset="-18"/>
                <a:ea typeface="Brygada 1918" pitchFamily="50" charset="-18"/>
              </a:rPr>
              <a:t> </a:t>
            </a:r>
            <a:r>
              <a:rPr lang="pl-PL" sz="2000" dirty="0" err="1" smtClean="0">
                <a:latin typeface="Brygada 1918" pitchFamily="50" charset="-18"/>
                <a:ea typeface="Brygada 1918" pitchFamily="50" charset="-18"/>
              </a:rPr>
              <a:t>dagger</a:t>
            </a:r>
            <a:r>
              <a:rPr lang="pl-PL" sz="2000" dirty="0" smtClean="0">
                <a:latin typeface="Brygada 1918" pitchFamily="50" charset="-18"/>
                <a:ea typeface="Brygada 1918" pitchFamily="50" charset="-18"/>
              </a:rPr>
              <a:t>)</a:t>
            </a:r>
          </a:p>
          <a:p>
            <a:pPr algn="just">
              <a:buClr>
                <a:schemeClr val="accent3"/>
              </a:buClr>
              <a:defRPr/>
            </a:pPr>
            <a:r>
              <a:rPr lang="pl-PL" sz="2000" dirty="0" smtClean="0">
                <a:latin typeface="Brygada 1918" pitchFamily="50" charset="-18"/>
                <a:ea typeface="Brygada 1918" pitchFamily="50" charset="-18"/>
              </a:rPr>
              <a:t>Pojawił się na przełomie XII i XIII wieku. </a:t>
            </a:r>
          </a:p>
          <a:p>
            <a:pPr algn="just">
              <a:buClr>
                <a:schemeClr val="accent3"/>
              </a:buClr>
              <a:defRPr/>
            </a:pPr>
            <a:r>
              <a:rPr lang="pl-PL" sz="2000" dirty="0" smtClean="0">
                <a:latin typeface="Brygada 1918" pitchFamily="50" charset="-18"/>
                <a:ea typeface="Brygada 1918" pitchFamily="50" charset="-18"/>
              </a:rPr>
              <a:t>Należał do najpopularniejszych puginałów średniowiecznych.</a:t>
            </a:r>
          </a:p>
          <a:p>
            <a:pPr algn="just">
              <a:buClr>
                <a:schemeClr val="accent3"/>
              </a:buClr>
              <a:defRPr/>
            </a:pPr>
            <a:endParaRPr lang="pl-PL" sz="2000" dirty="0" smtClean="0">
              <a:latin typeface="Brygada 1918" pitchFamily="50" charset="-18"/>
              <a:ea typeface="Brygada 1918" pitchFamily="50" charset="-18"/>
            </a:endParaRPr>
          </a:p>
        </p:txBody>
      </p:sp>
      <p:pic>
        <p:nvPicPr>
          <p:cNvPr id="9" name="Obraz 8" descr="mzm_mt_783.jpg"/>
          <p:cNvPicPr>
            <a:picLocks noChangeAspect="1"/>
          </p:cNvPicPr>
          <p:nvPr/>
        </p:nvPicPr>
        <p:blipFill>
          <a:blip r:embed="rId2" cstate="print"/>
          <a:stretch>
            <a:fillRect/>
          </a:stretch>
        </p:blipFill>
        <p:spPr>
          <a:xfrm rot="16200000">
            <a:off x="184704" y="1911642"/>
            <a:ext cx="2581904" cy="1584175"/>
          </a:xfrm>
          <a:prstGeom prst="rect">
            <a:avLst/>
          </a:prstGeom>
        </p:spPr>
      </p:pic>
      <p:pic>
        <p:nvPicPr>
          <p:cNvPr id="10" name="Obraz 9" descr="P. Nerkowe.png"/>
          <p:cNvPicPr>
            <a:picLocks noChangeAspect="1"/>
          </p:cNvPicPr>
          <p:nvPr/>
        </p:nvPicPr>
        <p:blipFill>
          <a:blip r:embed="rId3" cstate="print"/>
          <a:stretch>
            <a:fillRect/>
          </a:stretch>
        </p:blipFill>
        <p:spPr>
          <a:xfrm>
            <a:off x="2195736" y="3573016"/>
            <a:ext cx="4896544" cy="2862339"/>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539552" y="476672"/>
            <a:ext cx="8229600" cy="432048"/>
          </a:xfrm>
        </p:spPr>
        <p:txBody>
          <a:bodyPr>
            <a:normAutofit fontScale="90000"/>
          </a:bodyPr>
          <a:lstStyle/>
          <a:p>
            <a:pPr algn="ctr"/>
            <a:r>
              <a:rPr lang="pl-PL" dirty="0" smtClean="0">
                <a:latin typeface="Brygada 1918" pitchFamily="50" charset="-18"/>
                <a:ea typeface="Brygada 1918" pitchFamily="50" charset="-18"/>
              </a:rPr>
              <a:t>Puginały</a:t>
            </a:r>
            <a:endParaRPr lang="pl-PL" dirty="0">
              <a:latin typeface="Brygada 1918" pitchFamily="50" charset="-18"/>
              <a:ea typeface="Brygada 1918" pitchFamily="50" charset="-18"/>
            </a:endParaRPr>
          </a:p>
        </p:txBody>
      </p:sp>
      <p:sp>
        <p:nvSpPr>
          <p:cNvPr id="5" name="Tytuł 2"/>
          <p:cNvSpPr txBox="1">
            <a:spLocks/>
          </p:cNvSpPr>
          <p:nvPr/>
        </p:nvSpPr>
        <p:spPr>
          <a:xfrm>
            <a:off x="72360" y="867489"/>
            <a:ext cx="9071640" cy="523220"/>
          </a:xfrm>
          <a:prstGeom prst="rect">
            <a:avLst/>
          </a:prstGeom>
        </p:spPr>
        <p:txBody>
          <a:bodyPr vert="horz" anchor="ctr">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algn="ctr" defTabSz="914400" rtl="0" eaLnBrk="1" fontAlgn="auto" latinLnBrk="0" hangingPunct="1">
              <a:lnSpc>
                <a:spcPct val="100000"/>
              </a:lnSpc>
              <a:spcBef>
                <a:spcPct val="0"/>
              </a:spcBef>
              <a:spcAft>
                <a:spcPts val="0"/>
              </a:spcAft>
              <a:buClrTx/>
              <a:buSzPct val="45000"/>
              <a:buFont typeface="StarSymbol"/>
              <a:buNone/>
              <a:tabLst/>
              <a:defRPr/>
            </a:pPr>
            <a:r>
              <a:rPr kumimoji="0" lang="pl-PL" sz="2800" b="0" i="0" u="none" strike="noStrike" kern="1200" cap="none" spc="0" normalizeH="0" baseline="0" noProof="0" dirty="0" smtClean="0">
                <a:ln>
                  <a:noFill/>
                </a:ln>
                <a:solidFill>
                  <a:schemeClr val="tx2"/>
                </a:solidFill>
                <a:effectLst/>
                <a:uLnTx/>
                <a:uFillTx/>
                <a:latin typeface="Brygada 1918" pitchFamily="50" charset="-18"/>
                <a:ea typeface="Brygada 1918" pitchFamily="50" charset="-18"/>
                <a:cs typeface="+mj-cs"/>
              </a:rPr>
              <a:t>Puginał tarczowy</a:t>
            </a:r>
            <a:endParaRPr kumimoji="0" lang="pl-PL" sz="2800" b="0" i="0" u="none" strike="noStrike" kern="1200" cap="none" spc="0" normalizeH="0" baseline="0" noProof="0" dirty="0">
              <a:ln>
                <a:noFill/>
              </a:ln>
              <a:solidFill>
                <a:schemeClr val="tx2"/>
              </a:solidFill>
              <a:effectLst/>
              <a:uLnTx/>
              <a:uFillTx/>
              <a:latin typeface="Brygada 1918" pitchFamily="50" charset="-18"/>
              <a:ea typeface="Brygada 1918" pitchFamily="50" charset="-18"/>
              <a:cs typeface="+mj-cs"/>
            </a:endParaRPr>
          </a:p>
        </p:txBody>
      </p:sp>
      <p:sp>
        <p:nvSpPr>
          <p:cNvPr id="6" name="Symbol zastępczy tekstu 3"/>
          <p:cNvSpPr txBox="1">
            <a:spLocks/>
          </p:cNvSpPr>
          <p:nvPr/>
        </p:nvSpPr>
        <p:spPr>
          <a:xfrm>
            <a:off x="2699792" y="1484784"/>
            <a:ext cx="6048672" cy="2088232"/>
          </a:xfrm>
          <a:prstGeom prst="rect">
            <a:avLst/>
          </a:prstGeom>
        </p:spPr>
        <p:txBody>
          <a:bodyPr vert="horz">
            <a:normAutofit/>
          </a:bodyPr>
          <a:lstStyle>
            <a:defPPr marL="432000" lvl="0" indent="-324000">
              <a:spcBef>
                <a:spcPts val="1417"/>
              </a:spcBef>
              <a:spcAft>
                <a:spcPts val="0"/>
              </a:spcAft>
              <a:buSzPct val="45000"/>
              <a:buFont typeface="StarSymbol"/>
              <a:buNone/>
              <a:defRPr lang="pl-PL" sz="3200" b="0" i="0" u="none" strike="noStrike" kern="1200" cap="none">
                <a:ln>
                  <a:noFill/>
                </a:ln>
                <a:latin typeface="Liberation Sans" pitchFamily="18"/>
                <a:ea typeface="Microsoft YaHei" pitchFamily="2"/>
                <a:cs typeface="Mangal" pitchFamily="2"/>
              </a:defRPr>
            </a:defPPr>
            <a:lvl1pPr marL="432000" lvl="0" indent="-324000">
              <a:spcBef>
                <a:spcPts val="1417"/>
              </a:spcBef>
              <a:spcAft>
                <a:spcPts val="0"/>
              </a:spcAft>
              <a:buSzPct val="45000"/>
              <a:buFont typeface="StarSymbol"/>
              <a:buChar char="●"/>
              <a:defRPr lang="pl-PL" sz="3200" b="0" i="0" u="none" strike="noStrike" kern="1200" cap="none">
                <a:ln>
                  <a:noFill/>
                </a:ln>
                <a:latin typeface="Liberation Sans" pitchFamily="18"/>
                <a:ea typeface="Microsoft YaHei" pitchFamily="2"/>
                <a:cs typeface="Mangal" pitchFamily="2"/>
              </a:defRPr>
            </a:lvl1pPr>
            <a:lvl2pPr marL="864000" lvl="1" indent="-324000">
              <a:spcBef>
                <a:spcPts val="1134"/>
              </a:spcBef>
              <a:spcAft>
                <a:spcPts val="0"/>
              </a:spcAft>
              <a:buSzPct val="75000"/>
              <a:buFont typeface="StarSymbol"/>
              <a:buChar char="–"/>
              <a:defRPr lang="pl-PL" sz="2800" b="0" i="0" u="none" strike="noStrike" kern="1200" cap="none">
                <a:ln>
                  <a:noFill/>
                </a:ln>
                <a:latin typeface="Liberation Sans" pitchFamily="18"/>
                <a:ea typeface="Microsoft YaHei" pitchFamily="2"/>
                <a:cs typeface="Mangal" pitchFamily="2"/>
              </a:defRPr>
            </a:lvl2pPr>
            <a:lvl3pPr marL="1295999" lvl="2" indent="-288000">
              <a:spcBef>
                <a:spcPts val="850"/>
              </a:spcBef>
              <a:spcAft>
                <a:spcPts val="0"/>
              </a:spcAft>
              <a:buSzPct val="45000"/>
              <a:buFont typeface="StarSymbol"/>
              <a:buChar char="●"/>
              <a:defRPr lang="pl-PL" sz="2400" b="0" i="0" u="none" strike="noStrike" kern="1200" cap="none">
                <a:ln>
                  <a:noFill/>
                </a:ln>
                <a:latin typeface="Liberation Sans" pitchFamily="18"/>
                <a:ea typeface="Microsoft YaHei" pitchFamily="2"/>
                <a:cs typeface="Mangal" pitchFamily="2"/>
              </a:defRPr>
            </a:lvl3pPr>
            <a:lvl4pPr marL="1728000" lvl="3" indent="-216000">
              <a:spcBef>
                <a:spcPts val="567"/>
              </a:spcBef>
              <a:spcAft>
                <a:spcPts val="0"/>
              </a:spcAft>
              <a:buSzPct val="75000"/>
              <a:buFont typeface="StarSymbol"/>
              <a:buChar char="–"/>
              <a:defRPr lang="pl-PL" sz="2000" b="0" i="0" u="none" strike="noStrike" kern="1200" cap="none">
                <a:ln>
                  <a:noFill/>
                </a:ln>
                <a:latin typeface="Liberation Sans" pitchFamily="18"/>
                <a:ea typeface="Microsoft YaHei" pitchFamily="2"/>
                <a:cs typeface="Mangal" pitchFamily="2"/>
              </a:defRPr>
            </a:lvl4pPr>
            <a:lvl5pPr marL="2160000" lvl="4"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5pPr>
            <a:lvl6pPr marL="2592000" lvl="5"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6pPr>
            <a:lvl7pPr marL="3024000" lvl="6"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7pPr>
            <a:lvl8pPr marL="3456000" lvl="7"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8pPr>
            <a:lvl9pPr marL="3887999" lvl="8"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9pPr>
          </a:lstStyle>
          <a:p>
            <a:pPr algn="just">
              <a:buClr>
                <a:schemeClr val="accent3"/>
              </a:buClr>
              <a:defRPr/>
            </a:pPr>
            <a:r>
              <a:rPr lang="pl-PL" sz="2000" dirty="0" smtClean="0">
                <a:latin typeface="Brygada 1918" pitchFamily="50" charset="-18"/>
                <a:ea typeface="Brygada 1918" pitchFamily="50" charset="-18"/>
              </a:rPr>
              <a:t>Rodzaj puginału z jelcem oraz głowica w formie tarczek</a:t>
            </a:r>
          </a:p>
          <a:p>
            <a:pPr algn="just">
              <a:buClr>
                <a:schemeClr val="accent3"/>
              </a:buClr>
              <a:defRPr/>
            </a:pPr>
            <a:r>
              <a:rPr lang="pl-PL" sz="2000" dirty="0" smtClean="0">
                <a:latin typeface="Brygada 1918" pitchFamily="50" charset="-18"/>
                <a:ea typeface="Brygada 1918" pitchFamily="50" charset="-18"/>
              </a:rPr>
              <a:t>Pojawił się w XIII wieku. </a:t>
            </a:r>
          </a:p>
          <a:p>
            <a:pPr algn="just">
              <a:buClr>
                <a:schemeClr val="accent3"/>
              </a:buClr>
              <a:defRPr/>
            </a:pPr>
            <a:r>
              <a:rPr lang="pl-PL" sz="2000" dirty="0" smtClean="0">
                <a:latin typeface="Brygada 1918" pitchFamily="50" charset="-18"/>
                <a:ea typeface="Brygada 1918" pitchFamily="50" charset="-18"/>
              </a:rPr>
              <a:t>Ze względu na kształt jelca noszono je na sznurze przewieszonym przez ramię</a:t>
            </a:r>
          </a:p>
        </p:txBody>
      </p:sp>
      <p:pic>
        <p:nvPicPr>
          <p:cNvPr id="7" name="Obraz 6" descr="mzm_mt_796.jpg"/>
          <p:cNvPicPr>
            <a:picLocks noChangeAspect="1"/>
          </p:cNvPicPr>
          <p:nvPr/>
        </p:nvPicPr>
        <p:blipFill>
          <a:blip r:embed="rId2" cstate="print"/>
          <a:stretch>
            <a:fillRect/>
          </a:stretch>
        </p:blipFill>
        <p:spPr>
          <a:xfrm rot="16200000">
            <a:off x="164783" y="2147586"/>
            <a:ext cx="2448274" cy="1410701"/>
          </a:xfrm>
          <a:prstGeom prst="rect">
            <a:avLst/>
          </a:prstGeom>
        </p:spPr>
      </p:pic>
      <p:pic>
        <p:nvPicPr>
          <p:cNvPr id="8" name="Obraz 7" descr="P. Tarczowe.png"/>
          <p:cNvPicPr>
            <a:picLocks noChangeAspect="1"/>
          </p:cNvPicPr>
          <p:nvPr/>
        </p:nvPicPr>
        <p:blipFill>
          <a:blip r:embed="rId3" cstate="print"/>
          <a:stretch>
            <a:fillRect/>
          </a:stretch>
        </p:blipFill>
        <p:spPr>
          <a:xfrm>
            <a:off x="2267744" y="3717032"/>
            <a:ext cx="4171265" cy="2820138"/>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539552" y="476672"/>
            <a:ext cx="8229600" cy="432048"/>
          </a:xfrm>
        </p:spPr>
        <p:txBody>
          <a:bodyPr>
            <a:normAutofit fontScale="90000"/>
          </a:bodyPr>
          <a:lstStyle/>
          <a:p>
            <a:pPr algn="ctr"/>
            <a:r>
              <a:rPr lang="pl-PL" dirty="0" smtClean="0">
                <a:latin typeface="Brygada 1918" pitchFamily="50" charset="-18"/>
                <a:ea typeface="Brygada 1918" pitchFamily="50" charset="-18"/>
              </a:rPr>
              <a:t>Puginały</a:t>
            </a:r>
            <a:endParaRPr lang="pl-PL" dirty="0">
              <a:latin typeface="Brygada 1918" pitchFamily="50" charset="-18"/>
              <a:ea typeface="Brygada 1918" pitchFamily="50" charset="-18"/>
            </a:endParaRPr>
          </a:p>
        </p:txBody>
      </p:sp>
      <p:sp>
        <p:nvSpPr>
          <p:cNvPr id="5" name="Tytuł 2"/>
          <p:cNvSpPr txBox="1">
            <a:spLocks/>
          </p:cNvSpPr>
          <p:nvPr/>
        </p:nvSpPr>
        <p:spPr>
          <a:xfrm>
            <a:off x="72360" y="867489"/>
            <a:ext cx="9071640" cy="523220"/>
          </a:xfrm>
          <a:prstGeom prst="rect">
            <a:avLst/>
          </a:prstGeom>
        </p:spPr>
        <p:txBody>
          <a:bodyPr vert="horz" anchor="ctr">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algn="ctr" defTabSz="914400" rtl="0" eaLnBrk="1" fontAlgn="auto" latinLnBrk="0" hangingPunct="1">
              <a:lnSpc>
                <a:spcPct val="100000"/>
              </a:lnSpc>
              <a:spcBef>
                <a:spcPct val="0"/>
              </a:spcBef>
              <a:spcAft>
                <a:spcPts val="0"/>
              </a:spcAft>
              <a:buClrTx/>
              <a:buSzPct val="45000"/>
              <a:buFont typeface="StarSymbol"/>
              <a:buNone/>
              <a:tabLst/>
              <a:defRPr/>
            </a:pPr>
            <a:r>
              <a:rPr kumimoji="0" lang="pl-PL" sz="2800" b="0" i="0" u="none" strike="noStrike" kern="1200" cap="none" spc="0" normalizeH="0" baseline="0" noProof="0" dirty="0" err="1" smtClean="0">
                <a:ln>
                  <a:noFill/>
                </a:ln>
                <a:solidFill>
                  <a:schemeClr val="tx2"/>
                </a:solidFill>
                <a:effectLst/>
                <a:uLnTx/>
                <a:uFillTx/>
                <a:latin typeface="Brygada 1918" pitchFamily="50" charset="-18"/>
                <a:ea typeface="Brygada 1918" pitchFamily="50" charset="-18"/>
                <a:cs typeface="+mj-cs"/>
              </a:rPr>
              <a:t>Basilard</a:t>
            </a:r>
            <a:endParaRPr kumimoji="0" lang="pl-PL" sz="2800" b="0" i="0" u="none" strike="noStrike" kern="1200" cap="none" spc="0" normalizeH="0" baseline="0" noProof="0" dirty="0">
              <a:ln>
                <a:noFill/>
              </a:ln>
              <a:solidFill>
                <a:schemeClr val="tx2"/>
              </a:solidFill>
              <a:effectLst/>
              <a:uLnTx/>
              <a:uFillTx/>
              <a:latin typeface="Brygada 1918" pitchFamily="50" charset="-18"/>
              <a:ea typeface="Brygada 1918" pitchFamily="50" charset="-18"/>
              <a:cs typeface="+mj-cs"/>
            </a:endParaRPr>
          </a:p>
        </p:txBody>
      </p:sp>
      <p:sp>
        <p:nvSpPr>
          <p:cNvPr id="6" name="Symbol zastępczy tekstu 3"/>
          <p:cNvSpPr txBox="1">
            <a:spLocks/>
          </p:cNvSpPr>
          <p:nvPr/>
        </p:nvSpPr>
        <p:spPr>
          <a:xfrm>
            <a:off x="2699792" y="1484784"/>
            <a:ext cx="6048672" cy="5112568"/>
          </a:xfrm>
          <a:prstGeom prst="rect">
            <a:avLst/>
          </a:prstGeom>
        </p:spPr>
        <p:txBody>
          <a:bodyPr vert="horz">
            <a:normAutofit/>
          </a:bodyPr>
          <a:lstStyle>
            <a:defPPr marL="432000" lvl="0" indent="-324000">
              <a:spcBef>
                <a:spcPts val="1417"/>
              </a:spcBef>
              <a:spcAft>
                <a:spcPts val="0"/>
              </a:spcAft>
              <a:buSzPct val="45000"/>
              <a:buFont typeface="StarSymbol"/>
              <a:buNone/>
              <a:defRPr lang="pl-PL" sz="3200" b="0" i="0" u="none" strike="noStrike" kern="1200" cap="none">
                <a:ln>
                  <a:noFill/>
                </a:ln>
                <a:latin typeface="Liberation Sans" pitchFamily="18"/>
                <a:ea typeface="Microsoft YaHei" pitchFamily="2"/>
                <a:cs typeface="Mangal" pitchFamily="2"/>
              </a:defRPr>
            </a:defPPr>
            <a:lvl1pPr marL="432000" lvl="0" indent="-324000">
              <a:spcBef>
                <a:spcPts val="1417"/>
              </a:spcBef>
              <a:spcAft>
                <a:spcPts val="0"/>
              </a:spcAft>
              <a:buSzPct val="45000"/>
              <a:buFont typeface="StarSymbol"/>
              <a:buChar char="●"/>
              <a:defRPr lang="pl-PL" sz="3200" b="0" i="0" u="none" strike="noStrike" kern="1200" cap="none">
                <a:ln>
                  <a:noFill/>
                </a:ln>
                <a:latin typeface="Liberation Sans" pitchFamily="18"/>
                <a:ea typeface="Microsoft YaHei" pitchFamily="2"/>
                <a:cs typeface="Mangal" pitchFamily="2"/>
              </a:defRPr>
            </a:lvl1pPr>
            <a:lvl2pPr marL="864000" lvl="1" indent="-324000">
              <a:spcBef>
                <a:spcPts val="1134"/>
              </a:spcBef>
              <a:spcAft>
                <a:spcPts val="0"/>
              </a:spcAft>
              <a:buSzPct val="75000"/>
              <a:buFont typeface="StarSymbol"/>
              <a:buChar char="–"/>
              <a:defRPr lang="pl-PL" sz="2800" b="0" i="0" u="none" strike="noStrike" kern="1200" cap="none">
                <a:ln>
                  <a:noFill/>
                </a:ln>
                <a:latin typeface="Liberation Sans" pitchFamily="18"/>
                <a:ea typeface="Microsoft YaHei" pitchFamily="2"/>
                <a:cs typeface="Mangal" pitchFamily="2"/>
              </a:defRPr>
            </a:lvl2pPr>
            <a:lvl3pPr marL="1295999" lvl="2" indent="-288000">
              <a:spcBef>
                <a:spcPts val="850"/>
              </a:spcBef>
              <a:spcAft>
                <a:spcPts val="0"/>
              </a:spcAft>
              <a:buSzPct val="45000"/>
              <a:buFont typeface="StarSymbol"/>
              <a:buChar char="●"/>
              <a:defRPr lang="pl-PL" sz="2400" b="0" i="0" u="none" strike="noStrike" kern="1200" cap="none">
                <a:ln>
                  <a:noFill/>
                </a:ln>
                <a:latin typeface="Liberation Sans" pitchFamily="18"/>
                <a:ea typeface="Microsoft YaHei" pitchFamily="2"/>
                <a:cs typeface="Mangal" pitchFamily="2"/>
              </a:defRPr>
            </a:lvl3pPr>
            <a:lvl4pPr marL="1728000" lvl="3" indent="-216000">
              <a:spcBef>
                <a:spcPts val="567"/>
              </a:spcBef>
              <a:spcAft>
                <a:spcPts val="0"/>
              </a:spcAft>
              <a:buSzPct val="75000"/>
              <a:buFont typeface="StarSymbol"/>
              <a:buChar char="–"/>
              <a:defRPr lang="pl-PL" sz="2000" b="0" i="0" u="none" strike="noStrike" kern="1200" cap="none">
                <a:ln>
                  <a:noFill/>
                </a:ln>
                <a:latin typeface="Liberation Sans" pitchFamily="18"/>
                <a:ea typeface="Microsoft YaHei" pitchFamily="2"/>
                <a:cs typeface="Mangal" pitchFamily="2"/>
              </a:defRPr>
            </a:lvl4pPr>
            <a:lvl5pPr marL="2160000" lvl="4"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5pPr>
            <a:lvl6pPr marL="2592000" lvl="5"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6pPr>
            <a:lvl7pPr marL="3024000" lvl="6"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7pPr>
            <a:lvl8pPr marL="3456000" lvl="7"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8pPr>
            <a:lvl9pPr marL="3887999" lvl="8"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9pPr>
          </a:lstStyle>
          <a:p>
            <a:pPr algn="just">
              <a:buClr>
                <a:schemeClr val="accent3"/>
              </a:buClr>
              <a:defRPr/>
            </a:pPr>
            <a:r>
              <a:rPr lang="pl-PL" sz="2000" dirty="0" smtClean="0">
                <a:latin typeface="Brygada 1918" pitchFamily="50" charset="-18"/>
                <a:ea typeface="Brygada 1918" pitchFamily="50" charset="-18"/>
              </a:rPr>
              <a:t>Rodzaj puginału wykonanego zazwyczaj z jednego kawałka metalu.</a:t>
            </a:r>
          </a:p>
          <a:p>
            <a:pPr algn="just">
              <a:buClr>
                <a:schemeClr val="accent3"/>
              </a:buClr>
              <a:defRPr/>
            </a:pPr>
            <a:r>
              <a:rPr lang="pl-PL" sz="2000" dirty="0" smtClean="0">
                <a:latin typeface="Brygada 1918" pitchFamily="50" charset="-18"/>
                <a:ea typeface="Brygada 1918" pitchFamily="50" charset="-18"/>
              </a:rPr>
              <a:t>Rękojeść ma najczęściej kształt litery „I”.</a:t>
            </a:r>
          </a:p>
          <a:p>
            <a:pPr algn="just">
              <a:buClr>
                <a:schemeClr val="accent3"/>
              </a:buClr>
              <a:defRPr/>
            </a:pPr>
            <a:r>
              <a:rPr lang="pl-PL" sz="2000" dirty="0" smtClean="0">
                <a:latin typeface="Brygada 1918" pitchFamily="50" charset="-18"/>
                <a:ea typeface="Brygada 1918" pitchFamily="50" charset="-18"/>
              </a:rPr>
              <a:t>Stosowany był głównie w XIV wieku.</a:t>
            </a:r>
          </a:p>
          <a:p>
            <a:pPr algn="just">
              <a:buClr>
                <a:schemeClr val="accent3"/>
              </a:buClr>
              <a:defRPr/>
            </a:pPr>
            <a:r>
              <a:rPr lang="pl-PL" sz="2000" dirty="0" smtClean="0">
                <a:latin typeface="Brygada 1918" pitchFamily="50" charset="-18"/>
                <a:ea typeface="Brygada 1918" pitchFamily="50" charset="-18"/>
              </a:rPr>
              <a:t>Jego nazwa pochodzi prawdopodobnie miasta Bazylea.</a:t>
            </a:r>
          </a:p>
          <a:p>
            <a:pPr algn="just">
              <a:buClr>
                <a:schemeClr val="accent3"/>
              </a:buClr>
              <a:defRPr/>
            </a:pPr>
            <a:r>
              <a:rPr lang="pl-PL" sz="2000" dirty="0" smtClean="0">
                <a:latin typeface="Brygada 1918" pitchFamily="50" charset="-18"/>
                <a:ea typeface="Brygada 1918" pitchFamily="50" charset="-18"/>
              </a:rPr>
              <a:t>Z basilardów wykształciły się puginały szwajcarskie z jelcami oraz głowicami wygiętymi ku sobie.</a:t>
            </a:r>
          </a:p>
          <a:p>
            <a:pPr algn="just">
              <a:buClr>
                <a:schemeClr val="accent3"/>
              </a:buClr>
              <a:defRPr/>
            </a:pPr>
            <a:r>
              <a:rPr lang="pl-PL" sz="2000" dirty="0" smtClean="0">
                <a:latin typeface="Brygada 1918" pitchFamily="50" charset="-18"/>
                <a:ea typeface="Brygada 1918" pitchFamily="50" charset="-18"/>
              </a:rPr>
              <a:t>Zarówno basilardy jak i puginały szwajcarskie posiadają nożowe oprawy rękojeści. </a:t>
            </a:r>
          </a:p>
        </p:txBody>
      </p:sp>
      <p:pic>
        <p:nvPicPr>
          <p:cNvPr id="7" name="Obraz 6" descr="Baselardy.png"/>
          <p:cNvPicPr>
            <a:picLocks noChangeAspect="1"/>
          </p:cNvPicPr>
          <p:nvPr/>
        </p:nvPicPr>
        <p:blipFill>
          <a:blip r:embed="rId2" cstate="print"/>
          <a:stretch>
            <a:fillRect/>
          </a:stretch>
        </p:blipFill>
        <p:spPr>
          <a:xfrm>
            <a:off x="251520" y="4653136"/>
            <a:ext cx="2520280" cy="1564537"/>
          </a:xfrm>
          <a:prstGeom prst="rect">
            <a:avLst/>
          </a:prstGeom>
        </p:spPr>
      </p:pic>
      <p:pic>
        <p:nvPicPr>
          <p:cNvPr id="8" name="Obraz 7" descr="mzm_mt_667.jpg"/>
          <p:cNvPicPr>
            <a:picLocks noChangeAspect="1"/>
          </p:cNvPicPr>
          <p:nvPr/>
        </p:nvPicPr>
        <p:blipFill>
          <a:blip r:embed="rId3" cstate="print"/>
          <a:stretch>
            <a:fillRect/>
          </a:stretch>
        </p:blipFill>
        <p:spPr>
          <a:xfrm rot="16200000">
            <a:off x="59907" y="1820413"/>
            <a:ext cx="2448272" cy="1632998"/>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539552" y="476672"/>
            <a:ext cx="8229600" cy="432048"/>
          </a:xfrm>
        </p:spPr>
        <p:txBody>
          <a:bodyPr>
            <a:normAutofit fontScale="90000"/>
          </a:bodyPr>
          <a:lstStyle/>
          <a:p>
            <a:pPr algn="ctr"/>
            <a:r>
              <a:rPr lang="pl-PL" dirty="0" smtClean="0">
                <a:latin typeface="Brygada 1918" pitchFamily="50" charset="-18"/>
                <a:ea typeface="Brygada 1918" pitchFamily="50" charset="-18"/>
              </a:rPr>
              <a:t>Puginały</a:t>
            </a:r>
            <a:endParaRPr lang="pl-PL" dirty="0">
              <a:latin typeface="Brygada 1918" pitchFamily="50" charset="-18"/>
              <a:ea typeface="Brygada 1918" pitchFamily="50" charset="-18"/>
            </a:endParaRPr>
          </a:p>
        </p:txBody>
      </p:sp>
      <p:sp>
        <p:nvSpPr>
          <p:cNvPr id="5" name="Tytuł 2"/>
          <p:cNvSpPr txBox="1">
            <a:spLocks/>
          </p:cNvSpPr>
          <p:nvPr/>
        </p:nvSpPr>
        <p:spPr>
          <a:xfrm>
            <a:off x="72360" y="867489"/>
            <a:ext cx="9071640" cy="523220"/>
          </a:xfrm>
          <a:prstGeom prst="rect">
            <a:avLst/>
          </a:prstGeom>
        </p:spPr>
        <p:txBody>
          <a:bodyPr vert="horz" anchor="ctr">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algn="ctr" defTabSz="914400" rtl="0" eaLnBrk="1" fontAlgn="auto" latinLnBrk="0" hangingPunct="1">
              <a:lnSpc>
                <a:spcPct val="100000"/>
              </a:lnSpc>
              <a:spcBef>
                <a:spcPct val="0"/>
              </a:spcBef>
              <a:spcAft>
                <a:spcPts val="0"/>
              </a:spcAft>
              <a:buClrTx/>
              <a:buSzPct val="45000"/>
              <a:buFont typeface="StarSymbol"/>
              <a:buNone/>
              <a:tabLst/>
              <a:defRPr/>
            </a:pPr>
            <a:r>
              <a:rPr kumimoji="0" lang="pl-PL" sz="2800" b="0" i="0" u="none" strike="noStrike" kern="1200" cap="none" spc="0" normalizeH="0" baseline="0" noProof="0" dirty="0" smtClean="0">
                <a:ln>
                  <a:noFill/>
                </a:ln>
                <a:solidFill>
                  <a:schemeClr val="tx2"/>
                </a:solidFill>
                <a:effectLst/>
                <a:uLnTx/>
                <a:uFillTx/>
                <a:latin typeface="Brygada 1918" pitchFamily="50" charset="-18"/>
                <a:ea typeface="Brygada 1918" pitchFamily="50" charset="-18"/>
                <a:cs typeface="+mj-cs"/>
              </a:rPr>
              <a:t>Puginał nożowy</a:t>
            </a:r>
            <a:endParaRPr kumimoji="0" lang="pl-PL" sz="2800" b="0" i="0" u="none" strike="noStrike" kern="1200" cap="none" spc="0" normalizeH="0" baseline="0" noProof="0" dirty="0">
              <a:ln>
                <a:noFill/>
              </a:ln>
              <a:solidFill>
                <a:schemeClr val="tx2"/>
              </a:solidFill>
              <a:effectLst/>
              <a:uLnTx/>
              <a:uFillTx/>
              <a:latin typeface="Brygada 1918" pitchFamily="50" charset="-18"/>
              <a:ea typeface="Brygada 1918" pitchFamily="50" charset="-18"/>
              <a:cs typeface="+mj-cs"/>
            </a:endParaRPr>
          </a:p>
        </p:txBody>
      </p:sp>
      <p:sp>
        <p:nvSpPr>
          <p:cNvPr id="6" name="Symbol zastępczy tekstu 3"/>
          <p:cNvSpPr txBox="1">
            <a:spLocks/>
          </p:cNvSpPr>
          <p:nvPr/>
        </p:nvSpPr>
        <p:spPr>
          <a:xfrm>
            <a:off x="2699792" y="1484784"/>
            <a:ext cx="6048672" cy="4680520"/>
          </a:xfrm>
          <a:prstGeom prst="rect">
            <a:avLst/>
          </a:prstGeom>
        </p:spPr>
        <p:txBody>
          <a:bodyPr vert="horz">
            <a:normAutofit/>
          </a:bodyPr>
          <a:lstStyle>
            <a:defPPr marL="432000" lvl="0" indent="-324000">
              <a:spcBef>
                <a:spcPts val="1417"/>
              </a:spcBef>
              <a:spcAft>
                <a:spcPts val="0"/>
              </a:spcAft>
              <a:buSzPct val="45000"/>
              <a:buFont typeface="StarSymbol"/>
              <a:buNone/>
              <a:defRPr lang="pl-PL" sz="3200" b="0" i="0" u="none" strike="noStrike" kern="1200" cap="none">
                <a:ln>
                  <a:noFill/>
                </a:ln>
                <a:latin typeface="Liberation Sans" pitchFamily="18"/>
                <a:ea typeface="Microsoft YaHei" pitchFamily="2"/>
                <a:cs typeface="Mangal" pitchFamily="2"/>
              </a:defRPr>
            </a:defPPr>
            <a:lvl1pPr marL="432000" lvl="0" indent="-324000">
              <a:spcBef>
                <a:spcPts val="1417"/>
              </a:spcBef>
              <a:spcAft>
                <a:spcPts val="0"/>
              </a:spcAft>
              <a:buSzPct val="45000"/>
              <a:buFont typeface="StarSymbol"/>
              <a:buChar char="●"/>
              <a:defRPr lang="pl-PL" sz="3200" b="0" i="0" u="none" strike="noStrike" kern="1200" cap="none">
                <a:ln>
                  <a:noFill/>
                </a:ln>
                <a:latin typeface="Liberation Sans" pitchFamily="18"/>
                <a:ea typeface="Microsoft YaHei" pitchFamily="2"/>
                <a:cs typeface="Mangal" pitchFamily="2"/>
              </a:defRPr>
            </a:lvl1pPr>
            <a:lvl2pPr marL="864000" lvl="1" indent="-324000">
              <a:spcBef>
                <a:spcPts val="1134"/>
              </a:spcBef>
              <a:spcAft>
                <a:spcPts val="0"/>
              </a:spcAft>
              <a:buSzPct val="75000"/>
              <a:buFont typeface="StarSymbol"/>
              <a:buChar char="–"/>
              <a:defRPr lang="pl-PL" sz="2800" b="0" i="0" u="none" strike="noStrike" kern="1200" cap="none">
                <a:ln>
                  <a:noFill/>
                </a:ln>
                <a:latin typeface="Liberation Sans" pitchFamily="18"/>
                <a:ea typeface="Microsoft YaHei" pitchFamily="2"/>
                <a:cs typeface="Mangal" pitchFamily="2"/>
              </a:defRPr>
            </a:lvl2pPr>
            <a:lvl3pPr marL="1295999" lvl="2" indent="-288000">
              <a:spcBef>
                <a:spcPts val="850"/>
              </a:spcBef>
              <a:spcAft>
                <a:spcPts val="0"/>
              </a:spcAft>
              <a:buSzPct val="45000"/>
              <a:buFont typeface="StarSymbol"/>
              <a:buChar char="●"/>
              <a:defRPr lang="pl-PL" sz="2400" b="0" i="0" u="none" strike="noStrike" kern="1200" cap="none">
                <a:ln>
                  <a:noFill/>
                </a:ln>
                <a:latin typeface="Liberation Sans" pitchFamily="18"/>
                <a:ea typeface="Microsoft YaHei" pitchFamily="2"/>
                <a:cs typeface="Mangal" pitchFamily="2"/>
              </a:defRPr>
            </a:lvl3pPr>
            <a:lvl4pPr marL="1728000" lvl="3" indent="-216000">
              <a:spcBef>
                <a:spcPts val="567"/>
              </a:spcBef>
              <a:spcAft>
                <a:spcPts val="0"/>
              </a:spcAft>
              <a:buSzPct val="75000"/>
              <a:buFont typeface="StarSymbol"/>
              <a:buChar char="–"/>
              <a:defRPr lang="pl-PL" sz="2000" b="0" i="0" u="none" strike="noStrike" kern="1200" cap="none">
                <a:ln>
                  <a:noFill/>
                </a:ln>
                <a:latin typeface="Liberation Sans" pitchFamily="18"/>
                <a:ea typeface="Microsoft YaHei" pitchFamily="2"/>
                <a:cs typeface="Mangal" pitchFamily="2"/>
              </a:defRPr>
            </a:lvl4pPr>
            <a:lvl5pPr marL="2160000" lvl="4"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5pPr>
            <a:lvl6pPr marL="2592000" lvl="5"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6pPr>
            <a:lvl7pPr marL="3024000" lvl="6"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7pPr>
            <a:lvl8pPr marL="3456000" lvl="7"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8pPr>
            <a:lvl9pPr marL="3887999" lvl="8"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9pPr>
          </a:lstStyle>
          <a:p>
            <a:pPr algn="just">
              <a:buClr>
                <a:schemeClr val="accent3"/>
              </a:buClr>
              <a:defRPr/>
            </a:pPr>
            <a:r>
              <a:rPr lang="pl-PL" sz="2000" dirty="0" smtClean="0">
                <a:latin typeface="Brygada 1918" pitchFamily="50" charset="-18"/>
                <a:ea typeface="Brygada 1918" pitchFamily="50" charset="-18"/>
              </a:rPr>
              <a:t>Rodzaj jednosiecznego puginału z nożową oprawą.</a:t>
            </a:r>
          </a:p>
          <a:p>
            <a:pPr algn="just">
              <a:buClr>
                <a:schemeClr val="accent3"/>
              </a:buClr>
              <a:defRPr/>
            </a:pPr>
            <a:r>
              <a:rPr lang="pl-PL" sz="2000" dirty="0" smtClean="0">
                <a:latin typeface="Brygada 1918" pitchFamily="50" charset="-18"/>
                <a:ea typeface="Brygada 1918" pitchFamily="50" charset="-18"/>
              </a:rPr>
              <a:t>Od zwykłego noża odróżnia go jego długość. Puginały nożowe posiadają głownię dłuższą niż 15 </a:t>
            </a:r>
            <a:r>
              <a:rPr lang="pl-PL" sz="2000" dirty="0" err="1" smtClean="0">
                <a:latin typeface="Brygada 1918" pitchFamily="50" charset="-18"/>
                <a:ea typeface="Brygada 1918" pitchFamily="50" charset="-18"/>
              </a:rPr>
              <a:t>cm</a:t>
            </a:r>
            <a:r>
              <a:rPr lang="pl-PL" sz="2000" dirty="0" smtClean="0">
                <a:latin typeface="Brygada 1918" pitchFamily="50" charset="-18"/>
                <a:ea typeface="Brygada 1918" pitchFamily="50" charset="-18"/>
              </a:rPr>
              <a:t>. </a:t>
            </a:r>
          </a:p>
          <a:p>
            <a:pPr algn="just">
              <a:buClr>
                <a:schemeClr val="accent3"/>
              </a:buClr>
              <a:defRPr/>
            </a:pPr>
            <a:r>
              <a:rPr lang="pl-PL" sz="2000" dirty="0" smtClean="0">
                <a:latin typeface="Brygada 1918" pitchFamily="50" charset="-18"/>
                <a:ea typeface="Brygada 1918" pitchFamily="50" charset="-18"/>
              </a:rPr>
              <a:t>Cechą charakterystyczną jest również tarczka znajdująca się na granicy trzpienia i głownią chroniąca przed ciosami ześlizgującymi się po głowni.</a:t>
            </a:r>
          </a:p>
          <a:p>
            <a:pPr algn="just">
              <a:buClr>
                <a:schemeClr val="accent3"/>
              </a:buClr>
              <a:defRPr/>
            </a:pPr>
            <a:r>
              <a:rPr lang="pl-PL" sz="2000" dirty="0" smtClean="0">
                <a:latin typeface="Brygada 1918" pitchFamily="50" charset="-18"/>
                <a:ea typeface="Brygada 1918" pitchFamily="50" charset="-18"/>
              </a:rPr>
              <a:t>Największą popularnością cieszyły się w XV wieku.</a:t>
            </a:r>
          </a:p>
          <a:p>
            <a:pPr algn="just">
              <a:buClr>
                <a:schemeClr val="accent3"/>
              </a:buClr>
              <a:defRPr/>
            </a:pPr>
            <a:endParaRPr lang="pl-PL" sz="2000" dirty="0" smtClean="0">
              <a:latin typeface="Brygada 1918" pitchFamily="50" charset="-18"/>
              <a:ea typeface="Brygada 1918" pitchFamily="50" charset="-18"/>
            </a:endParaRPr>
          </a:p>
        </p:txBody>
      </p:sp>
      <p:pic>
        <p:nvPicPr>
          <p:cNvPr id="9" name="Obraz 8" descr="mzm_mt_799.jpg"/>
          <p:cNvPicPr>
            <a:picLocks noChangeAspect="1"/>
          </p:cNvPicPr>
          <p:nvPr/>
        </p:nvPicPr>
        <p:blipFill>
          <a:blip r:embed="rId2" cstate="print"/>
          <a:stretch>
            <a:fillRect/>
          </a:stretch>
        </p:blipFill>
        <p:spPr>
          <a:xfrm rot="5400000">
            <a:off x="-88307" y="2400675"/>
            <a:ext cx="3168352" cy="1624603"/>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Obraz 10" descr="mzm_mt_595(1).jpg"/>
          <p:cNvPicPr>
            <a:picLocks noChangeAspect="1"/>
          </p:cNvPicPr>
          <p:nvPr/>
        </p:nvPicPr>
        <p:blipFill>
          <a:blip r:embed="rId2" cstate="print"/>
          <a:stretch>
            <a:fillRect/>
          </a:stretch>
        </p:blipFill>
        <p:spPr>
          <a:xfrm>
            <a:off x="0" y="1340768"/>
            <a:ext cx="2952328" cy="1966250"/>
          </a:xfrm>
          <a:prstGeom prst="rect">
            <a:avLst/>
          </a:prstGeom>
        </p:spPr>
      </p:pic>
      <p:sp>
        <p:nvSpPr>
          <p:cNvPr id="2" name="Tytuł 1"/>
          <p:cNvSpPr>
            <a:spLocks noGrp="1"/>
          </p:cNvSpPr>
          <p:nvPr>
            <p:ph type="title"/>
          </p:nvPr>
        </p:nvSpPr>
        <p:spPr>
          <a:xfrm>
            <a:off x="539552" y="476672"/>
            <a:ext cx="8229600" cy="432048"/>
          </a:xfrm>
        </p:spPr>
        <p:txBody>
          <a:bodyPr>
            <a:normAutofit fontScale="90000"/>
          </a:bodyPr>
          <a:lstStyle/>
          <a:p>
            <a:pPr algn="ctr"/>
            <a:r>
              <a:rPr lang="pl-PL" dirty="0" smtClean="0">
                <a:latin typeface="Brygada 1918" pitchFamily="50" charset="-18"/>
                <a:ea typeface="Brygada 1918" pitchFamily="50" charset="-18"/>
              </a:rPr>
              <a:t>Puginały</a:t>
            </a:r>
            <a:endParaRPr lang="pl-PL" dirty="0">
              <a:latin typeface="Brygada 1918" pitchFamily="50" charset="-18"/>
              <a:ea typeface="Brygada 1918" pitchFamily="50" charset="-18"/>
            </a:endParaRPr>
          </a:p>
        </p:txBody>
      </p:sp>
      <p:sp>
        <p:nvSpPr>
          <p:cNvPr id="5" name="Tytuł 2"/>
          <p:cNvSpPr txBox="1">
            <a:spLocks/>
          </p:cNvSpPr>
          <p:nvPr/>
        </p:nvSpPr>
        <p:spPr>
          <a:xfrm>
            <a:off x="72360" y="867489"/>
            <a:ext cx="9071640" cy="523220"/>
          </a:xfrm>
          <a:prstGeom prst="rect">
            <a:avLst/>
          </a:prstGeom>
        </p:spPr>
        <p:txBody>
          <a:bodyPr vert="horz" anchor="ctr">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algn="ctr" defTabSz="914400" rtl="0" eaLnBrk="1" fontAlgn="auto" latinLnBrk="0" hangingPunct="1">
              <a:lnSpc>
                <a:spcPct val="100000"/>
              </a:lnSpc>
              <a:spcBef>
                <a:spcPct val="0"/>
              </a:spcBef>
              <a:spcAft>
                <a:spcPts val="0"/>
              </a:spcAft>
              <a:buClrTx/>
              <a:buSzPct val="45000"/>
              <a:buFont typeface="StarSymbol"/>
              <a:buNone/>
              <a:tabLst/>
              <a:defRPr/>
            </a:pPr>
            <a:r>
              <a:rPr kumimoji="0" lang="pl-PL" sz="2800" b="0" i="0" u="none" strike="noStrike" kern="1200" cap="none" spc="0" normalizeH="0" baseline="0" noProof="0" dirty="0" smtClean="0">
                <a:ln>
                  <a:noFill/>
                </a:ln>
                <a:solidFill>
                  <a:schemeClr val="tx2"/>
                </a:solidFill>
                <a:effectLst/>
                <a:uLnTx/>
                <a:uFillTx/>
                <a:latin typeface="Brygada 1918" pitchFamily="50" charset="-18"/>
                <a:ea typeface="Brygada 1918" pitchFamily="50" charset="-18"/>
                <a:cs typeface="+mj-cs"/>
              </a:rPr>
              <a:t>Lewak</a:t>
            </a:r>
            <a:endParaRPr kumimoji="0" lang="pl-PL" sz="2800" b="0" i="0" u="none" strike="noStrike" kern="1200" cap="none" spc="0" normalizeH="0" baseline="0" noProof="0" dirty="0">
              <a:ln>
                <a:noFill/>
              </a:ln>
              <a:solidFill>
                <a:schemeClr val="tx2"/>
              </a:solidFill>
              <a:effectLst/>
              <a:uLnTx/>
              <a:uFillTx/>
              <a:latin typeface="Brygada 1918" pitchFamily="50" charset="-18"/>
              <a:ea typeface="Brygada 1918" pitchFamily="50" charset="-18"/>
              <a:cs typeface="+mj-cs"/>
            </a:endParaRPr>
          </a:p>
        </p:txBody>
      </p:sp>
      <p:sp>
        <p:nvSpPr>
          <p:cNvPr id="6" name="Symbol zastępczy tekstu 3"/>
          <p:cNvSpPr txBox="1">
            <a:spLocks/>
          </p:cNvSpPr>
          <p:nvPr/>
        </p:nvSpPr>
        <p:spPr>
          <a:xfrm>
            <a:off x="2699792" y="1484784"/>
            <a:ext cx="6048672" cy="4680520"/>
          </a:xfrm>
          <a:prstGeom prst="rect">
            <a:avLst/>
          </a:prstGeom>
        </p:spPr>
        <p:txBody>
          <a:bodyPr vert="horz">
            <a:normAutofit/>
          </a:bodyPr>
          <a:lstStyle>
            <a:defPPr marL="432000" lvl="0" indent="-324000">
              <a:spcBef>
                <a:spcPts val="1417"/>
              </a:spcBef>
              <a:spcAft>
                <a:spcPts val="0"/>
              </a:spcAft>
              <a:buSzPct val="45000"/>
              <a:buFont typeface="StarSymbol"/>
              <a:buNone/>
              <a:defRPr lang="pl-PL" sz="3200" b="0" i="0" u="none" strike="noStrike" kern="1200" cap="none">
                <a:ln>
                  <a:noFill/>
                </a:ln>
                <a:latin typeface="Liberation Sans" pitchFamily="18"/>
                <a:ea typeface="Microsoft YaHei" pitchFamily="2"/>
                <a:cs typeface="Mangal" pitchFamily="2"/>
              </a:defRPr>
            </a:defPPr>
            <a:lvl1pPr marL="432000" lvl="0" indent="-324000">
              <a:spcBef>
                <a:spcPts val="1417"/>
              </a:spcBef>
              <a:spcAft>
                <a:spcPts val="0"/>
              </a:spcAft>
              <a:buSzPct val="45000"/>
              <a:buFont typeface="StarSymbol"/>
              <a:buChar char="●"/>
              <a:defRPr lang="pl-PL" sz="3200" b="0" i="0" u="none" strike="noStrike" kern="1200" cap="none">
                <a:ln>
                  <a:noFill/>
                </a:ln>
                <a:latin typeface="Liberation Sans" pitchFamily="18"/>
                <a:ea typeface="Microsoft YaHei" pitchFamily="2"/>
                <a:cs typeface="Mangal" pitchFamily="2"/>
              </a:defRPr>
            </a:lvl1pPr>
            <a:lvl2pPr marL="864000" lvl="1" indent="-324000">
              <a:spcBef>
                <a:spcPts val="1134"/>
              </a:spcBef>
              <a:spcAft>
                <a:spcPts val="0"/>
              </a:spcAft>
              <a:buSzPct val="75000"/>
              <a:buFont typeface="StarSymbol"/>
              <a:buChar char="–"/>
              <a:defRPr lang="pl-PL" sz="2800" b="0" i="0" u="none" strike="noStrike" kern="1200" cap="none">
                <a:ln>
                  <a:noFill/>
                </a:ln>
                <a:latin typeface="Liberation Sans" pitchFamily="18"/>
                <a:ea typeface="Microsoft YaHei" pitchFamily="2"/>
                <a:cs typeface="Mangal" pitchFamily="2"/>
              </a:defRPr>
            </a:lvl2pPr>
            <a:lvl3pPr marL="1295999" lvl="2" indent="-288000">
              <a:spcBef>
                <a:spcPts val="850"/>
              </a:spcBef>
              <a:spcAft>
                <a:spcPts val="0"/>
              </a:spcAft>
              <a:buSzPct val="45000"/>
              <a:buFont typeface="StarSymbol"/>
              <a:buChar char="●"/>
              <a:defRPr lang="pl-PL" sz="2400" b="0" i="0" u="none" strike="noStrike" kern="1200" cap="none">
                <a:ln>
                  <a:noFill/>
                </a:ln>
                <a:latin typeface="Liberation Sans" pitchFamily="18"/>
                <a:ea typeface="Microsoft YaHei" pitchFamily="2"/>
                <a:cs typeface="Mangal" pitchFamily="2"/>
              </a:defRPr>
            </a:lvl3pPr>
            <a:lvl4pPr marL="1728000" lvl="3" indent="-216000">
              <a:spcBef>
                <a:spcPts val="567"/>
              </a:spcBef>
              <a:spcAft>
                <a:spcPts val="0"/>
              </a:spcAft>
              <a:buSzPct val="75000"/>
              <a:buFont typeface="StarSymbol"/>
              <a:buChar char="–"/>
              <a:defRPr lang="pl-PL" sz="2000" b="0" i="0" u="none" strike="noStrike" kern="1200" cap="none">
                <a:ln>
                  <a:noFill/>
                </a:ln>
                <a:latin typeface="Liberation Sans" pitchFamily="18"/>
                <a:ea typeface="Microsoft YaHei" pitchFamily="2"/>
                <a:cs typeface="Mangal" pitchFamily="2"/>
              </a:defRPr>
            </a:lvl4pPr>
            <a:lvl5pPr marL="2160000" lvl="4"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5pPr>
            <a:lvl6pPr marL="2592000" lvl="5"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6pPr>
            <a:lvl7pPr marL="3024000" lvl="6"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7pPr>
            <a:lvl8pPr marL="3456000" lvl="7"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8pPr>
            <a:lvl9pPr marL="3887999" lvl="8"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9pPr>
          </a:lstStyle>
          <a:p>
            <a:pPr algn="just">
              <a:buClr>
                <a:schemeClr val="accent3"/>
              </a:buClr>
              <a:defRPr/>
            </a:pPr>
            <a:r>
              <a:rPr lang="pl-PL" sz="2000" dirty="0" smtClean="0">
                <a:latin typeface="Brygada 1918" pitchFamily="50" charset="-18"/>
                <a:ea typeface="Brygada 1918" pitchFamily="50" charset="-18"/>
              </a:rPr>
              <a:t>Rodzaj puginały stosowane w okresie nowożytnym w walce razem z rapierem.</a:t>
            </a:r>
          </a:p>
          <a:p>
            <a:pPr algn="just">
              <a:buClr>
                <a:schemeClr val="accent3"/>
              </a:buClr>
              <a:defRPr/>
            </a:pPr>
            <a:r>
              <a:rPr lang="pl-PL" sz="2000" dirty="0" smtClean="0">
                <a:latin typeface="Brygada 1918" pitchFamily="50" charset="-18"/>
                <a:ea typeface="Brygada 1918" pitchFamily="50" charset="-18"/>
              </a:rPr>
              <a:t>Nazwa pochodzi od tego, że trzymany był w lewej (nieuzbrojonej) dłoni.</a:t>
            </a:r>
          </a:p>
          <a:p>
            <a:pPr algn="just">
              <a:buClr>
                <a:schemeClr val="accent3"/>
              </a:buClr>
              <a:defRPr/>
            </a:pPr>
            <a:r>
              <a:rPr lang="pl-PL" sz="2000" dirty="0" smtClean="0">
                <a:latin typeface="Brygada 1918" pitchFamily="50" charset="-18"/>
                <a:ea typeface="Brygada 1918" pitchFamily="50" charset="-18"/>
              </a:rPr>
              <a:t>Służył do parowania, bądź przechwytywania ciosów przeciwnika. Często produkowano jest w parach z rapierem. Łączyła je podobna budowa oraz zdobienia. </a:t>
            </a:r>
          </a:p>
          <a:p>
            <a:pPr algn="just">
              <a:buClr>
                <a:schemeClr val="accent3"/>
              </a:buClr>
              <a:defRPr/>
            </a:pPr>
            <a:r>
              <a:rPr lang="pl-PL" sz="2000" dirty="0" smtClean="0">
                <a:latin typeface="Brygada 1918" pitchFamily="50" charset="-18"/>
                <a:ea typeface="Brygada 1918" pitchFamily="50" charset="-18"/>
              </a:rPr>
              <a:t>Szczególnym przypadkiem lewaka jest tzw. lewak sprężynowy z trzema głowniami rozkładanymi po naciśnięciu przycisku. Rozłożenie głowni w trakcie walki miało ułatwić złapanie </a:t>
            </a:r>
            <a:r>
              <a:rPr lang="pl-PL" sz="2000" dirty="0" err="1" smtClean="0">
                <a:latin typeface="Brygada 1918" pitchFamily="50" charset="-18"/>
                <a:ea typeface="Brygada 1918" pitchFamily="50" charset="-18"/>
              </a:rPr>
              <a:t>rapieru</a:t>
            </a:r>
            <a:r>
              <a:rPr lang="pl-PL" sz="2000" dirty="0" smtClean="0">
                <a:latin typeface="Brygada 1918" pitchFamily="50" charset="-18"/>
                <a:ea typeface="Brygada 1918" pitchFamily="50" charset="-18"/>
              </a:rPr>
              <a:t> przeciwnika. </a:t>
            </a:r>
          </a:p>
        </p:txBody>
      </p:sp>
      <p:pic>
        <p:nvPicPr>
          <p:cNvPr id="7" name="Obraz 6" descr="mzm_mt_346.jpg"/>
          <p:cNvPicPr>
            <a:picLocks noChangeAspect="1"/>
          </p:cNvPicPr>
          <p:nvPr/>
        </p:nvPicPr>
        <p:blipFill>
          <a:blip r:embed="rId3" cstate="print"/>
          <a:stretch>
            <a:fillRect/>
          </a:stretch>
        </p:blipFill>
        <p:spPr>
          <a:xfrm rot="5400000">
            <a:off x="-160889" y="3985425"/>
            <a:ext cx="3273090" cy="1872208"/>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539552" y="476672"/>
            <a:ext cx="8229600" cy="432048"/>
          </a:xfrm>
        </p:spPr>
        <p:txBody>
          <a:bodyPr>
            <a:normAutofit fontScale="90000"/>
          </a:bodyPr>
          <a:lstStyle/>
          <a:p>
            <a:pPr algn="ctr"/>
            <a:r>
              <a:rPr lang="pl-PL" dirty="0" smtClean="0">
                <a:latin typeface="Brygada 1918" pitchFamily="50" charset="-18"/>
                <a:ea typeface="Brygada 1918" pitchFamily="50" charset="-18"/>
              </a:rPr>
              <a:t>Kordy i tasaki</a:t>
            </a:r>
            <a:endParaRPr lang="pl-PL" dirty="0">
              <a:latin typeface="Brygada 1918" pitchFamily="50" charset="-18"/>
              <a:ea typeface="Brygada 1918" pitchFamily="50" charset="-18"/>
            </a:endParaRPr>
          </a:p>
        </p:txBody>
      </p:sp>
      <p:sp>
        <p:nvSpPr>
          <p:cNvPr id="5" name="Tytuł 2"/>
          <p:cNvSpPr txBox="1">
            <a:spLocks/>
          </p:cNvSpPr>
          <p:nvPr/>
        </p:nvSpPr>
        <p:spPr>
          <a:xfrm>
            <a:off x="72360" y="867489"/>
            <a:ext cx="9071640" cy="523220"/>
          </a:xfrm>
          <a:prstGeom prst="rect">
            <a:avLst/>
          </a:prstGeom>
        </p:spPr>
        <p:txBody>
          <a:bodyPr vert="horz" anchor="ctr">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algn="ctr" defTabSz="914400" rtl="0" eaLnBrk="1" fontAlgn="auto" latinLnBrk="0" hangingPunct="1">
              <a:lnSpc>
                <a:spcPct val="100000"/>
              </a:lnSpc>
              <a:spcBef>
                <a:spcPct val="0"/>
              </a:spcBef>
              <a:spcAft>
                <a:spcPts val="0"/>
              </a:spcAft>
              <a:buClrTx/>
              <a:buSzPct val="45000"/>
              <a:buFont typeface="StarSymbol"/>
              <a:buNone/>
              <a:tabLst/>
              <a:defRPr/>
            </a:pPr>
            <a:r>
              <a:rPr kumimoji="0" lang="pl-PL" sz="2800" b="0" i="0" u="none" strike="noStrike" kern="1200" cap="none" spc="0" normalizeH="0" baseline="0" noProof="0" dirty="0" smtClean="0">
                <a:ln>
                  <a:noFill/>
                </a:ln>
                <a:solidFill>
                  <a:schemeClr val="tx2"/>
                </a:solidFill>
                <a:effectLst/>
                <a:uLnTx/>
                <a:uFillTx/>
                <a:latin typeface="Brygada 1918" pitchFamily="50" charset="-18"/>
                <a:ea typeface="Brygada 1918" pitchFamily="50" charset="-18"/>
                <a:cs typeface="+mj-cs"/>
              </a:rPr>
              <a:t>Kord</a:t>
            </a:r>
            <a:endParaRPr kumimoji="0" lang="pl-PL" sz="2800" b="0" i="0" u="none" strike="noStrike" kern="1200" cap="none" spc="0" normalizeH="0" baseline="0" noProof="0" dirty="0">
              <a:ln>
                <a:noFill/>
              </a:ln>
              <a:solidFill>
                <a:schemeClr val="tx2"/>
              </a:solidFill>
              <a:effectLst/>
              <a:uLnTx/>
              <a:uFillTx/>
              <a:latin typeface="Brygada 1918" pitchFamily="50" charset="-18"/>
              <a:ea typeface="Brygada 1918" pitchFamily="50" charset="-18"/>
              <a:cs typeface="+mj-cs"/>
            </a:endParaRPr>
          </a:p>
        </p:txBody>
      </p:sp>
      <p:sp>
        <p:nvSpPr>
          <p:cNvPr id="6" name="Symbol zastępczy tekstu 3"/>
          <p:cNvSpPr txBox="1">
            <a:spLocks/>
          </p:cNvSpPr>
          <p:nvPr/>
        </p:nvSpPr>
        <p:spPr>
          <a:xfrm>
            <a:off x="2699792" y="1412776"/>
            <a:ext cx="6048672" cy="4680520"/>
          </a:xfrm>
          <a:prstGeom prst="rect">
            <a:avLst/>
          </a:prstGeom>
        </p:spPr>
        <p:txBody>
          <a:bodyPr vert="horz">
            <a:normAutofit/>
          </a:bodyPr>
          <a:lstStyle>
            <a:defPPr marL="432000" lvl="0" indent="-324000">
              <a:spcBef>
                <a:spcPts val="1417"/>
              </a:spcBef>
              <a:spcAft>
                <a:spcPts val="0"/>
              </a:spcAft>
              <a:buSzPct val="45000"/>
              <a:buFont typeface="StarSymbol"/>
              <a:buNone/>
              <a:defRPr lang="pl-PL" sz="3200" b="0" i="0" u="none" strike="noStrike" kern="1200" cap="none">
                <a:ln>
                  <a:noFill/>
                </a:ln>
                <a:latin typeface="Liberation Sans" pitchFamily="18"/>
                <a:ea typeface="Microsoft YaHei" pitchFamily="2"/>
                <a:cs typeface="Mangal" pitchFamily="2"/>
              </a:defRPr>
            </a:defPPr>
            <a:lvl1pPr marL="432000" lvl="0" indent="-324000">
              <a:spcBef>
                <a:spcPts val="1417"/>
              </a:spcBef>
              <a:spcAft>
                <a:spcPts val="0"/>
              </a:spcAft>
              <a:buSzPct val="45000"/>
              <a:buFont typeface="StarSymbol"/>
              <a:buChar char="●"/>
              <a:defRPr lang="pl-PL" sz="3200" b="0" i="0" u="none" strike="noStrike" kern="1200" cap="none">
                <a:ln>
                  <a:noFill/>
                </a:ln>
                <a:latin typeface="Liberation Sans" pitchFamily="18"/>
                <a:ea typeface="Microsoft YaHei" pitchFamily="2"/>
                <a:cs typeface="Mangal" pitchFamily="2"/>
              </a:defRPr>
            </a:lvl1pPr>
            <a:lvl2pPr marL="864000" lvl="1" indent="-324000">
              <a:spcBef>
                <a:spcPts val="1134"/>
              </a:spcBef>
              <a:spcAft>
                <a:spcPts val="0"/>
              </a:spcAft>
              <a:buSzPct val="75000"/>
              <a:buFont typeface="StarSymbol"/>
              <a:buChar char="–"/>
              <a:defRPr lang="pl-PL" sz="2800" b="0" i="0" u="none" strike="noStrike" kern="1200" cap="none">
                <a:ln>
                  <a:noFill/>
                </a:ln>
                <a:latin typeface="Liberation Sans" pitchFamily="18"/>
                <a:ea typeface="Microsoft YaHei" pitchFamily="2"/>
                <a:cs typeface="Mangal" pitchFamily="2"/>
              </a:defRPr>
            </a:lvl2pPr>
            <a:lvl3pPr marL="1295999" lvl="2" indent="-288000">
              <a:spcBef>
                <a:spcPts val="850"/>
              </a:spcBef>
              <a:spcAft>
                <a:spcPts val="0"/>
              </a:spcAft>
              <a:buSzPct val="45000"/>
              <a:buFont typeface="StarSymbol"/>
              <a:buChar char="●"/>
              <a:defRPr lang="pl-PL" sz="2400" b="0" i="0" u="none" strike="noStrike" kern="1200" cap="none">
                <a:ln>
                  <a:noFill/>
                </a:ln>
                <a:latin typeface="Liberation Sans" pitchFamily="18"/>
                <a:ea typeface="Microsoft YaHei" pitchFamily="2"/>
                <a:cs typeface="Mangal" pitchFamily="2"/>
              </a:defRPr>
            </a:lvl3pPr>
            <a:lvl4pPr marL="1728000" lvl="3" indent="-216000">
              <a:spcBef>
                <a:spcPts val="567"/>
              </a:spcBef>
              <a:spcAft>
                <a:spcPts val="0"/>
              </a:spcAft>
              <a:buSzPct val="75000"/>
              <a:buFont typeface="StarSymbol"/>
              <a:buChar char="–"/>
              <a:defRPr lang="pl-PL" sz="2000" b="0" i="0" u="none" strike="noStrike" kern="1200" cap="none">
                <a:ln>
                  <a:noFill/>
                </a:ln>
                <a:latin typeface="Liberation Sans" pitchFamily="18"/>
                <a:ea typeface="Microsoft YaHei" pitchFamily="2"/>
                <a:cs typeface="Mangal" pitchFamily="2"/>
              </a:defRPr>
            </a:lvl4pPr>
            <a:lvl5pPr marL="2160000" lvl="4"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5pPr>
            <a:lvl6pPr marL="2592000" lvl="5"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6pPr>
            <a:lvl7pPr marL="3024000" lvl="6"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7pPr>
            <a:lvl8pPr marL="3456000" lvl="7"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8pPr>
            <a:lvl9pPr marL="3887999" lvl="8"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9pPr>
          </a:lstStyle>
          <a:p>
            <a:pPr algn="just">
              <a:buClr>
                <a:schemeClr val="accent3"/>
              </a:buClr>
              <a:defRPr/>
            </a:pPr>
            <a:r>
              <a:rPr lang="pl-PL" sz="2000" dirty="0" smtClean="0">
                <a:latin typeface="Brygada 1918" pitchFamily="50" charset="-18"/>
                <a:ea typeface="Brygada 1918" pitchFamily="50" charset="-18"/>
              </a:rPr>
              <a:t>Kord jest typem broni siecznej blisko spokrewnionym z szablą, wykształcony na zachodzie Europy w XIV wieku. Swoim kształtem przypomina duży nóż.</a:t>
            </a:r>
          </a:p>
          <a:p>
            <a:pPr algn="just">
              <a:buClr>
                <a:schemeClr val="accent3"/>
              </a:buClr>
              <a:defRPr/>
            </a:pPr>
            <a:r>
              <a:rPr lang="pl-PL" sz="2000" dirty="0" smtClean="0">
                <a:latin typeface="Brygada 1918" pitchFamily="50" charset="-18"/>
                <a:ea typeface="Brygada 1918" pitchFamily="50" charset="-18"/>
              </a:rPr>
              <a:t>Kord posiada nożową rękojeść, prostą, jednosieczną głownię, często ze ściętym sztychem. Niektóre kordy posiadały tarczkę ochronną na granicy trzpienia i głowni.  </a:t>
            </a:r>
          </a:p>
          <a:p>
            <a:pPr algn="just">
              <a:buClr>
                <a:schemeClr val="accent3"/>
              </a:buClr>
              <a:defRPr/>
            </a:pPr>
            <a:r>
              <a:rPr lang="pl-PL" sz="2000" dirty="0" smtClean="0">
                <a:latin typeface="Brygada 1918" pitchFamily="50" charset="-18"/>
                <a:ea typeface="Brygada 1918" pitchFamily="50" charset="-18"/>
              </a:rPr>
              <a:t>Od noża bojowego odróżnia go długość głowni powyżej 40 </a:t>
            </a:r>
            <a:r>
              <a:rPr lang="pl-PL" sz="2000" dirty="0" err="1" smtClean="0">
                <a:latin typeface="Brygada 1918" pitchFamily="50" charset="-18"/>
                <a:ea typeface="Brygada 1918" pitchFamily="50" charset="-18"/>
              </a:rPr>
              <a:t>cm</a:t>
            </a:r>
            <a:r>
              <a:rPr lang="pl-PL" sz="2000" dirty="0" smtClean="0">
                <a:latin typeface="Brygada 1918" pitchFamily="50" charset="-18"/>
                <a:ea typeface="Brygada 1918" pitchFamily="50" charset="-18"/>
              </a:rPr>
              <a:t>.</a:t>
            </a:r>
          </a:p>
          <a:p>
            <a:pPr algn="just">
              <a:buClr>
                <a:schemeClr val="accent3"/>
              </a:buClr>
              <a:defRPr/>
            </a:pPr>
            <a:r>
              <a:rPr lang="pl-PL" sz="2000" dirty="0" smtClean="0">
                <a:latin typeface="Brygada 1918" pitchFamily="50" charset="-18"/>
                <a:ea typeface="Brygada 1918" pitchFamily="50" charset="-18"/>
              </a:rPr>
              <a:t>W XV wieku był to najpopularniejszy okaz broni siecznej stosowany na co dzień, głównie przez mieszczan, ale również i szlachtę.</a:t>
            </a:r>
          </a:p>
        </p:txBody>
      </p:sp>
      <p:pic>
        <p:nvPicPr>
          <p:cNvPr id="9" name="Obraz 8" descr="mzm_mt_502.jpg"/>
          <p:cNvPicPr>
            <a:picLocks noChangeAspect="1"/>
          </p:cNvPicPr>
          <p:nvPr/>
        </p:nvPicPr>
        <p:blipFill>
          <a:blip r:embed="rId2" cstate="print"/>
          <a:srcRect t="12310" b="19983"/>
          <a:stretch>
            <a:fillRect/>
          </a:stretch>
        </p:blipFill>
        <p:spPr>
          <a:xfrm rot="16200000">
            <a:off x="-1459028" y="2691276"/>
            <a:ext cx="4717240" cy="1584176"/>
          </a:xfrm>
          <a:prstGeom prst="rect">
            <a:avLst/>
          </a:prstGeom>
        </p:spPr>
      </p:pic>
      <p:pic>
        <p:nvPicPr>
          <p:cNvPr id="10" name="Obraz 9" descr="mzm_mt_805(2).jpg"/>
          <p:cNvPicPr>
            <a:picLocks noChangeAspect="1"/>
          </p:cNvPicPr>
          <p:nvPr/>
        </p:nvPicPr>
        <p:blipFill>
          <a:blip r:embed="rId3" cstate="print"/>
          <a:stretch>
            <a:fillRect/>
          </a:stretch>
        </p:blipFill>
        <p:spPr>
          <a:xfrm rot="5400000">
            <a:off x="69349" y="3003424"/>
            <a:ext cx="4324779" cy="936104"/>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539552" y="476672"/>
            <a:ext cx="8229600" cy="432048"/>
          </a:xfrm>
        </p:spPr>
        <p:txBody>
          <a:bodyPr>
            <a:normAutofit fontScale="90000"/>
          </a:bodyPr>
          <a:lstStyle/>
          <a:p>
            <a:pPr algn="ctr"/>
            <a:r>
              <a:rPr lang="pl-PL" dirty="0" smtClean="0">
                <a:latin typeface="Brygada 1918" pitchFamily="50" charset="-18"/>
                <a:ea typeface="Brygada 1918" pitchFamily="50" charset="-18"/>
              </a:rPr>
              <a:t>Kordy i tasaki</a:t>
            </a:r>
            <a:endParaRPr lang="pl-PL" dirty="0">
              <a:latin typeface="Brygada 1918" pitchFamily="50" charset="-18"/>
              <a:ea typeface="Brygada 1918" pitchFamily="50" charset="-18"/>
            </a:endParaRPr>
          </a:p>
        </p:txBody>
      </p:sp>
      <p:sp>
        <p:nvSpPr>
          <p:cNvPr id="5" name="Tytuł 2"/>
          <p:cNvSpPr txBox="1">
            <a:spLocks/>
          </p:cNvSpPr>
          <p:nvPr/>
        </p:nvSpPr>
        <p:spPr>
          <a:xfrm>
            <a:off x="72360" y="867489"/>
            <a:ext cx="9071640" cy="523220"/>
          </a:xfrm>
          <a:prstGeom prst="rect">
            <a:avLst/>
          </a:prstGeom>
        </p:spPr>
        <p:txBody>
          <a:bodyPr vert="horz" anchor="ctr">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algn="ctr" defTabSz="914400" rtl="0" eaLnBrk="1" fontAlgn="auto" latinLnBrk="0" hangingPunct="1">
              <a:lnSpc>
                <a:spcPct val="100000"/>
              </a:lnSpc>
              <a:spcBef>
                <a:spcPct val="0"/>
              </a:spcBef>
              <a:spcAft>
                <a:spcPts val="0"/>
              </a:spcAft>
              <a:buClrTx/>
              <a:buSzPct val="45000"/>
              <a:buFont typeface="StarSymbol"/>
              <a:buNone/>
              <a:tabLst/>
              <a:defRPr/>
            </a:pPr>
            <a:r>
              <a:rPr kumimoji="0" lang="pl-PL" sz="2800" b="0" i="0" u="none" strike="noStrike" kern="1200" cap="none" spc="0" normalizeH="0" baseline="0" noProof="0" dirty="0" smtClean="0">
                <a:ln>
                  <a:noFill/>
                </a:ln>
                <a:solidFill>
                  <a:schemeClr val="tx2"/>
                </a:solidFill>
                <a:effectLst/>
                <a:uLnTx/>
                <a:uFillTx/>
                <a:latin typeface="Brygada 1918" pitchFamily="50" charset="-18"/>
                <a:ea typeface="Brygada 1918" pitchFamily="50" charset="-18"/>
                <a:cs typeface="+mj-cs"/>
              </a:rPr>
              <a:t>Tasak średniowieczny</a:t>
            </a:r>
            <a:endParaRPr kumimoji="0" lang="pl-PL" sz="2800" b="0" i="0" u="none" strike="noStrike" kern="1200" cap="none" spc="0" normalizeH="0" baseline="0" noProof="0" dirty="0">
              <a:ln>
                <a:noFill/>
              </a:ln>
              <a:solidFill>
                <a:schemeClr val="tx2"/>
              </a:solidFill>
              <a:effectLst/>
              <a:uLnTx/>
              <a:uFillTx/>
              <a:latin typeface="Brygada 1918" pitchFamily="50" charset="-18"/>
              <a:ea typeface="Brygada 1918" pitchFamily="50" charset="-18"/>
              <a:cs typeface="+mj-cs"/>
            </a:endParaRPr>
          </a:p>
        </p:txBody>
      </p:sp>
      <p:sp>
        <p:nvSpPr>
          <p:cNvPr id="6" name="Symbol zastępczy tekstu 3"/>
          <p:cNvSpPr txBox="1">
            <a:spLocks/>
          </p:cNvSpPr>
          <p:nvPr/>
        </p:nvSpPr>
        <p:spPr>
          <a:xfrm>
            <a:off x="2699792" y="1412776"/>
            <a:ext cx="6048672" cy="4680520"/>
          </a:xfrm>
          <a:prstGeom prst="rect">
            <a:avLst/>
          </a:prstGeom>
        </p:spPr>
        <p:txBody>
          <a:bodyPr vert="horz">
            <a:normAutofit/>
          </a:bodyPr>
          <a:lstStyle>
            <a:defPPr marL="432000" lvl="0" indent="-324000">
              <a:spcBef>
                <a:spcPts val="1417"/>
              </a:spcBef>
              <a:spcAft>
                <a:spcPts val="0"/>
              </a:spcAft>
              <a:buSzPct val="45000"/>
              <a:buFont typeface="StarSymbol"/>
              <a:buNone/>
              <a:defRPr lang="pl-PL" sz="3200" b="0" i="0" u="none" strike="noStrike" kern="1200" cap="none">
                <a:ln>
                  <a:noFill/>
                </a:ln>
                <a:latin typeface="Liberation Sans" pitchFamily="18"/>
                <a:ea typeface="Microsoft YaHei" pitchFamily="2"/>
                <a:cs typeface="Mangal" pitchFamily="2"/>
              </a:defRPr>
            </a:defPPr>
            <a:lvl1pPr marL="432000" lvl="0" indent="-324000">
              <a:spcBef>
                <a:spcPts val="1417"/>
              </a:spcBef>
              <a:spcAft>
                <a:spcPts val="0"/>
              </a:spcAft>
              <a:buSzPct val="45000"/>
              <a:buFont typeface="StarSymbol"/>
              <a:buChar char="●"/>
              <a:defRPr lang="pl-PL" sz="3200" b="0" i="0" u="none" strike="noStrike" kern="1200" cap="none">
                <a:ln>
                  <a:noFill/>
                </a:ln>
                <a:latin typeface="Liberation Sans" pitchFamily="18"/>
                <a:ea typeface="Microsoft YaHei" pitchFamily="2"/>
                <a:cs typeface="Mangal" pitchFamily="2"/>
              </a:defRPr>
            </a:lvl1pPr>
            <a:lvl2pPr marL="864000" lvl="1" indent="-324000">
              <a:spcBef>
                <a:spcPts val="1134"/>
              </a:spcBef>
              <a:spcAft>
                <a:spcPts val="0"/>
              </a:spcAft>
              <a:buSzPct val="75000"/>
              <a:buFont typeface="StarSymbol"/>
              <a:buChar char="–"/>
              <a:defRPr lang="pl-PL" sz="2800" b="0" i="0" u="none" strike="noStrike" kern="1200" cap="none">
                <a:ln>
                  <a:noFill/>
                </a:ln>
                <a:latin typeface="Liberation Sans" pitchFamily="18"/>
                <a:ea typeface="Microsoft YaHei" pitchFamily="2"/>
                <a:cs typeface="Mangal" pitchFamily="2"/>
              </a:defRPr>
            </a:lvl2pPr>
            <a:lvl3pPr marL="1295999" lvl="2" indent="-288000">
              <a:spcBef>
                <a:spcPts val="850"/>
              </a:spcBef>
              <a:spcAft>
                <a:spcPts val="0"/>
              </a:spcAft>
              <a:buSzPct val="45000"/>
              <a:buFont typeface="StarSymbol"/>
              <a:buChar char="●"/>
              <a:defRPr lang="pl-PL" sz="2400" b="0" i="0" u="none" strike="noStrike" kern="1200" cap="none">
                <a:ln>
                  <a:noFill/>
                </a:ln>
                <a:latin typeface="Liberation Sans" pitchFamily="18"/>
                <a:ea typeface="Microsoft YaHei" pitchFamily="2"/>
                <a:cs typeface="Mangal" pitchFamily="2"/>
              </a:defRPr>
            </a:lvl3pPr>
            <a:lvl4pPr marL="1728000" lvl="3" indent="-216000">
              <a:spcBef>
                <a:spcPts val="567"/>
              </a:spcBef>
              <a:spcAft>
                <a:spcPts val="0"/>
              </a:spcAft>
              <a:buSzPct val="75000"/>
              <a:buFont typeface="StarSymbol"/>
              <a:buChar char="–"/>
              <a:defRPr lang="pl-PL" sz="2000" b="0" i="0" u="none" strike="noStrike" kern="1200" cap="none">
                <a:ln>
                  <a:noFill/>
                </a:ln>
                <a:latin typeface="Liberation Sans" pitchFamily="18"/>
                <a:ea typeface="Microsoft YaHei" pitchFamily="2"/>
                <a:cs typeface="Mangal" pitchFamily="2"/>
              </a:defRPr>
            </a:lvl4pPr>
            <a:lvl5pPr marL="2160000" lvl="4"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5pPr>
            <a:lvl6pPr marL="2592000" lvl="5"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6pPr>
            <a:lvl7pPr marL="3024000" lvl="6"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7pPr>
            <a:lvl8pPr marL="3456000" lvl="7"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8pPr>
            <a:lvl9pPr marL="3887999" lvl="8"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9pPr>
          </a:lstStyle>
          <a:p>
            <a:pPr algn="just">
              <a:buClr>
                <a:schemeClr val="accent3"/>
              </a:buClr>
              <a:defRPr/>
            </a:pPr>
            <a:r>
              <a:rPr lang="pl-PL" sz="2000" dirty="0" smtClean="0">
                <a:latin typeface="Brygada 1918" pitchFamily="50" charset="-18"/>
                <a:ea typeface="Brygada 1918" pitchFamily="50" charset="-18"/>
              </a:rPr>
              <a:t>Tasak jest typem broni siecznej o jednosiecznej, prostej głowni, często rozszerzającej się przy sztychu i symetrycznej rękojeści zbliżonej do mieczowej.</a:t>
            </a:r>
          </a:p>
          <a:p>
            <a:pPr algn="just">
              <a:buClr>
                <a:schemeClr val="accent3"/>
              </a:buClr>
              <a:defRPr/>
            </a:pPr>
            <a:r>
              <a:rPr lang="pl-PL" sz="2000" dirty="0" smtClean="0">
                <a:latin typeface="Brygada 1918" pitchFamily="50" charset="-18"/>
                <a:ea typeface="Brygada 1918" pitchFamily="50" charset="-18"/>
              </a:rPr>
              <a:t>Na ikonografii często pojawia się w rękach innowierców.</a:t>
            </a:r>
          </a:p>
          <a:p>
            <a:pPr algn="just">
              <a:buClr>
                <a:schemeClr val="accent3"/>
              </a:buClr>
              <a:defRPr/>
            </a:pPr>
            <a:r>
              <a:rPr lang="pl-PL" sz="2000" dirty="0" smtClean="0">
                <a:latin typeface="Brygada 1918" pitchFamily="50" charset="-18"/>
                <a:ea typeface="Brygada 1918" pitchFamily="50" charset="-18"/>
              </a:rPr>
              <a:t>Najsłynniejszym tasakiem z ziem polskich jest przechowywany w Muzeum Archidiecezjalnym w Poznaniu tzw. miecz św. Piotra pochodzący z XIII wieku.</a:t>
            </a:r>
          </a:p>
        </p:txBody>
      </p:sp>
      <p:pic>
        <p:nvPicPr>
          <p:cNvPr id="7" name="Obraz 6" descr="Miecz-2.jpg"/>
          <p:cNvPicPr>
            <a:picLocks noChangeAspect="1"/>
          </p:cNvPicPr>
          <p:nvPr/>
        </p:nvPicPr>
        <p:blipFill>
          <a:blip r:embed="rId2" cstate="print"/>
          <a:srcRect l="28904" t="8560" r="32537"/>
          <a:stretch>
            <a:fillRect/>
          </a:stretch>
        </p:blipFill>
        <p:spPr>
          <a:xfrm rot="5400000" flipH="1">
            <a:off x="5295404" y="3569692"/>
            <a:ext cx="1296144" cy="4615160"/>
          </a:xfrm>
          <a:prstGeom prst="rect">
            <a:avLst/>
          </a:prstGeom>
        </p:spPr>
      </p:pic>
      <p:pic>
        <p:nvPicPr>
          <p:cNvPr id="8" name="Obraz 7" descr="Tasaki.jpg"/>
          <p:cNvPicPr>
            <a:picLocks noChangeAspect="1"/>
          </p:cNvPicPr>
          <p:nvPr/>
        </p:nvPicPr>
        <p:blipFill>
          <a:blip r:embed="rId3" cstate="print"/>
          <a:stretch>
            <a:fillRect/>
          </a:stretch>
        </p:blipFill>
        <p:spPr>
          <a:xfrm>
            <a:off x="107504" y="620688"/>
            <a:ext cx="2592288" cy="6048672"/>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539552" y="476672"/>
            <a:ext cx="8229600" cy="432048"/>
          </a:xfrm>
        </p:spPr>
        <p:txBody>
          <a:bodyPr>
            <a:normAutofit fontScale="90000"/>
          </a:bodyPr>
          <a:lstStyle/>
          <a:p>
            <a:pPr algn="ctr"/>
            <a:r>
              <a:rPr lang="pl-PL" dirty="0" smtClean="0">
                <a:latin typeface="Brygada 1918" pitchFamily="50" charset="-18"/>
                <a:ea typeface="Brygada 1918" pitchFamily="50" charset="-18"/>
              </a:rPr>
              <a:t>Kordy i tasaki</a:t>
            </a:r>
            <a:endParaRPr lang="pl-PL" dirty="0">
              <a:latin typeface="Brygada 1918" pitchFamily="50" charset="-18"/>
              <a:ea typeface="Brygada 1918" pitchFamily="50" charset="-18"/>
            </a:endParaRPr>
          </a:p>
        </p:txBody>
      </p:sp>
      <p:sp>
        <p:nvSpPr>
          <p:cNvPr id="5" name="Tytuł 2"/>
          <p:cNvSpPr txBox="1">
            <a:spLocks/>
          </p:cNvSpPr>
          <p:nvPr/>
        </p:nvSpPr>
        <p:spPr>
          <a:xfrm>
            <a:off x="72360" y="867489"/>
            <a:ext cx="9071640" cy="523220"/>
          </a:xfrm>
          <a:prstGeom prst="rect">
            <a:avLst/>
          </a:prstGeom>
        </p:spPr>
        <p:txBody>
          <a:bodyPr vert="horz" anchor="ctr">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algn="ctr" defTabSz="914400" rtl="0" eaLnBrk="1" fontAlgn="auto" latinLnBrk="0" hangingPunct="1">
              <a:lnSpc>
                <a:spcPct val="100000"/>
              </a:lnSpc>
              <a:spcBef>
                <a:spcPct val="0"/>
              </a:spcBef>
              <a:spcAft>
                <a:spcPts val="0"/>
              </a:spcAft>
              <a:buClrTx/>
              <a:buSzPct val="45000"/>
              <a:buFont typeface="StarSymbol"/>
              <a:buNone/>
              <a:tabLst/>
              <a:defRPr/>
            </a:pPr>
            <a:r>
              <a:rPr kumimoji="0" lang="pl-PL" sz="2800" b="0" i="0" u="none" strike="noStrike" kern="1200" cap="none" spc="0" normalizeH="0" baseline="0" noProof="0" dirty="0" smtClean="0">
                <a:ln>
                  <a:noFill/>
                </a:ln>
                <a:solidFill>
                  <a:schemeClr val="tx2"/>
                </a:solidFill>
                <a:effectLst/>
                <a:uLnTx/>
                <a:uFillTx/>
                <a:latin typeface="Brygada 1918" pitchFamily="50" charset="-18"/>
                <a:ea typeface="Brygada 1918" pitchFamily="50" charset="-18"/>
                <a:cs typeface="+mj-cs"/>
              </a:rPr>
              <a:t>Tasak nowożytny</a:t>
            </a:r>
            <a:endParaRPr kumimoji="0" lang="pl-PL" sz="2800" b="0" i="0" u="none" strike="noStrike" kern="1200" cap="none" spc="0" normalizeH="0" baseline="0" noProof="0" dirty="0">
              <a:ln>
                <a:noFill/>
              </a:ln>
              <a:solidFill>
                <a:schemeClr val="tx2"/>
              </a:solidFill>
              <a:effectLst/>
              <a:uLnTx/>
              <a:uFillTx/>
              <a:latin typeface="Brygada 1918" pitchFamily="50" charset="-18"/>
              <a:ea typeface="Brygada 1918" pitchFamily="50" charset="-18"/>
              <a:cs typeface="+mj-cs"/>
            </a:endParaRPr>
          </a:p>
        </p:txBody>
      </p:sp>
      <p:sp>
        <p:nvSpPr>
          <p:cNvPr id="6" name="Symbol zastępczy tekstu 3"/>
          <p:cNvSpPr txBox="1">
            <a:spLocks/>
          </p:cNvSpPr>
          <p:nvPr/>
        </p:nvSpPr>
        <p:spPr>
          <a:xfrm>
            <a:off x="2699792" y="1412776"/>
            <a:ext cx="6048672" cy="4680520"/>
          </a:xfrm>
          <a:prstGeom prst="rect">
            <a:avLst/>
          </a:prstGeom>
        </p:spPr>
        <p:txBody>
          <a:bodyPr vert="horz">
            <a:normAutofit/>
          </a:bodyPr>
          <a:lstStyle>
            <a:defPPr marL="432000" lvl="0" indent="-324000">
              <a:spcBef>
                <a:spcPts val="1417"/>
              </a:spcBef>
              <a:spcAft>
                <a:spcPts val="0"/>
              </a:spcAft>
              <a:buSzPct val="45000"/>
              <a:buFont typeface="StarSymbol"/>
              <a:buNone/>
              <a:defRPr lang="pl-PL" sz="3200" b="0" i="0" u="none" strike="noStrike" kern="1200" cap="none">
                <a:ln>
                  <a:noFill/>
                </a:ln>
                <a:latin typeface="Liberation Sans" pitchFamily="18"/>
                <a:ea typeface="Microsoft YaHei" pitchFamily="2"/>
                <a:cs typeface="Mangal" pitchFamily="2"/>
              </a:defRPr>
            </a:defPPr>
            <a:lvl1pPr marL="432000" lvl="0" indent="-324000">
              <a:spcBef>
                <a:spcPts val="1417"/>
              </a:spcBef>
              <a:spcAft>
                <a:spcPts val="0"/>
              </a:spcAft>
              <a:buSzPct val="45000"/>
              <a:buFont typeface="StarSymbol"/>
              <a:buChar char="●"/>
              <a:defRPr lang="pl-PL" sz="3200" b="0" i="0" u="none" strike="noStrike" kern="1200" cap="none">
                <a:ln>
                  <a:noFill/>
                </a:ln>
                <a:latin typeface="Liberation Sans" pitchFamily="18"/>
                <a:ea typeface="Microsoft YaHei" pitchFamily="2"/>
                <a:cs typeface="Mangal" pitchFamily="2"/>
              </a:defRPr>
            </a:lvl1pPr>
            <a:lvl2pPr marL="864000" lvl="1" indent="-324000">
              <a:spcBef>
                <a:spcPts val="1134"/>
              </a:spcBef>
              <a:spcAft>
                <a:spcPts val="0"/>
              </a:spcAft>
              <a:buSzPct val="75000"/>
              <a:buFont typeface="StarSymbol"/>
              <a:buChar char="–"/>
              <a:defRPr lang="pl-PL" sz="2800" b="0" i="0" u="none" strike="noStrike" kern="1200" cap="none">
                <a:ln>
                  <a:noFill/>
                </a:ln>
                <a:latin typeface="Liberation Sans" pitchFamily="18"/>
                <a:ea typeface="Microsoft YaHei" pitchFamily="2"/>
                <a:cs typeface="Mangal" pitchFamily="2"/>
              </a:defRPr>
            </a:lvl2pPr>
            <a:lvl3pPr marL="1295999" lvl="2" indent="-288000">
              <a:spcBef>
                <a:spcPts val="850"/>
              </a:spcBef>
              <a:spcAft>
                <a:spcPts val="0"/>
              </a:spcAft>
              <a:buSzPct val="45000"/>
              <a:buFont typeface="StarSymbol"/>
              <a:buChar char="●"/>
              <a:defRPr lang="pl-PL" sz="2400" b="0" i="0" u="none" strike="noStrike" kern="1200" cap="none">
                <a:ln>
                  <a:noFill/>
                </a:ln>
                <a:latin typeface="Liberation Sans" pitchFamily="18"/>
                <a:ea typeface="Microsoft YaHei" pitchFamily="2"/>
                <a:cs typeface="Mangal" pitchFamily="2"/>
              </a:defRPr>
            </a:lvl3pPr>
            <a:lvl4pPr marL="1728000" lvl="3" indent="-216000">
              <a:spcBef>
                <a:spcPts val="567"/>
              </a:spcBef>
              <a:spcAft>
                <a:spcPts val="0"/>
              </a:spcAft>
              <a:buSzPct val="75000"/>
              <a:buFont typeface="StarSymbol"/>
              <a:buChar char="–"/>
              <a:defRPr lang="pl-PL" sz="2000" b="0" i="0" u="none" strike="noStrike" kern="1200" cap="none">
                <a:ln>
                  <a:noFill/>
                </a:ln>
                <a:latin typeface="Liberation Sans" pitchFamily="18"/>
                <a:ea typeface="Microsoft YaHei" pitchFamily="2"/>
                <a:cs typeface="Mangal" pitchFamily="2"/>
              </a:defRPr>
            </a:lvl4pPr>
            <a:lvl5pPr marL="2160000" lvl="4"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5pPr>
            <a:lvl6pPr marL="2592000" lvl="5"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6pPr>
            <a:lvl7pPr marL="3024000" lvl="6"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7pPr>
            <a:lvl8pPr marL="3456000" lvl="7"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8pPr>
            <a:lvl9pPr marL="3887999" lvl="8"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9pPr>
          </a:lstStyle>
          <a:p>
            <a:pPr algn="just">
              <a:buClr>
                <a:schemeClr val="accent3"/>
              </a:buClr>
              <a:defRPr/>
            </a:pPr>
            <a:r>
              <a:rPr lang="pl-PL" sz="2000" dirty="0" smtClean="0">
                <a:latin typeface="Brygada 1918" pitchFamily="50" charset="-18"/>
                <a:ea typeface="Brygada 1918" pitchFamily="50" charset="-18"/>
              </a:rPr>
              <a:t>Od XVIII wieku tasakami nazywano krótką broń jednosieczną stosowana przez żołnierzy piechoty i artylerii. </a:t>
            </a:r>
          </a:p>
          <a:p>
            <a:pPr algn="just">
              <a:buClr>
                <a:schemeClr val="accent3"/>
              </a:buClr>
              <a:defRPr/>
            </a:pPr>
            <a:r>
              <a:rPr lang="pl-PL" sz="2000" dirty="0" smtClean="0">
                <a:latin typeface="Brygada 1918" pitchFamily="50" charset="-18"/>
                <a:ea typeface="Brygada 1918" pitchFamily="50" charset="-18"/>
              </a:rPr>
              <a:t>Ich głownia była przeważnie prosta lub lekko zakrzywiona, a rękojeść analogiczną do szabli.  </a:t>
            </a:r>
          </a:p>
          <a:p>
            <a:pPr algn="just">
              <a:buClr>
                <a:schemeClr val="accent3"/>
              </a:buClr>
              <a:defRPr/>
            </a:pPr>
            <a:r>
              <a:rPr lang="pl-PL" sz="2000" dirty="0" smtClean="0">
                <a:latin typeface="Brygada 1918" pitchFamily="50" charset="-18"/>
                <a:ea typeface="Brygada 1918" pitchFamily="50" charset="-18"/>
              </a:rPr>
              <a:t>Swoistą odmianą był tasak janczarski z czasów saskich z rękojeścią karabelową odlaną z mosiądzu.</a:t>
            </a:r>
          </a:p>
          <a:p>
            <a:pPr algn="just">
              <a:buClr>
                <a:schemeClr val="accent3"/>
              </a:buClr>
              <a:defRPr/>
            </a:pPr>
            <a:r>
              <a:rPr lang="pl-PL" sz="2000" dirty="0" smtClean="0">
                <a:latin typeface="Brygada 1918" pitchFamily="50" charset="-18"/>
                <a:ea typeface="Brygada 1918" pitchFamily="50" charset="-18"/>
              </a:rPr>
              <a:t>Wprowadził go do formacji janczarów August II Sas z okazji ślubu swojego syna.</a:t>
            </a:r>
          </a:p>
        </p:txBody>
      </p:sp>
      <p:pic>
        <p:nvPicPr>
          <p:cNvPr id="8" name="Obraz 7" descr="mzm_mt_319_a-b.jpg"/>
          <p:cNvPicPr>
            <a:picLocks noChangeAspect="1"/>
          </p:cNvPicPr>
          <p:nvPr/>
        </p:nvPicPr>
        <p:blipFill>
          <a:blip r:embed="rId2" cstate="print"/>
          <a:stretch>
            <a:fillRect/>
          </a:stretch>
        </p:blipFill>
        <p:spPr>
          <a:xfrm rot="16200000">
            <a:off x="-1389043" y="2405267"/>
            <a:ext cx="5513374" cy="2376264"/>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539552" y="476672"/>
            <a:ext cx="8229600" cy="432048"/>
          </a:xfrm>
        </p:spPr>
        <p:txBody>
          <a:bodyPr>
            <a:normAutofit fontScale="90000"/>
          </a:bodyPr>
          <a:lstStyle/>
          <a:p>
            <a:pPr algn="ctr"/>
            <a:r>
              <a:rPr lang="pl-PL" dirty="0" smtClean="0">
                <a:latin typeface="Brygada 1918" pitchFamily="50" charset="-18"/>
                <a:ea typeface="Brygada 1918" pitchFamily="50" charset="-18"/>
              </a:rPr>
              <a:t>Szable i pałasze</a:t>
            </a:r>
            <a:endParaRPr lang="pl-PL" dirty="0">
              <a:latin typeface="Brygada 1918" pitchFamily="50" charset="-18"/>
              <a:ea typeface="Brygada 1918" pitchFamily="50" charset="-18"/>
            </a:endParaRPr>
          </a:p>
        </p:txBody>
      </p:sp>
      <p:sp>
        <p:nvSpPr>
          <p:cNvPr id="5" name="Tytuł 2"/>
          <p:cNvSpPr txBox="1">
            <a:spLocks/>
          </p:cNvSpPr>
          <p:nvPr/>
        </p:nvSpPr>
        <p:spPr>
          <a:xfrm>
            <a:off x="72360" y="867489"/>
            <a:ext cx="9071640" cy="523220"/>
          </a:xfrm>
          <a:prstGeom prst="rect">
            <a:avLst/>
          </a:prstGeom>
        </p:spPr>
        <p:txBody>
          <a:bodyPr vert="horz" anchor="ctr">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algn="ctr" defTabSz="914400" rtl="0" eaLnBrk="1" fontAlgn="auto" latinLnBrk="0" hangingPunct="1">
              <a:lnSpc>
                <a:spcPct val="100000"/>
              </a:lnSpc>
              <a:spcBef>
                <a:spcPct val="0"/>
              </a:spcBef>
              <a:spcAft>
                <a:spcPts val="0"/>
              </a:spcAft>
              <a:buClrTx/>
              <a:buSzPct val="45000"/>
              <a:buFont typeface="StarSymbol"/>
              <a:buNone/>
              <a:tabLst/>
              <a:defRPr/>
            </a:pPr>
            <a:r>
              <a:rPr kumimoji="0" lang="pl-PL" sz="2800" b="0" i="0" u="none" strike="noStrike" kern="1200" cap="none" spc="0" normalizeH="0" baseline="0" noProof="0" dirty="0" smtClean="0">
                <a:ln>
                  <a:noFill/>
                </a:ln>
                <a:solidFill>
                  <a:schemeClr val="tx2"/>
                </a:solidFill>
                <a:effectLst/>
                <a:uLnTx/>
                <a:uFillTx/>
                <a:latin typeface="Brygada 1918" pitchFamily="50" charset="-18"/>
                <a:ea typeface="Brygada 1918" pitchFamily="50" charset="-18"/>
                <a:cs typeface="+mj-cs"/>
              </a:rPr>
              <a:t>Szabla</a:t>
            </a:r>
            <a:endParaRPr kumimoji="0" lang="pl-PL" sz="2800" b="0" i="0" u="none" strike="noStrike" kern="1200" cap="none" spc="0" normalizeH="0" baseline="0" noProof="0" dirty="0">
              <a:ln>
                <a:noFill/>
              </a:ln>
              <a:solidFill>
                <a:schemeClr val="tx2"/>
              </a:solidFill>
              <a:effectLst/>
              <a:uLnTx/>
              <a:uFillTx/>
              <a:latin typeface="Brygada 1918" pitchFamily="50" charset="-18"/>
              <a:ea typeface="Brygada 1918" pitchFamily="50" charset="-18"/>
              <a:cs typeface="+mj-cs"/>
            </a:endParaRPr>
          </a:p>
        </p:txBody>
      </p:sp>
      <p:sp>
        <p:nvSpPr>
          <p:cNvPr id="6" name="Symbol zastępczy tekstu 3"/>
          <p:cNvSpPr txBox="1">
            <a:spLocks/>
          </p:cNvSpPr>
          <p:nvPr/>
        </p:nvSpPr>
        <p:spPr>
          <a:xfrm>
            <a:off x="2699792" y="1412776"/>
            <a:ext cx="6048672" cy="5112568"/>
          </a:xfrm>
          <a:prstGeom prst="rect">
            <a:avLst/>
          </a:prstGeom>
        </p:spPr>
        <p:txBody>
          <a:bodyPr vert="horz">
            <a:normAutofit lnSpcReduction="10000"/>
          </a:bodyPr>
          <a:lstStyle>
            <a:defPPr marL="432000" lvl="0" indent="-324000">
              <a:spcBef>
                <a:spcPts val="1417"/>
              </a:spcBef>
              <a:spcAft>
                <a:spcPts val="0"/>
              </a:spcAft>
              <a:buSzPct val="45000"/>
              <a:buFont typeface="StarSymbol"/>
              <a:buNone/>
              <a:defRPr lang="pl-PL" sz="3200" b="0" i="0" u="none" strike="noStrike" kern="1200" cap="none">
                <a:ln>
                  <a:noFill/>
                </a:ln>
                <a:latin typeface="Liberation Sans" pitchFamily="18"/>
                <a:ea typeface="Microsoft YaHei" pitchFamily="2"/>
                <a:cs typeface="Mangal" pitchFamily="2"/>
              </a:defRPr>
            </a:defPPr>
            <a:lvl1pPr marL="432000" lvl="0" indent="-324000">
              <a:spcBef>
                <a:spcPts val="1417"/>
              </a:spcBef>
              <a:spcAft>
                <a:spcPts val="0"/>
              </a:spcAft>
              <a:buSzPct val="45000"/>
              <a:buFont typeface="StarSymbol"/>
              <a:buChar char="●"/>
              <a:defRPr lang="pl-PL" sz="3200" b="0" i="0" u="none" strike="noStrike" kern="1200" cap="none">
                <a:ln>
                  <a:noFill/>
                </a:ln>
                <a:latin typeface="Liberation Sans" pitchFamily="18"/>
                <a:ea typeface="Microsoft YaHei" pitchFamily="2"/>
                <a:cs typeface="Mangal" pitchFamily="2"/>
              </a:defRPr>
            </a:lvl1pPr>
            <a:lvl2pPr marL="864000" lvl="1" indent="-324000">
              <a:spcBef>
                <a:spcPts val="1134"/>
              </a:spcBef>
              <a:spcAft>
                <a:spcPts val="0"/>
              </a:spcAft>
              <a:buSzPct val="75000"/>
              <a:buFont typeface="StarSymbol"/>
              <a:buChar char="–"/>
              <a:defRPr lang="pl-PL" sz="2800" b="0" i="0" u="none" strike="noStrike" kern="1200" cap="none">
                <a:ln>
                  <a:noFill/>
                </a:ln>
                <a:latin typeface="Liberation Sans" pitchFamily="18"/>
                <a:ea typeface="Microsoft YaHei" pitchFamily="2"/>
                <a:cs typeface="Mangal" pitchFamily="2"/>
              </a:defRPr>
            </a:lvl2pPr>
            <a:lvl3pPr marL="1295999" lvl="2" indent="-288000">
              <a:spcBef>
                <a:spcPts val="850"/>
              </a:spcBef>
              <a:spcAft>
                <a:spcPts val="0"/>
              </a:spcAft>
              <a:buSzPct val="45000"/>
              <a:buFont typeface="StarSymbol"/>
              <a:buChar char="●"/>
              <a:defRPr lang="pl-PL" sz="2400" b="0" i="0" u="none" strike="noStrike" kern="1200" cap="none">
                <a:ln>
                  <a:noFill/>
                </a:ln>
                <a:latin typeface="Liberation Sans" pitchFamily="18"/>
                <a:ea typeface="Microsoft YaHei" pitchFamily="2"/>
                <a:cs typeface="Mangal" pitchFamily="2"/>
              </a:defRPr>
            </a:lvl3pPr>
            <a:lvl4pPr marL="1728000" lvl="3" indent="-216000">
              <a:spcBef>
                <a:spcPts val="567"/>
              </a:spcBef>
              <a:spcAft>
                <a:spcPts val="0"/>
              </a:spcAft>
              <a:buSzPct val="75000"/>
              <a:buFont typeface="StarSymbol"/>
              <a:buChar char="–"/>
              <a:defRPr lang="pl-PL" sz="2000" b="0" i="0" u="none" strike="noStrike" kern="1200" cap="none">
                <a:ln>
                  <a:noFill/>
                </a:ln>
                <a:latin typeface="Liberation Sans" pitchFamily="18"/>
                <a:ea typeface="Microsoft YaHei" pitchFamily="2"/>
                <a:cs typeface="Mangal" pitchFamily="2"/>
              </a:defRPr>
            </a:lvl4pPr>
            <a:lvl5pPr marL="2160000" lvl="4"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5pPr>
            <a:lvl6pPr marL="2592000" lvl="5"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6pPr>
            <a:lvl7pPr marL="3024000" lvl="6"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7pPr>
            <a:lvl8pPr marL="3456000" lvl="7"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8pPr>
            <a:lvl9pPr marL="3887999" lvl="8"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9pPr>
          </a:lstStyle>
          <a:p>
            <a:pPr algn="just">
              <a:buClr>
                <a:schemeClr val="accent3"/>
              </a:buClr>
              <a:defRPr/>
            </a:pPr>
            <a:r>
              <a:rPr lang="pl-PL" sz="2000" dirty="0" smtClean="0">
                <a:latin typeface="Brygada 1918" pitchFamily="50" charset="-18"/>
                <a:ea typeface="Brygada 1918" pitchFamily="50" charset="-18"/>
              </a:rPr>
              <a:t>Szabla to broń powstała na starożytnym Wschodzie, prawdopodobnie w Chinach. Do Europy trafiła w trakcie wędrówek ludów w V wieku, choć rozpowszechniła się dopiero w wieku XIV raczej jako broń plebejska, niż szlachecka.</a:t>
            </a:r>
          </a:p>
          <a:p>
            <a:pPr algn="just">
              <a:buClr>
                <a:schemeClr val="accent3"/>
              </a:buClr>
              <a:defRPr/>
            </a:pPr>
            <a:r>
              <a:rPr lang="pl-PL" sz="2000" dirty="0" smtClean="0">
                <a:latin typeface="Brygada 1918" pitchFamily="50" charset="-18"/>
                <a:ea typeface="Brygada 1918" pitchFamily="50" charset="-18"/>
              </a:rPr>
              <a:t>Od końca XV wieku szabla zaczyna zastępować miecz na co wpływ miały kontakty z Litwą, Rusią oraz Węgrami, gdzie szabla już wtedy była ważnym typem oręża. </a:t>
            </a:r>
          </a:p>
          <a:p>
            <a:pPr algn="just">
              <a:buClr>
                <a:schemeClr val="accent3"/>
              </a:buClr>
              <a:defRPr/>
            </a:pPr>
            <a:r>
              <a:rPr lang="pl-PL" sz="2000" dirty="0" smtClean="0">
                <a:latin typeface="Brygada 1918" pitchFamily="50" charset="-18"/>
                <a:ea typeface="Brygada 1918" pitchFamily="50" charset="-18"/>
              </a:rPr>
              <a:t>Broń tę charakteryzuje jednosieczna, zakrzywiona głownia czasem posiadająca pióro oraz rękojeść z jelcem krzyżowym, często zaopatrzona w paluch.</a:t>
            </a:r>
          </a:p>
          <a:p>
            <a:pPr algn="just">
              <a:buClr>
                <a:schemeClr val="accent3"/>
              </a:buClr>
              <a:defRPr/>
            </a:pPr>
            <a:r>
              <a:rPr lang="pl-PL" sz="2000" dirty="0" smtClean="0">
                <a:latin typeface="Brygada 1918" pitchFamily="50" charset="-18"/>
                <a:ea typeface="Brygada 1918" pitchFamily="50" charset="-18"/>
              </a:rPr>
              <a:t>Szable były przeważnie krótsze od rapierów i mierzyły od 75 do 90 </a:t>
            </a:r>
            <a:r>
              <a:rPr lang="pl-PL" sz="2000" dirty="0" err="1" smtClean="0">
                <a:latin typeface="Brygada 1918" pitchFamily="50" charset="-18"/>
                <a:ea typeface="Brygada 1918" pitchFamily="50" charset="-18"/>
              </a:rPr>
              <a:t>cm</a:t>
            </a:r>
            <a:r>
              <a:rPr lang="pl-PL" sz="2000" dirty="0" smtClean="0">
                <a:latin typeface="Brygada 1918" pitchFamily="50" charset="-18"/>
                <a:ea typeface="Brygada 1918" pitchFamily="50" charset="-18"/>
              </a:rPr>
              <a:t>.</a:t>
            </a:r>
          </a:p>
        </p:txBody>
      </p:sp>
      <p:pic>
        <p:nvPicPr>
          <p:cNvPr id="7" name="Obraz 6" descr="mzm_mt_99(7).jpg"/>
          <p:cNvPicPr>
            <a:picLocks noChangeAspect="1"/>
          </p:cNvPicPr>
          <p:nvPr/>
        </p:nvPicPr>
        <p:blipFill>
          <a:blip r:embed="rId2" cstate="print"/>
          <a:stretch>
            <a:fillRect/>
          </a:stretch>
        </p:blipFill>
        <p:spPr>
          <a:xfrm rot="16200000">
            <a:off x="-1652118" y="2812359"/>
            <a:ext cx="5982926" cy="1887617"/>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539552" y="476672"/>
            <a:ext cx="8229600" cy="432048"/>
          </a:xfrm>
        </p:spPr>
        <p:txBody>
          <a:bodyPr>
            <a:normAutofit fontScale="90000"/>
          </a:bodyPr>
          <a:lstStyle/>
          <a:p>
            <a:pPr algn="ctr"/>
            <a:r>
              <a:rPr lang="pl-PL" dirty="0" smtClean="0">
                <a:latin typeface="Brygada 1918" pitchFamily="50" charset="-18"/>
                <a:ea typeface="Brygada 1918" pitchFamily="50" charset="-18"/>
              </a:rPr>
              <a:t>Szabla</a:t>
            </a:r>
            <a:endParaRPr lang="pl-PL" dirty="0">
              <a:latin typeface="Brygada 1918" pitchFamily="50" charset="-18"/>
              <a:ea typeface="Brygada 1918" pitchFamily="50" charset="-18"/>
            </a:endParaRPr>
          </a:p>
        </p:txBody>
      </p:sp>
      <p:sp>
        <p:nvSpPr>
          <p:cNvPr id="5" name="Tytuł 2"/>
          <p:cNvSpPr txBox="1">
            <a:spLocks/>
          </p:cNvSpPr>
          <p:nvPr/>
        </p:nvSpPr>
        <p:spPr>
          <a:xfrm>
            <a:off x="72360" y="867489"/>
            <a:ext cx="9071640" cy="523220"/>
          </a:xfrm>
          <a:prstGeom prst="rect">
            <a:avLst/>
          </a:prstGeom>
        </p:spPr>
        <p:txBody>
          <a:bodyPr vert="horz" anchor="ctr">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algn="ctr" defTabSz="914400" rtl="0" eaLnBrk="1" fontAlgn="auto" latinLnBrk="0" hangingPunct="1">
              <a:lnSpc>
                <a:spcPct val="100000"/>
              </a:lnSpc>
              <a:spcBef>
                <a:spcPct val="0"/>
              </a:spcBef>
              <a:spcAft>
                <a:spcPts val="0"/>
              </a:spcAft>
              <a:buClrTx/>
              <a:buSzPct val="45000"/>
              <a:buFont typeface="StarSymbol"/>
              <a:buNone/>
              <a:tabLst/>
              <a:defRPr/>
            </a:pPr>
            <a:r>
              <a:rPr kumimoji="0" lang="pl-PL" sz="2800" b="0" i="0" u="none" strike="noStrike" kern="1200" cap="none" spc="0" normalizeH="0" baseline="0" noProof="0" dirty="0" smtClean="0">
                <a:ln>
                  <a:noFill/>
                </a:ln>
                <a:solidFill>
                  <a:schemeClr val="tx2"/>
                </a:solidFill>
                <a:effectLst/>
                <a:uLnTx/>
                <a:uFillTx/>
                <a:latin typeface="Brygada 1918" pitchFamily="50" charset="-18"/>
                <a:ea typeface="Brygada 1918" pitchFamily="50" charset="-18"/>
                <a:cs typeface="+mj-cs"/>
              </a:rPr>
              <a:t>Budowa Szabli</a:t>
            </a:r>
            <a:endParaRPr kumimoji="0" lang="pl-PL" sz="2800" b="0" i="0" u="none" strike="noStrike" kern="1200" cap="none" spc="0" normalizeH="0" baseline="0" noProof="0" dirty="0">
              <a:ln>
                <a:noFill/>
              </a:ln>
              <a:solidFill>
                <a:schemeClr val="tx2"/>
              </a:solidFill>
              <a:effectLst/>
              <a:uLnTx/>
              <a:uFillTx/>
              <a:latin typeface="Brygada 1918" pitchFamily="50" charset="-18"/>
              <a:ea typeface="Brygada 1918" pitchFamily="50" charset="-18"/>
              <a:cs typeface="+mj-cs"/>
            </a:endParaRPr>
          </a:p>
        </p:txBody>
      </p:sp>
      <p:pic>
        <p:nvPicPr>
          <p:cNvPr id="1026" name="Picture 2"/>
          <p:cNvPicPr>
            <a:picLocks noChangeAspect="1" noChangeArrowheads="1"/>
          </p:cNvPicPr>
          <p:nvPr/>
        </p:nvPicPr>
        <p:blipFill>
          <a:blip r:embed="rId2" cstate="print"/>
          <a:srcRect l="4478" r="4478"/>
          <a:stretch>
            <a:fillRect/>
          </a:stretch>
        </p:blipFill>
        <p:spPr bwMode="auto">
          <a:xfrm>
            <a:off x="323528" y="1452289"/>
            <a:ext cx="4536504" cy="5405711"/>
          </a:xfrm>
          <a:prstGeom prst="rect">
            <a:avLst/>
          </a:prstGeom>
          <a:noFill/>
          <a:ln w="9525">
            <a:noFill/>
            <a:miter lim="800000"/>
            <a:headEnd/>
            <a:tailEnd/>
          </a:ln>
        </p:spPr>
      </p:pic>
      <p:pic>
        <p:nvPicPr>
          <p:cNvPr id="1027" name="Picture 3"/>
          <p:cNvPicPr>
            <a:picLocks noChangeAspect="1" noChangeArrowheads="1"/>
          </p:cNvPicPr>
          <p:nvPr/>
        </p:nvPicPr>
        <p:blipFill>
          <a:blip r:embed="rId3" cstate="print"/>
          <a:srcRect l="12103" r="3180"/>
          <a:stretch>
            <a:fillRect/>
          </a:stretch>
        </p:blipFill>
        <p:spPr bwMode="auto">
          <a:xfrm>
            <a:off x="5076056" y="1340768"/>
            <a:ext cx="3744416" cy="5425582"/>
          </a:xfrm>
          <a:prstGeom prst="rect">
            <a:avLst/>
          </a:prstGeom>
          <a:noFill/>
          <a:ln w="9525">
            <a:noFill/>
            <a:miter lim="800000"/>
            <a:headEnd/>
            <a:tailEnd/>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az 4" descr="Bez nazwy.png"/>
          <p:cNvPicPr>
            <a:picLocks noChangeAspect="1"/>
          </p:cNvPicPr>
          <p:nvPr/>
        </p:nvPicPr>
        <p:blipFill>
          <a:blip r:embed="rId2" cstate="print"/>
          <a:stretch>
            <a:fillRect/>
          </a:stretch>
        </p:blipFill>
        <p:spPr>
          <a:xfrm>
            <a:off x="107504" y="548680"/>
            <a:ext cx="4032448" cy="6241612"/>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539552" y="476672"/>
            <a:ext cx="8229600" cy="432048"/>
          </a:xfrm>
        </p:spPr>
        <p:txBody>
          <a:bodyPr>
            <a:normAutofit fontScale="90000"/>
          </a:bodyPr>
          <a:lstStyle/>
          <a:p>
            <a:pPr algn="ctr"/>
            <a:r>
              <a:rPr lang="pl-PL" dirty="0" smtClean="0">
                <a:latin typeface="Brygada 1918" pitchFamily="50" charset="-18"/>
                <a:ea typeface="Brygada 1918" pitchFamily="50" charset="-18"/>
              </a:rPr>
              <a:t>Szabla</a:t>
            </a:r>
            <a:endParaRPr lang="pl-PL" dirty="0">
              <a:latin typeface="Brygada 1918" pitchFamily="50" charset="-18"/>
              <a:ea typeface="Brygada 1918" pitchFamily="50" charset="-18"/>
            </a:endParaRPr>
          </a:p>
        </p:txBody>
      </p:sp>
      <p:sp>
        <p:nvSpPr>
          <p:cNvPr id="5" name="Tytuł 2"/>
          <p:cNvSpPr txBox="1">
            <a:spLocks/>
          </p:cNvSpPr>
          <p:nvPr/>
        </p:nvSpPr>
        <p:spPr>
          <a:xfrm>
            <a:off x="72360" y="867489"/>
            <a:ext cx="9071640" cy="523220"/>
          </a:xfrm>
          <a:prstGeom prst="rect">
            <a:avLst/>
          </a:prstGeom>
        </p:spPr>
        <p:txBody>
          <a:bodyPr vert="horz" anchor="ctr">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algn="ctr" defTabSz="914400" rtl="0" eaLnBrk="1" fontAlgn="auto" latinLnBrk="0" hangingPunct="1">
              <a:lnSpc>
                <a:spcPct val="100000"/>
              </a:lnSpc>
              <a:spcBef>
                <a:spcPct val="0"/>
              </a:spcBef>
              <a:spcAft>
                <a:spcPts val="0"/>
              </a:spcAft>
              <a:buClrTx/>
              <a:buSzPct val="45000"/>
              <a:buFont typeface="StarSymbol"/>
              <a:buNone/>
              <a:tabLst/>
              <a:defRPr/>
            </a:pPr>
            <a:r>
              <a:rPr kumimoji="0" lang="pl-PL" sz="2800" b="0" i="0" u="none" strike="noStrike" kern="1200" cap="none" spc="0" normalizeH="0" baseline="0" noProof="0" dirty="0" smtClean="0">
                <a:ln>
                  <a:noFill/>
                </a:ln>
                <a:solidFill>
                  <a:schemeClr val="tx2"/>
                </a:solidFill>
                <a:effectLst/>
                <a:uLnTx/>
                <a:uFillTx/>
                <a:latin typeface="Brygada 1918" pitchFamily="50" charset="-18"/>
                <a:ea typeface="Brygada 1918" pitchFamily="50" charset="-18"/>
                <a:cs typeface="+mj-cs"/>
              </a:rPr>
              <a:t>Typy szabli</a:t>
            </a:r>
            <a:endParaRPr kumimoji="0" lang="pl-PL" sz="2800" b="0" i="0" u="none" strike="noStrike" kern="1200" cap="none" spc="0" normalizeH="0" baseline="0" noProof="0" dirty="0">
              <a:ln>
                <a:noFill/>
              </a:ln>
              <a:solidFill>
                <a:schemeClr val="tx2"/>
              </a:solidFill>
              <a:effectLst/>
              <a:uLnTx/>
              <a:uFillTx/>
              <a:latin typeface="Brygada 1918" pitchFamily="50" charset="-18"/>
              <a:ea typeface="Brygada 1918" pitchFamily="50" charset="-18"/>
              <a:cs typeface="+mj-cs"/>
            </a:endParaRPr>
          </a:p>
        </p:txBody>
      </p:sp>
      <p:pic>
        <p:nvPicPr>
          <p:cNvPr id="6" name="Obraz 5" descr="comment_WNnYhwB0u7gW6p7H96Dyki8OwWAsFKmn.jpg"/>
          <p:cNvPicPr>
            <a:picLocks noChangeAspect="1"/>
          </p:cNvPicPr>
          <p:nvPr/>
        </p:nvPicPr>
        <p:blipFill>
          <a:blip r:embed="rId2" cstate="print"/>
          <a:srcRect l="4938" t="29133" r="8642" b="29665"/>
          <a:stretch>
            <a:fillRect/>
          </a:stretch>
        </p:blipFill>
        <p:spPr>
          <a:xfrm rot="5400000">
            <a:off x="-670183" y="2982550"/>
            <a:ext cx="4435693" cy="1584176"/>
          </a:xfrm>
          <a:prstGeom prst="rect">
            <a:avLst/>
          </a:prstGeom>
        </p:spPr>
      </p:pic>
      <p:pic>
        <p:nvPicPr>
          <p:cNvPr id="7" name="Obraz 6" descr="mzm_mt_99(7).jpg"/>
          <p:cNvPicPr>
            <a:picLocks noChangeAspect="1"/>
          </p:cNvPicPr>
          <p:nvPr/>
        </p:nvPicPr>
        <p:blipFill>
          <a:blip r:embed="rId3" cstate="print"/>
          <a:srcRect l="3279" r="3279"/>
          <a:stretch>
            <a:fillRect/>
          </a:stretch>
        </p:blipFill>
        <p:spPr>
          <a:xfrm rot="16200000">
            <a:off x="1648614" y="3040021"/>
            <a:ext cx="4478625" cy="1512168"/>
          </a:xfrm>
          <a:prstGeom prst="rect">
            <a:avLst/>
          </a:prstGeom>
        </p:spPr>
      </p:pic>
      <p:pic>
        <p:nvPicPr>
          <p:cNvPr id="8" name="Obraz 7" descr="militaria-20150527-1169792429.jpg"/>
          <p:cNvPicPr>
            <a:picLocks noChangeAspect="1"/>
          </p:cNvPicPr>
          <p:nvPr/>
        </p:nvPicPr>
        <p:blipFill>
          <a:blip r:embed="rId4" cstate="print"/>
          <a:stretch>
            <a:fillRect/>
          </a:stretch>
        </p:blipFill>
        <p:spPr>
          <a:xfrm rot="5400000">
            <a:off x="4667421" y="2253459"/>
            <a:ext cx="4417669" cy="2880320"/>
          </a:xfrm>
          <a:prstGeom prst="rect">
            <a:avLst/>
          </a:prstGeom>
        </p:spPr>
      </p:pic>
      <p:sp>
        <p:nvSpPr>
          <p:cNvPr id="9" name="pole tekstowe 8"/>
          <p:cNvSpPr txBox="1"/>
          <p:nvPr/>
        </p:nvSpPr>
        <p:spPr>
          <a:xfrm>
            <a:off x="611560" y="6165304"/>
            <a:ext cx="7776864" cy="369332"/>
          </a:xfrm>
          <a:prstGeom prst="rect">
            <a:avLst/>
          </a:prstGeom>
          <a:noFill/>
        </p:spPr>
        <p:txBody>
          <a:bodyPr wrap="square" rtlCol="0">
            <a:spAutoFit/>
          </a:bodyPr>
          <a:lstStyle/>
          <a:p>
            <a:r>
              <a:rPr lang="pl-PL" dirty="0" smtClean="0"/>
              <a:t>Batorówka	           Szabla husarska		   Karabela</a:t>
            </a:r>
            <a:endParaRPr lang="pl-PL"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539552" y="476672"/>
            <a:ext cx="8229600" cy="432048"/>
          </a:xfrm>
        </p:spPr>
        <p:txBody>
          <a:bodyPr>
            <a:normAutofit fontScale="90000"/>
          </a:bodyPr>
          <a:lstStyle/>
          <a:p>
            <a:pPr algn="ctr"/>
            <a:r>
              <a:rPr lang="pl-PL" dirty="0" smtClean="0">
                <a:latin typeface="Brygada 1918" pitchFamily="50" charset="-18"/>
                <a:ea typeface="Brygada 1918" pitchFamily="50" charset="-18"/>
              </a:rPr>
              <a:t>Szable i pałasze</a:t>
            </a:r>
            <a:endParaRPr lang="pl-PL" dirty="0">
              <a:latin typeface="Brygada 1918" pitchFamily="50" charset="-18"/>
              <a:ea typeface="Brygada 1918" pitchFamily="50" charset="-18"/>
            </a:endParaRPr>
          </a:p>
        </p:txBody>
      </p:sp>
      <p:sp>
        <p:nvSpPr>
          <p:cNvPr id="5" name="Tytuł 2"/>
          <p:cNvSpPr txBox="1">
            <a:spLocks/>
          </p:cNvSpPr>
          <p:nvPr/>
        </p:nvSpPr>
        <p:spPr>
          <a:xfrm>
            <a:off x="72360" y="867489"/>
            <a:ext cx="9071640" cy="523220"/>
          </a:xfrm>
          <a:prstGeom prst="rect">
            <a:avLst/>
          </a:prstGeom>
        </p:spPr>
        <p:txBody>
          <a:bodyPr vert="horz" anchor="ctr">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algn="ctr" defTabSz="914400" rtl="0" eaLnBrk="1" fontAlgn="auto" latinLnBrk="0" hangingPunct="1">
              <a:lnSpc>
                <a:spcPct val="100000"/>
              </a:lnSpc>
              <a:spcBef>
                <a:spcPct val="0"/>
              </a:spcBef>
              <a:spcAft>
                <a:spcPts val="0"/>
              </a:spcAft>
              <a:buClrTx/>
              <a:buSzPct val="45000"/>
              <a:buFont typeface="StarSymbol"/>
              <a:buNone/>
              <a:tabLst/>
              <a:defRPr/>
            </a:pPr>
            <a:r>
              <a:rPr kumimoji="0" lang="pl-PL" sz="2800" b="0" i="0" u="none" strike="noStrike" kern="1200" cap="none" spc="0" normalizeH="0" baseline="0" noProof="0" dirty="0" smtClean="0">
                <a:ln>
                  <a:noFill/>
                </a:ln>
                <a:solidFill>
                  <a:schemeClr val="tx2"/>
                </a:solidFill>
                <a:effectLst/>
                <a:uLnTx/>
                <a:uFillTx/>
                <a:latin typeface="Brygada 1918" pitchFamily="50" charset="-18"/>
                <a:ea typeface="Brygada 1918" pitchFamily="50" charset="-18"/>
                <a:cs typeface="+mj-cs"/>
              </a:rPr>
              <a:t>Pałasz</a:t>
            </a:r>
            <a:endParaRPr kumimoji="0" lang="pl-PL" sz="2800" b="0" i="0" u="none" strike="noStrike" kern="1200" cap="none" spc="0" normalizeH="0" baseline="0" noProof="0" dirty="0">
              <a:ln>
                <a:noFill/>
              </a:ln>
              <a:solidFill>
                <a:schemeClr val="tx2"/>
              </a:solidFill>
              <a:effectLst/>
              <a:uLnTx/>
              <a:uFillTx/>
              <a:latin typeface="Brygada 1918" pitchFamily="50" charset="-18"/>
              <a:ea typeface="Brygada 1918" pitchFamily="50" charset="-18"/>
              <a:cs typeface="+mj-cs"/>
            </a:endParaRPr>
          </a:p>
        </p:txBody>
      </p:sp>
      <p:sp>
        <p:nvSpPr>
          <p:cNvPr id="6" name="Symbol zastępczy tekstu 3"/>
          <p:cNvSpPr txBox="1">
            <a:spLocks/>
          </p:cNvSpPr>
          <p:nvPr/>
        </p:nvSpPr>
        <p:spPr>
          <a:xfrm>
            <a:off x="2699792" y="1412776"/>
            <a:ext cx="6048672" cy="5112568"/>
          </a:xfrm>
          <a:prstGeom prst="rect">
            <a:avLst/>
          </a:prstGeom>
        </p:spPr>
        <p:txBody>
          <a:bodyPr vert="horz">
            <a:normAutofit/>
          </a:bodyPr>
          <a:lstStyle>
            <a:defPPr marL="432000" lvl="0" indent="-324000">
              <a:spcBef>
                <a:spcPts val="1417"/>
              </a:spcBef>
              <a:spcAft>
                <a:spcPts val="0"/>
              </a:spcAft>
              <a:buSzPct val="45000"/>
              <a:buFont typeface="StarSymbol"/>
              <a:buNone/>
              <a:defRPr lang="pl-PL" sz="3200" b="0" i="0" u="none" strike="noStrike" kern="1200" cap="none">
                <a:ln>
                  <a:noFill/>
                </a:ln>
                <a:latin typeface="Liberation Sans" pitchFamily="18"/>
                <a:ea typeface="Microsoft YaHei" pitchFamily="2"/>
                <a:cs typeface="Mangal" pitchFamily="2"/>
              </a:defRPr>
            </a:defPPr>
            <a:lvl1pPr marL="432000" lvl="0" indent="-324000">
              <a:spcBef>
                <a:spcPts val="1417"/>
              </a:spcBef>
              <a:spcAft>
                <a:spcPts val="0"/>
              </a:spcAft>
              <a:buSzPct val="45000"/>
              <a:buFont typeface="StarSymbol"/>
              <a:buChar char="●"/>
              <a:defRPr lang="pl-PL" sz="3200" b="0" i="0" u="none" strike="noStrike" kern="1200" cap="none">
                <a:ln>
                  <a:noFill/>
                </a:ln>
                <a:latin typeface="Liberation Sans" pitchFamily="18"/>
                <a:ea typeface="Microsoft YaHei" pitchFamily="2"/>
                <a:cs typeface="Mangal" pitchFamily="2"/>
              </a:defRPr>
            </a:lvl1pPr>
            <a:lvl2pPr marL="864000" lvl="1" indent="-324000">
              <a:spcBef>
                <a:spcPts val="1134"/>
              </a:spcBef>
              <a:spcAft>
                <a:spcPts val="0"/>
              </a:spcAft>
              <a:buSzPct val="75000"/>
              <a:buFont typeface="StarSymbol"/>
              <a:buChar char="–"/>
              <a:defRPr lang="pl-PL" sz="2800" b="0" i="0" u="none" strike="noStrike" kern="1200" cap="none">
                <a:ln>
                  <a:noFill/>
                </a:ln>
                <a:latin typeface="Liberation Sans" pitchFamily="18"/>
                <a:ea typeface="Microsoft YaHei" pitchFamily="2"/>
                <a:cs typeface="Mangal" pitchFamily="2"/>
              </a:defRPr>
            </a:lvl2pPr>
            <a:lvl3pPr marL="1295999" lvl="2" indent="-288000">
              <a:spcBef>
                <a:spcPts val="850"/>
              </a:spcBef>
              <a:spcAft>
                <a:spcPts val="0"/>
              </a:spcAft>
              <a:buSzPct val="45000"/>
              <a:buFont typeface="StarSymbol"/>
              <a:buChar char="●"/>
              <a:defRPr lang="pl-PL" sz="2400" b="0" i="0" u="none" strike="noStrike" kern="1200" cap="none">
                <a:ln>
                  <a:noFill/>
                </a:ln>
                <a:latin typeface="Liberation Sans" pitchFamily="18"/>
                <a:ea typeface="Microsoft YaHei" pitchFamily="2"/>
                <a:cs typeface="Mangal" pitchFamily="2"/>
              </a:defRPr>
            </a:lvl3pPr>
            <a:lvl4pPr marL="1728000" lvl="3" indent="-216000">
              <a:spcBef>
                <a:spcPts val="567"/>
              </a:spcBef>
              <a:spcAft>
                <a:spcPts val="0"/>
              </a:spcAft>
              <a:buSzPct val="75000"/>
              <a:buFont typeface="StarSymbol"/>
              <a:buChar char="–"/>
              <a:defRPr lang="pl-PL" sz="2000" b="0" i="0" u="none" strike="noStrike" kern="1200" cap="none">
                <a:ln>
                  <a:noFill/>
                </a:ln>
                <a:latin typeface="Liberation Sans" pitchFamily="18"/>
                <a:ea typeface="Microsoft YaHei" pitchFamily="2"/>
                <a:cs typeface="Mangal" pitchFamily="2"/>
              </a:defRPr>
            </a:lvl4pPr>
            <a:lvl5pPr marL="2160000" lvl="4"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5pPr>
            <a:lvl6pPr marL="2592000" lvl="5"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6pPr>
            <a:lvl7pPr marL="3024000" lvl="6"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7pPr>
            <a:lvl8pPr marL="3456000" lvl="7"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8pPr>
            <a:lvl9pPr marL="3887999" lvl="8"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9pPr>
          </a:lstStyle>
          <a:p>
            <a:pPr algn="just">
              <a:buClr>
                <a:schemeClr val="accent3"/>
              </a:buClr>
              <a:defRPr/>
            </a:pPr>
            <a:r>
              <a:rPr lang="pl-PL" sz="2000" dirty="0" smtClean="0">
                <a:latin typeface="Brygada 1918" pitchFamily="50" charset="-18"/>
                <a:ea typeface="Brygada 1918" pitchFamily="50" charset="-18"/>
              </a:rPr>
              <a:t>Pałasz to broń o prostej, jedno- lub dwusiecznej głowni oraz rękojeści podobnej do szabli. </a:t>
            </a:r>
          </a:p>
          <a:p>
            <a:pPr algn="just">
              <a:buClr>
                <a:schemeClr val="accent3"/>
              </a:buClr>
              <a:defRPr/>
            </a:pPr>
            <a:r>
              <a:rPr lang="pl-PL" sz="2000" dirty="0" smtClean="0">
                <a:latin typeface="Brygada 1918" pitchFamily="50" charset="-18"/>
                <a:ea typeface="Brygada 1918" pitchFamily="50" charset="-18"/>
              </a:rPr>
              <a:t>Na ziemiach polskich pojawił się w XVII wieku, chętnie stosowany był przez husarię, która troczyła go przy siodle.</a:t>
            </a:r>
          </a:p>
          <a:p>
            <a:pPr algn="just">
              <a:buClr>
                <a:schemeClr val="accent3"/>
              </a:buClr>
              <a:defRPr/>
            </a:pPr>
            <a:r>
              <a:rPr lang="pl-PL" sz="2000" dirty="0" smtClean="0">
                <a:latin typeface="Brygada 1918" pitchFamily="50" charset="-18"/>
                <a:ea typeface="Brygada 1918" pitchFamily="50" charset="-18"/>
              </a:rPr>
              <a:t>Pałaszem nazywano broń boczną jazdy oraz oficerów piechoty.</a:t>
            </a:r>
          </a:p>
        </p:txBody>
      </p:sp>
      <p:pic>
        <p:nvPicPr>
          <p:cNvPr id="8" name="Obraz 7" descr="mzm_mt_257_a-b(1).jpg"/>
          <p:cNvPicPr>
            <a:picLocks noChangeAspect="1"/>
          </p:cNvPicPr>
          <p:nvPr/>
        </p:nvPicPr>
        <p:blipFill>
          <a:blip r:embed="rId2" cstate="print"/>
          <a:srcRect l="2754" t="20000" r="8709" b="17143"/>
          <a:stretch>
            <a:fillRect/>
          </a:stretch>
        </p:blipFill>
        <p:spPr>
          <a:xfrm rot="16200000">
            <a:off x="-1399758" y="2920038"/>
            <a:ext cx="5390789" cy="1944217"/>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539552" y="476672"/>
            <a:ext cx="8229600" cy="432048"/>
          </a:xfrm>
        </p:spPr>
        <p:txBody>
          <a:bodyPr>
            <a:normAutofit fontScale="90000"/>
          </a:bodyPr>
          <a:lstStyle/>
          <a:p>
            <a:pPr algn="ctr"/>
            <a:r>
              <a:rPr lang="pl-PL" dirty="0" smtClean="0">
                <a:latin typeface="Brygada 1918" pitchFamily="50" charset="-18"/>
                <a:ea typeface="Brygada 1918" pitchFamily="50" charset="-18"/>
              </a:rPr>
              <a:t>Szable i pałasze</a:t>
            </a:r>
            <a:endParaRPr lang="pl-PL" dirty="0">
              <a:latin typeface="Brygada 1918" pitchFamily="50" charset="-18"/>
              <a:ea typeface="Brygada 1918" pitchFamily="50" charset="-18"/>
            </a:endParaRPr>
          </a:p>
        </p:txBody>
      </p:sp>
      <p:sp>
        <p:nvSpPr>
          <p:cNvPr id="5" name="Tytuł 2"/>
          <p:cNvSpPr txBox="1">
            <a:spLocks/>
          </p:cNvSpPr>
          <p:nvPr/>
        </p:nvSpPr>
        <p:spPr>
          <a:xfrm>
            <a:off x="72360" y="867489"/>
            <a:ext cx="9071640" cy="523220"/>
          </a:xfrm>
          <a:prstGeom prst="rect">
            <a:avLst/>
          </a:prstGeom>
        </p:spPr>
        <p:txBody>
          <a:bodyPr vert="horz" anchor="ctr">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algn="ctr" defTabSz="914400" rtl="0" eaLnBrk="1" fontAlgn="auto" latinLnBrk="0" hangingPunct="1">
              <a:lnSpc>
                <a:spcPct val="100000"/>
              </a:lnSpc>
              <a:spcBef>
                <a:spcPct val="0"/>
              </a:spcBef>
              <a:spcAft>
                <a:spcPts val="0"/>
              </a:spcAft>
              <a:buClrTx/>
              <a:buSzPct val="45000"/>
              <a:buFont typeface="StarSymbol"/>
              <a:buNone/>
              <a:tabLst/>
              <a:defRPr/>
            </a:pPr>
            <a:r>
              <a:rPr kumimoji="0" lang="pl-PL" sz="2800" b="0" i="0" u="none" strike="noStrike" kern="1200" cap="none" spc="0" normalizeH="0" baseline="0" noProof="0" dirty="0" err="1" smtClean="0">
                <a:ln>
                  <a:noFill/>
                </a:ln>
                <a:solidFill>
                  <a:schemeClr val="tx2"/>
                </a:solidFill>
                <a:effectLst/>
                <a:uLnTx/>
                <a:uFillTx/>
                <a:latin typeface="Brygada 1918" pitchFamily="50" charset="-18"/>
                <a:ea typeface="Brygada 1918" pitchFamily="50" charset="-18"/>
                <a:cs typeface="+mj-cs"/>
              </a:rPr>
              <a:t>Schiavona</a:t>
            </a:r>
            <a:endParaRPr kumimoji="0" lang="pl-PL" sz="2800" b="0" i="0" u="none" strike="noStrike" kern="1200" cap="none" spc="0" normalizeH="0" baseline="0" noProof="0" dirty="0">
              <a:ln>
                <a:noFill/>
              </a:ln>
              <a:solidFill>
                <a:schemeClr val="tx2"/>
              </a:solidFill>
              <a:effectLst/>
              <a:uLnTx/>
              <a:uFillTx/>
              <a:latin typeface="Brygada 1918" pitchFamily="50" charset="-18"/>
              <a:ea typeface="Brygada 1918" pitchFamily="50" charset="-18"/>
              <a:cs typeface="+mj-cs"/>
            </a:endParaRPr>
          </a:p>
        </p:txBody>
      </p:sp>
      <p:sp>
        <p:nvSpPr>
          <p:cNvPr id="6" name="Symbol zastępczy tekstu 3"/>
          <p:cNvSpPr txBox="1">
            <a:spLocks/>
          </p:cNvSpPr>
          <p:nvPr/>
        </p:nvSpPr>
        <p:spPr>
          <a:xfrm>
            <a:off x="2699792" y="1412776"/>
            <a:ext cx="6048672" cy="5112568"/>
          </a:xfrm>
          <a:prstGeom prst="rect">
            <a:avLst/>
          </a:prstGeom>
        </p:spPr>
        <p:txBody>
          <a:bodyPr vert="horz">
            <a:normAutofit/>
          </a:bodyPr>
          <a:lstStyle>
            <a:defPPr marL="432000" lvl="0" indent="-324000">
              <a:spcBef>
                <a:spcPts val="1417"/>
              </a:spcBef>
              <a:spcAft>
                <a:spcPts val="0"/>
              </a:spcAft>
              <a:buSzPct val="45000"/>
              <a:buFont typeface="StarSymbol"/>
              <a:buNone/>
              <a:defRPr lang="pl-PL" sz="3200" b="0" i="0" u="none" strike="noStrike" kern="1200" cap="none">
                <a:ln>
                  <a:noFill/>
                </a:ln>
                <a:latin typeface="Liberation Sans" pitchFamily="18"/>
                <a:ea typeface="Microsoft YaHei" pitchFamily="2"/>
                <a:cs typeface="Mangal" pitchFamily="2"/>
              </a:defRPr>
            </a:defPPr>
            <a:lvl1pPr marL="432000" lvl="0" indent="-324000">
              <a:spcBef>
                <a:spcPts val="1417"/>
              </a:spcBef>
              <a:spcAft>
                <a:spcPts val="0"/>
              </a:spcAft>
              <a:buSzPct val="45000"/>
              <a:buFont typeface="StarSymbol"/>
              <a:buChar char="●"/>
              <a:defRPr lang="pl-PL" sz="3200" b="0" i="0" u="none" strike="noStrike" kern="1200" cap="none">
                <a:ln>
                  <a:noFill/>
                </a:ln>
                <a:latin typeface="Liberation Sans" pitchFamily="18"/>
                <a:ea typeface="Microsoft YaHei" pitchFamily="2"/>
                <a:cs typeface="Mangal" pitchFamily="2"/>
              </a:defRPr>
            </a:lvl1pPr>
            <a:lvl2pPr marL="864000" lvl="1" indent="-324000">
              <a:spcBef>
                <a:spcPts val="1134"/>
              </a:spcBef>
              <a:spcAft>
                <a:spcPts val="0"/>
              </a:spcAft>
              <a:buSzPct val="75000"/>
              <a:buFont typeface="StarSymbol"/>
              <a:buChar char="–"/>
              <a:defRPr lang="pl-PL" sz="2800" b="0" i="0" u="none" strike="noStrike" kern="1200" cap="none">
                <a:ln>
                  <a:noFill/>
                </a:ln>
                <a:latin typeface="Liberation Sans" pitchFamily="18"/>
                <a:ea typeface="Microsoft YaHei" pitchFamily="2"/>
                <a:cs typeface="Mangal" pitchFamily="2"/>
              </a:defRPr>
            </a:lvl2pPr>
            <a:lvl3pPr marL="1295999" lvl="2" indent="-288000">
              <a:spcBef>
                <a:spcPts val="850"/>
              </a:spcBef>
              <a:spcAft>
                <a:spcPts val="0"/>
              </a:spcAft>
              <a:buSzPct val="45000"/>
              <a:buFont typeface="StarSymbol"/>
              <a:buChar char="●"/>
              <a:defRPr lang="pl-PL" sz="2400" b="0" i="0" u="none" strike="noStrike" kern="1200" cap="none">
                <a:ln>
                  <a:noFill/>
                </a:ln>
                <a:latin typeface="Liberation Sans" pitchFamily="18"/>
                <a:ea typeface="Microsoft YaHei" pitchFamily="2"/>
                <a:cs typeface="Mangal" pitchFamily="2"/>
              </a:defRPr>
            </a:lvl3pPr>
            <a:lvl4pPr marL="1728000" lvl="3" indent="-216000">
              <a:spcBef>
                <a:spcPts val="567"/>
              </a:spcBef>
              <a:spcAft>
                <a:spcPts val="0"/>
              </a:spcAft>
              <a:buSzPct val="75000"/>
              <a:buFont typeface="StarSymbol"/>
              <a:buChar char="–"/>
              <a:defRPr lang="pl-PL" sz="2000" b="0" i="0" u="none" strike="noStrike" kern="1200" cap="none">
                <a:ln>
                  <a:noFill/>
                </a:ln>
                <a:latin typeface="Liberation Sans" pitchFamily="18"/>
                <a:ea typeface="Microsoft YaHei" pitchFamily="2"/>
                <a:cs typeface="Mangal" pitchFamily="2"/>
              </a:defRPr>
            </a:lvl4pPr>
            <a:lvl5pPr marL="2160000" lvl="4"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5pPr>
            <a:lvl6pPr marL="2592000" lvl="5"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6pPr>
            <a:lvl7pPr marL="3024000" lvl="6"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7pPr>
            <a:lvl8pPr marL="3456000" lvl="7"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8pPr>
            <a:lvl9pPr marL="3887999" lvl="8"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9pPr>
          </a:lstStyle>
          <a:p>
            <a:pPr algn="just">
              <a:buClr>
                <a:schemeClr val="accent3"/>
              </a:buClr>
              <a:defRPr/>
            </a:pPr>
            <a:r>
              <a:rPr lang="pl-PL" sz="2000" dirty="0" err="1" smtClean="0">
                <a:latin typeface="Brygada 1918" pitchFamily="50" charset="-18"/>
                <a:ea typeface="Brygada 1918" pitchFamily="50" charset="-18"/>
              </a:rPr>
              <a:t>Schiavona</a:t>
            </a:r>
            <a:r>
              <a:rPr lang="pl-PL" sz="2000" dirty="0" smtClean="0">
                <a:latin typeface="Brygada 1918" pitchFamily="50" charset="-18"/>
                <a:ea typeface="Brygada 1918" pitchFamily="50" charset="-18"/>
              </a:rPr>
              <a:t> jest rodzajem pałasza o prostej, szerokiej głowni oraz rękojeści koszowej jak u </a:t>
            </a:r>
            <a:r>
              <a:rPr lang="pl-PL" sz="2000" dirty="0" err="1" smtClean="0">
                <a:latin typeface="Brygada 1918" pitchFamily="50" charset="-18"/>
                <a:ea typeface="Brygada 1918" pitchFamily="50" charset="-18"/>
              </a:rPr>
              <a:t>rapieru</a:t>
            </a:r>
            <a:r>
              <a:rPr lang="pl-PL" sz="2000" dirty="0" smtClean="0">
                <a:latin typeface="Brygada 1918" pitchFamily="50" charset="-18"/>
                <a:ea typeface="Brygada 1918" pitchFamily="50" charset="-18"/>
              </a:rPr>
              <a:t>.</a:t>
            </a:r>
          </a:p>
          <a:p>
            <a:pPr algn="just">
              <a:buClr>
                <a:schemeClr val="accent3"/>
              </a:buClr>
              <a:defRPr/>
            </a:pPr>
            <a:r>
              <a:rPr lang="pl-PL" sz="2000" dirty="0" smtClean="0">
                <a:latin typeface="Brygada 1918" pitchFamily="50" charset="-18"/>
                <a:ea typeface="Brygada 1918" pitchFamily="50" charset="-18"/>
              </a:rPr>
              <a:t>Jej cechą charakterystyczną jest czworoboczna głowica, często odlana z mosiądzu. </a:t>
            </a:r>
          </a:p>
          <a:p>
            <a:pPr algn="just">
              <a:buClr>
                <a:schemeClr val="accent3"/>
              </a:buClr>
              <a:defRPr/>
            </a:pPr>
            <a:r>
              <a:rPr lang="pl-PL" sz="2000" dirty="0" err="1" smtClean="0">
                <a:latin typeface="Brygada 1918" pitchFamily="50" charset="-18"/>
                <a:ea typeface="Brygada 1918" pitchFamily="50" charset="-18"/>
              </a:rPr>
              <a:t>Schiavona</a:t>
            </a:r>
            <a:r>
              <a:rPr lang="pl-PL" sz="2000" dirty="0" smtClean="0">
                <a:latin typeface="Brygada 1918" pitchFamily="50" charset="-18"/>
                <a:ea typeface="Brygada 1918" pitchFamily="50" charset="-18"/>
              </a:rPr>
              <a:t> była bronią pochodzenia włoskiego, stosowana w XVI i XVII wieku nie tylko we Włoszech, lecz również przez armie krajów handlujących z Włochami.</a:t>
            </a:r>
          </a:p>
        </p:txBody>
      </p:sp>
      <p:pic>
        <p:nvPicPr>
          <p:cNvPr id="7" name="Obraz 6" descr="mzm_mt_48.jpg"/>
          <p:cNvPicPr>
            <a:picLocks noChangeAspect="1"/>
          </p:cNvPicPr>
          <p:nvPr/>
        </p:nvPicPr>
        <p:blipFill>
          <a:blip r:embed="rId2" cstate="print"/>
          <a:stretch>
            <a:fillRect/>
          </a:stretch>
        </p:blipFill>
        <p:spPr>
          <a:xfrm rot="16200000">
            <a:off x="-1357666" y="2733931"/>
            <a:ext cx="5738653" cy="2088232"/>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ytuł 2"/>
          <p:cNvSpPr txBox="1">
            <a:spLocks/>
          </p:cNvSpPr>
          <p:nvPr/>
        </p:nvSpPr>
        <p:spPr>
          <a:xfrm>
            <a:off x="72360" y="867489"/>
            <a:ext cx="9071640" cy="523220"/>
          </a:xfrm>
          <a:prstGeom prst="rect">
            <a:avLst/>
          </a:prstGeom>
        </p:spPr>
        <p:txBody>
          <a:bodyPr vert="horz" anchor="ctr">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algn="ctr" defTabSz="914400" rtl="0" eaLnBrk="1" fontAlgn="auto" latinLnBrk="0" hangingPunct="1">
              <a:lnSpc>
                <a:spcPct val="100000"/>
              </a:lnSpc>
              <a:spcBef>
                <a:spcPct val="0"/>
              </a:spcBef>
              <a:spcAft>
                <a:spcPts val="0"/>
              </a:spcAft>
              <a:buClrTx/>
              <a:buSzPct val="45000"/>
              <a:buFont typeface="StarSymbol"/>
              <a:buNone/>
              <a:tabLst/>
              <a:defRPr/>
            </a:pPr>
            <a:r>
              <a:rPr kumimoji="0" lang="pl-PL" sz="2800" b="0" i="0" u="none" strike="noStrike" kern="1200" cap="none" spc="0" normalizeH="0" baseline="0" noProof="0" dirty="0" smtClean="0">
                <a:ln>
                  <a:noFill/>
                </a:ln>
                <a:solidFill>
                  <a:schemeClr val="tx2"/>
                </a:solidFill>
                <a:effectLst/>
                <a:uLnTx/>
                <a:uFillTx/>
                <a:latin typeface="Brygada 1918" pitchFamily="50" charset="-18"/>
                <a:ea typeface="Brygada 1918" pitchFamily="50" charset="-18"/>
                <a:cs typeface="+mj-cs"/>
              </a:rPr>
              <a:t>Koncerz</a:t>
            </a:r>
            <a:endParaRPr kumimoji="0" lang="pl-PL" sz="2800" b="0" i="0" u="none" strike="noStrike" kern="1200" cap="none" spc="0" normalizeH="0" baseline="0" noProof="0" dirty="0">
              <a:ln>
                <a:noFill/>
              </a:ln>
              <a:solidFill>
                <a:schemeClr val="tx2"/>
              </a:solidFill>
              <a:effectLst/>
              <a:uLnTx/>
              <a:uFillTx/>
              <a:latin typeface="Brygada 1918" pitchFamily="50" charset="-18"/>
              <a:ea typeface="Brygada 1918" pitchFamily="50" charset="-18"/>
              <a:cs typeface="+mj-cs"/>
            </a:endParaRPr>
          </a:p>
        </p:txBody>
      </p:sp>
      <p:sp>
        <p:nvSpPr>
          <p:cNvPr id="6" name="Symbol zastępczy tekstu 3"/>
          <p:cNvSpPr txBox="1">
            <a:spLocks/>
          </p:cNvSpPr>
          <p:nvPr/>
        </p:nvSpPr>
        <p:spPr>
          <a:xfrm>
            <a:off x="2699792" y="1412776"/>
            <a:ext cx="6048672" cy="5112568"/>
          </a:xfrm>
          <a:prstGeom prst="rect">
            <a:avLst/>
          </a:prstGeom>
        </p:spPr>
        <p:txBody>
          <a:bodyPr vert="horz">
            <a:normAutofit lnSpcReduction="10000"/>
          </a:bodyPr>
          <a:lstStyle>
            <a:defPPr marL="432000" lvl="0" indent="-324000">
              <a:spcBef>
                <a:spcPts val="1417"/>
              </a:spcBef>
              <a:spcAft>
                <a:spcPts val="0"/>
              </a:spcAft>
              <a:buSzPct val="45000"/>
              <a:buFont typeface="StarSymbol"/>
              <a:buNone/>
              <a:defRPr lang="pl-PL" sz="3200" b="0" i="0" u="none" strike="noStrike" kern="1200" cap="none">
                <a:ln>
                  <a:noFill/>
                </a:ln>
                <a:latin typeface="Liberation Sans" pitchFamily="18"/>
                <a:ea typeface="Microsoft YaHei" pitchFamily="2"/>
                <a:cs typeface="Mangal" pitchFamily="2"/>
              </a:defRPr>
            </a:defPPr>
            <a:lvl1pPr marL="432000" lvl="0" indent="-324000">
              <a:spcBef>
                <a:spcPts val="1417"/>
              </a:spcBef>
              <a:spcAft>
                <a:spcPts val="0"/>
              </a:spcAft>
              <a:buSzPct val="45000"/>
              <a:buFont typeface="StarSymbol"/>
              <a:buChar char="●"/>
              <a:defRPr lang="pl-PL" sz="3200" b="0" i="0" u="none" strike="noStrike" kern="1200" cap="none">
                <a:ln>
                  <a:noFill/>
                </a:ln>
                <a:latin typeface="Liberation Sans" pitchFamily="18"/>
                <a:ea typeface="Microsoft YaHei" pitchFamily="2"/>
                <a:cs typeface="Mangal" pitchFamily="2"/>
              </a:defRPr>
            </a:lvl1pPr>
            <a:lvl2pPr marL="864000" lvl="1" indent="-324000">
              <a:spcBef>
                <a:spcPts val="1134"/>
              </a:spcBef>
              <a:spcAft>
                <a:spcPts val="0"/>
              </a:spcAft>
              <a:buSzPct val="75000"/>
              <a:buFont typeface="StarSymbol"/>
              <a:buChar char="–"/>
              <a:defRPr lang="pl-PL" sz="2800" b="0" i="0" u="none" strike="noStrike" kern="1200" cap="none">
                <a:ln>
                  <a:noFill/>
                </a:ln>
                <a:latin typeface="Liberation Sans" pitchFamily="18"/>
                <a:ea typeface="Microsoft YaHei" pitchFamily="2"/>
                <a:cs typeface="Mangal" pitchFamily="2"/>
              </a:defRPr>
            </a:lvl2pPr>
            <a:lvl3pPr marL="1295999" lvl="2" indent="-288000">
              <a:spcBef>
                <a:spcPts val="850"/>
              </a:spcBef>
              <a:spcAft>
                <a:spcPts val="0"/>
              </a:spcAft>
              <a:buSzPct val="45000"/>
              <a:buFont typeface="StarSymbol"/>
              <a:buChar char="●"/>
              <a:defRPr lang="pl-PL" sz="2400" b="0" i="0" u="none" strike="noStrike" kern="1200" cap="none">
                <a:ln>
                  <a:noFill/>
                </a:ln>
                <a:latin typeface="Liberation Sans" pitchFamily="18"/>
                <a:ea typeface="Microsoft YaHei" pitchFamily="2"/>
                <a:cs typeface="Mangal" pitchFamily="2"/>
              </a:defRPr>
            </a:lvl3pPr>
            <a:lvl4pPr marL="1728000" lvl="3" indent="-216000">
              <a:spcBef>
                <a:spcPts val="567"/>
              </a:spcBef>
              <a:spcAft>
                <a:spcPts val="0"/>
              </a:spcAft>
              <a:buSzPct val="75000"/>
              <a:buFont typeface="StarSymbol"/>
              <a:buChar char="–"/>
              <a:defRPr lang="pl-PL" sz="2000" b="0" i="0" u="none" strike="noStrike" kern="1200" cap="none">
                <a:ln>
                  <a:noFill/>
                </a:ln>
                <a:latin typeface="Liberation Sans" pitchFamily="18"/>
                <a:ea typeface="Microsoft YaHei" pitchFamily="2"/>
                <a:cs typeface="Mangal" pitchFamily="2"/>
              </a:defRPr>
            </a:lvl4pPr>
            <a:lvl5pPr marL="2160000" lvl="4"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5pPr>
            <a:lvl6pPr marL="2592000" lvl="5"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6pPr>
            <a:lvl7pPr marL="3024000" lvl="6"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7pPr>
            <a:lvl8pPr marL="3456000" lvl="7"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8pPr>
            <a:lvl9pPr marL="3887999" lvl="8"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9pPr>
          </a:lstStyle>
          <a:p>
            <a:pPr algn="just">
              <a:buClr>
                <a:schemeClr val="accent3"/>
              </a:buClr>
              <a:defRPr/>
            </a:pPr>
            <a:r>
              <a:rPr lang="pl-PL" sz="2000" dirty="0" smtClean="0">
                <a:latin typeface="Brygada 1918" pitchFamily="50" charset="-18"/>
                <a:ea typeface="Brygada 1918" pitchFamily="50" charset="-18"/>
              </a:rPr>
              <a:t>Koncerz był bronią stosowaną w XV-XVII wieku, służącą tylko do kłucia. Wykształciła się, gdy pola bitem zdominowała pełna zbroja płytowa. </a:t>
            </a:r>
          </a:p>
          <a:p>
            <a:pPr algn="just">
              <a:buClr>
                <a:schemeClr val="accent3"/>
              </a:buClr>
              <a:defRPr/>
            </a:pPr>
            <a:r>
              <a:rPr lang="pl-PL" sz="2000" dirty="0" smtClean="0">
                <a:latin typeface="Brygada 1918" pitchFamily="50" charset="-18"/>
                <a:ea typeface="Brygada 1918" pitchFamily="50" charset="-18"/>
              </a:rPr>
              <a:t>Koncerze stosowane były tylko przez jazdę, sięgano po nią po skruszeniu kopii. </a:t>
            </a:r>
          </a:p>
          <a:p>
            <a:pPr algn="just">
              <a:buClr>
                <a:schemeClr val="accent3"/>
              </a:buClr>
              <a:defRPr/>
            </a:pPr>
            <a:r>
              <a:rPr lang="pl-PL" sz="2000" dirty="0" smtClean="0">
                <a:latin typeface="Brygada 1918" pitchFamily="50" charset="-18"/>
                <a:ea typeface="Brygada 1918" pitchFamily="50" charset="-18"/>
              </a:rPr>
              <a:t>Dzieli się na dwa typy – średniowieczny oraz nowożytny.</a:t>
            </a:r>
          </a:p>
          <a:p>
            <a:pPr algn="just">
              <a:buClr>
                <a:schemeClr val="accent3"/>
              </a:buClr>
              <a:defRPr/>
            </a:pPr>
            <a:r>
              <a:rPr lang="pl-PL" sz="2000" dirty="0" smtClean="0">
                <a:latin typeface="Brygada 1918" pitchFamily="50" charset="-18"/>
                <a:ea typeface="Brygada 1918" pitchFamily="50" charset="-18"/>
              </a:rPr>
              <a:t>Posiada długą, sztywną głownię o graniastym przekroju. Koncerz średniowieczny posiadał mieczową rękojeść, natomiast nowożytny – szablową.</a:t>
            </a:r>
          </a:p>
          <a:p>
            <a:pPr algn="just">
              <a:buClr>
                <a:schemeClr val="accent3"/>
              </a:buClr>
              <a:defRPr/>
            </a:pPr>
            <a:r>
              <a:rPr lang="pl-PL" sz="2000" dirty="0" smtClean="0">
                <a:latin typeface="Brygada 1918" pitchFamily="50" charset="-18"/>
                <a:ea typeface="Brygada 1918" pitchFamily="50" charset="-18"/>
              </a:rPr>
              <a:t>Koncerza nowożytnego chętnie stosowała husaria, trocząc go do siodła, często zamiast pałasza.</a:t>
            </a:r>
          </a:p>
        </p:txBody>
      </p:sp>
      <p:pic>
        <p:nvPicPr>
          <p:cNvPr id="8" name="Obraz 7" descr="mzm_mt_458(1).jpg"/>
          <p:cNvPicPr>
            <a:picLocks noChangeAspect="1"/>
          </p:cNvPicPr>
          <p:nvPr/>
        </p:nvPicPr>
        <p:blipFill>
          <a:blip r:embed="rId2" cstate="print"/>
          <a:stretch>
            <a:fillRect/>
          </a:stretch>
        </p:blipFill>
        <p:spPr>
          <a:xfrm>
            <a:off x="395536" y="1340768"/>
            <a:ext cx="2016224" cy="4566483"/>
          </a:xfrm>
          <a:prstGeom prst="rect">
            <a:avLst/>
          </a:prstGeo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467544" y="692696"/>
            <a:ext cx="8229600" cy="720080"/>
          </a:xfrm>
        </p:spPr>
        <p:txBody>
          <a:bodyPr>
            <a:noAutofit/>
          </a:bodyPr>
          <a:lstStyle/>
          <a:p>
            <a:pPr algn="ctr"/>
            <a:r>
              <a:rPr lang="pl-PL" sz="4400" b="1" dirty="0" smtClean="0">
                <a:latin typeface="Brygada 1918" pitchFamily="50" charset="-18"/>
                <a:ea typeface="Brygada 1918" pitchFamily="50" charset="-18"/>
              </a:rPr>
              <a:t>Uzbrojenie europejskie</a:t>
            </a:r>
            <a:endParaRPr lang="pl-PL" sz="4400" b="1" dirty="0">
              <a:latin typeface="Brygada 1918" pitchFamily="50" charset="-18"/>
              <a:ea typeface="Brygada 1918" pitchFamily="50" charset="-18"/>
            </a:endParaRPr>
          </a:p>
        </p:txBody>
      </p:sp>
      <p:sp>
        <p:nvSpPr>
          <p:cNvPr id="3" name="Symbol zastępczy zawartości 2"/>
          <p:cNvSpPr>
            <a:spLocks noGrp="1"/>
          </p:cNvSpPr>
          <p:nvPr>
            <p:ph idx="1"/>
          </p:nvPr>
        </p:nvSpPr>
        <p:spPr/>
        <p:txBody>
          <a:bodyPr/>
          <a:lstStyle/>
          <a:p>
            <a:pPr>
              <a:buNone/>
            </a:pPr>
            <a:r>
              <a:rPr lang="pl-PL" dirty="0" smtClean="0">
                <a:latin typeface="Brygada 1918" pitchFamily="50" charset="-18"/>
                <a:ea typeface="Brygada 1918" pitchFamily="50" charset="-18"/>
              </a:rPr>
              <a:t>Broń drzewcowa</a:t>
            </a:r>
          </a:p>
          <a:p>
            <a:r>
              <a:rPr lang="pl-PL" dirty="0" smtClean="0">
                <a:latin typeface="Brygada 1918" pitchFamily="50" charset="-18"/>
                <a:ea typeface="Brygada 1918" pitchFamily="50" charset="-18"/>
              </a:rPr>
              <a:t>Broń drzewcowa o żeleźcu prostym (włócznie, oszczepy, sulice, piki, kopie, lance)</a:t>
            </a:r>
          </a:p>
          <a:p>
            <a:r>
              <a:rPr lang="pl-PL" dirty="0" smtClean="0">
                <a:latin typeface="Brygada 1918" pitchFamily="50" charset="-18"/>
                <a:ea typeface="Brygada 1918" pitchFamily="50" charset="-18"/>
              </a:rPr>
              <a:t>Broń drzewcowa o żeleźcu złożonym (halabardy, berdysze, </a:t>
            </a:r>
            <a:r>
              <a:rPr lang="pl-PL" dirty="0" err="1" smtClean="0">
                <a:latin typeface="Brygada 1918" pitchFamily="50" charset="-18"/>
                <a:ea typeface="Brygada 1918" pitchFamily="50" charset="-18"/>
              </a:rPr>
              <a:t>korseki</a:t>
            </a:r>
            <a:r>
              <a:rPr lang="pl-PL" dirty="0" smtClean="0">
                <a:latin typeface="Brygada 1918" pitchFamily="50" charset="-18"/>
                <a:ea typeface="Brygada 1918" pitchFamily="50" charset="-18"/>
              </a:rPr>
              <a:t>, </a:t>
            </a:r>
            <a:r>
              <a:rPr lang="pl-PL" dirty="0" err="1" smtClean="0">
                <a:latin typeface="Brygada 1918" pitchFamily="50" charset="-18"/>
                <a:ea typeface="Brygada 1918" pitchFamily="50" charset="-18"/>
              </a:rPr>
              <a:t>runki</a:t>
            </a:r>
            <a:r>
              <a:rPr lang="pl-PL" dirty="0" smtClean="0">
                <a:latin typeface="Brygada 1918" pitchFamily="50" charset="-18"/>
                <a:ea typeface="Brygada 1918" pitchFamily="50" charset="-18"/>
              </a:rPr>
              <a:t>, gizarmy, partyzany, szpontony)</a:t>
            </a:r>
          </a:p>
          <a:p>
            <a:pPr lvl="1"/>
            <a:endParaRPr lang="pl-PL" dirty="0" smtClean="0">
              <a:latin typeface="Brygada 1918" pitchFamily="50" charset="-18"/>
              <a:ea typeface="Brygada 1918" pitchFamily="50" charset="-18"/>
            </a:endParaRPr>
          </a:p>
          <a:p>
            <a:pPr lvl="1"/>
            <a:endParaRPr lang="pl-PL" dirty="0">
              <a:latin typeface="Brygada 1918" pitchFamily="50" charset="-18"/>
              <a:ea typeface="Brygada 1918" pitchFamily="50" charset="-18"/>
            </a:endParaRPr>
          </a:p>
        </p:txBody>
      </p:sp>
      <p:sp>
        <p:nvSpPr>
          <p:cNvPr id="4" name="Tytuł 1"/>
          <p:cNvSpPr txBox="1">
            <a:spLocks/>
          </p:cNvSpPr>
          <p:nvPr/>
        </p:nvSpPr>
        <p:spPr>
          <a:xfrm>
            <a:off x="539552" y="1556792"/>
            <a:ext cx="8229600" cy="720080"/>
          </a:xfrm>
          <a:prstGeom prst="rect">
            <a:avLst/>
          </a:prstGeom>
        </p:spPr>
        <p:txBody>
          <a:bodyPr vert="horz" anchor="ct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pl-PL" sz="4000" b="0" i="0" u="none" strike="noStrike" kern="1200" cap="none" spc="0" normalizeH="0" baseline="0" noProof="0" dirty="0" smtClean="0">
                <a:ln>
                  <a:noFill/>
                </a:ln>
                <a:solidFill>
                  <a:schemeClr val="tx2"/>
                </a:solidFill>
                <a:effectLst/>
                <a:uLnTx/>
                <a:uFillTx/>
                <a:latin typeface="Brygada 1918" pitchFamily="50" charset="-18"/>
                <a:ea typeface="Brygada 1918" pitchFamily="50" charset="-18"/>
                <a:cs typeface="+mj-cs"/>
              </a:rPr>
              <a:t>Uzbrojenie zaczepne</a:t>
            </a:r>
            <a:endParaRPr kumimoji="0" lang="pl-PL" sz="4000" b="0" i="0" u="none" strike="noStrike" kern="1200" cap="none" spc="0" normalizeH="0" baseline="0" noProof="0" dirty="0">
              <a:ln>
                <a:noFill/>
              </a:ln>
              <a:solidFill>
                <a:schemeClr val="tx2"/>
              </a:solidFill>
              <a:effectLst/>
              <a:uLnTx/>
              <a:uFillTx/>
              <a:latin typeface="Brygada 1918" pitchFamily="50" charset="-18"/>
              <a:ea typeface="Brygada 1918" pitchFamily="50" charset="-18"/>
              <a:cs typeface="+mj-cs"/>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539552" y="476672"/>
            <a:ext cx="8229600" cy="432048"/>
          </a:xfrm>
        </p:spPr>
        <p:txBody>
          <a:bodyPr>
            <a:normAutofit fontScale="90000"/>
          </a:bodyPr>
          <a:lstStyle/>
          <a:p>
            <a:pPr algn="ctr"/>
            <a:r>
              <a:rPr lang="pl-PL" dirty="0" smtClean="0">
                <a:latin typeface="Brygada 1918" pitchFamily="50" charset="-18"/>
                <a:ea typeface="Brygada 1918" pitchFamily="50" charset="-18"/>
              </a:rPr>
              <a:t>Broń drzewcowa o żeleźcu prostym</a:t>
            </a:r>
            <a:endParaRPr lang="pl-PL" dirty="0">
              <a:latin typeface="Brygada 1918" pitchFamily="50" charset="-18"/>
              <a:ea typeface="Brygada 1918" pitchFamily="50" charset="-18"/>
            </a:endParaRPr>
          </a:p>
        </p:txBody>
      </p:sp>
      <p:sp>
        <p:nvSpPr>
          <p:cNvPr id="5" name="Tytuł 2"/>
          <p:cNvSpPr txBox="1">
            <a:spLocks/>
          </p:cNvSpPr>
          <p:nvPr/>
        </p:nvSpPr>
        <p:spPr>
          <a:xfrm>
            <a:off x="72360" y="867489"/>
            <a:ext cx="9071640" cy="523220"/>
          </a:xfrm>
          <a:prstGeom prst="rect">
            <a:avLst/>
          </a:prstGeom>
        </p:spPr>
        <p:txBody>
          <a:bodyPr vert="horz" anchor="ctr">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algn="ctr" defTabSz="914400" rtl="0" eaLnBrk="1" fontAlgn="auto" latinLnBrk="0" hangingPunct="1">
              <a:lnSpc>
                <a:spcPct val="100000"/>
              </a:lnSpc>
              <a:spcBef>
                <a:spcPct val="0"/>
              </a:spcBef>
              <a:spcAft>
                <a:spcPts val="0"/>
              </a:spcAft>
              <a:buClrTx/>
              <a:buSzPct val="45000"/>
              <a:buFont typeface="StarSymbol"/>
              <a:buNone/>
              <a:tabLst/>
              <a:defRPr/>
            </a:pPr>
            <a:r>
              <a:rPr kumimoji="0" lang="pl-PL" sz="2800" b="0" i="0" u="none" strike="noStrike" kern="1200" cap="none" spc="0" normalizeH="0" baseline="0" noProof="0" dirty="0" smtClean="0">
                <a:ln>
                  <a:noFill/>
                </a:ln>
                <a:solidFill>
                  <a:schemeClr val="tx2"/>
                </a:solidFill>
                <a:effectLst/>
                <a:uLnTx/>
                <a:uFillTx/>
                <a:latin typeface="Brygada 1918" pitchFamily="50" charset="-18"/>
                <a:ea typeface="Brygada 1918" pitchFamily="50" charset="-18"/>
                <a:cs typeface="+mj-cs"/>
              </a:rPr>
              <a:t>Włócznia, oszczep i sulica</a:t>
            </a:r>
            <a:endParaRPr kumimoji="0" lang="pl-PL" sz="2800" b="0" i="0" u="none" strike="noStrike" kern="1200" cap="none" spc="0" normalizeH="0" baseline="0" noProof="0" dirty="0">
              <a:ln>
                <a:noFill/>
              </a:ln>
              <a:solidFill>
                <a:schemeClr val="tx2"/>
              </a:solidFill>
              <a:effectLst/>
              <a:uLnTx/>
              <a:uFillTx/>
              <a:latin typeface="Brygada 1918" pitchFamily="50" charset="-18"/>
              <a:ea typeface="Brygada 1918" pitchFamily="50" charset="-18"/>
              <a:cs typeface="+mj-cs"/>
            </a:endParaRPr>
          </a:p>
        </p:txBody>
      </p:sp>
      <p:sp>
        <p:nvSpPr>
          <p:cNvPr id="6" name="Symbol zastępczy tekstu 3"/>
          <p:cNvSpPr txBox="1">
            <a:spLocks/>
          </p:cNvSpPr>
          <p:nvPr/>
        </p:nvSpPr>
        <p:spPr>
          <a:xfrm>
            <a:off x="2699792" y="1484784"/>
            <a:ext cx="6048672" cy="5112568"/>
          </a:xfrm>
          <a:prstGeom prst="rect">
            <a:avLst/>
          </a:prstGeom>
        </p:spPr>
        <p:txBody>
          <a:bodyPr vert="horz">
            <a:normAutofit fontScale="92500" lnSpcReduction="20000"/>
          </a:bodyPr>
          <a:lstStyle>
            <a:defPPr marL="432000" lvl="0" indent="-324000">
              <a:spcBef>
                <a:spcPts val="1417"/>
              </a:spcBef>
              <a:spcAft>
                <a:spcPts val="0"/>
              </a:spcAft>
              <a:buSzPct val="45000"/>
              <a:buFont typeface="StarSymbol"/>
              <a:buNone/>
              <a:defRPr lang="pl-PL" sz="3200" b="0" i="0" u="none" strike="noStrike" kern="1200" cap="none">
                <a:ln>
                  <a:noFill/>
                </a:ln>
                <a:latin typeface="Liberation Sans" pitchFamily="18"/>
                <a:ea typeface="Microsoft YaHei" pitchFamily="2"/>
                <a:cs typeface="Mangal" pitchFamily="2"/>
              </a:defRPr>
            </a:defPPr>
            <a:lvl1pPr marL="432000" lvl="0" indent="-324000">
              <a:spcBef>
                <a:spcPts val="1417"/>
              </a:spcBef>
              <a:spcAft>
                <a:spcPts val="0"/>
              </a:spcAft>
              <a:buSzPct val="45000"/>
              <a:buFont typeface="StarSymbol"/>
              <a:buChar char="●"/>
              <a:defRPr lang="pl-PL" sz="3200" b="0" i="0" u="none" strike="noStrike" kern="1200" cap="none">
                <a:ln>
                  <a:noFill/>
                </a:ln>
                <a:latin typeface="Liberation Sans" pitchFamily="18"/>
                <a:ea typeface="Microsoft YaHei" pitchFamily="2"/>
                <a:cs typeface="Mangal" pitchFamily="2"/>
              </a:defRPr>
            </a:lvl1pPr>
            <a:lvl2pPr marL="864000" lvl="1" indent="-324000">
              <a:spcBef>
                <a:spcPts val="1134"/>
              </a:spcBef>
              <a:spcAft>
                <a:spcPts val="0"/>
              </a:spcAft>
              <a:buSzPct val="75000"/>
              <a:buFont typeface="StarSymbol"/>
              <a:buChar char="–"/>
              <a:defRPr lang="pl-PL" sz="2800" b="0" i="0" u="none" strike="noStrike" kern="1200" cap="none">
                <a:ln>
                  <a:noFill/>
                </a:ln>
                <a:latin typeface="Liberation Sans" pitchFamily="18"/>
                <a:ea typeface="Microsoft YaHei" pitchFamily="2"/>
                <a:cs typeface="Mangal" pitchFamily="2"/>
              </a:defRPr>
            </a:lvl2pPr>
            <a:lvl3pPr marL="1295999" lvl="2" indent="-288000">
              <a:spcBef>
                <a:spcPts val="850"/>
              </a:spcBef>
              <a:spcAft>
                <a:spcPts val="0"/>
              </a:spcAft>
              <a:buSzPct val="45000"/>
              <a:buFont typeface="StarSymbol"/>
              <a:buChar char="●"/>
              <a:defRPr lang="pl-PL" sz="2400" b="0" i="0" u="none" strike="noStrike" kern="1200" cap="none">
                <a:ln>
                  <a:noFill/>
                </a:ln>
                <a:latin typeface="Liberation Sans" pitchFamily="18"/>
                <a:ea typeface="Microsoft YaHei" pitchFamily="2"/>
                <a:cs typeface="Mangal" pitchFamily="2"/>
              </a:defRPr>
            </a:lvl3pPr>
            <a:lvl4pPr marL="1728000" lvl="3" indent="-216000">
              <a:spcBef>
                <a:spcPts val="567"/>
              </a:spcBef>
              <a:spcAft>
                <a:spcPts val="0"/>
              </a:spcAft>
              <a:buSzPct val="75000"/>
              <a:buFont typeface="StarSymbol"/>
              <a:buChar char="–"/>
              <a:defRPr lang="pl-PL" sz="2000" b="0" i="0" u="none" strike="noStrike" kern="1200" cap="none">
                <a:ln>
                  <a:noFill/>
                </a:ln>
                <a:latin typeface="Liberation Sans" pitchFamily="18"/>
                <a:ea typeface="Microsoft YaHei" pitchFamily="2"/>
                <a:cs typeface="Mangal" pitchFamily="2"/>
              </a:defRPr>
            </a:lvl4pPr>
            <a:lvl5pPr marL="2160000" lvl="4"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5pPr>
            <a:lvl6pPr marL="2592000" lvl="5"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6pPr>
            <a:lvl7pPr marL="3024000" lvl="6"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7pPr>
            <a:lvl8pPr marL="3456000" lvl="7"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8pPr>
            <a:lvl9pPr marL="3887999" lvl="8"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9pPr>
          </a:lstStyle>
          <a:p>
            <a:pPr algn="just">
              <a:buClr>
                <a:schemeClr val="accent3"/>
              </a:buClr>
              <a:defRPr/>
            </a:pPr>
            <a:r>
              <a:rPr lang="pl-PL" sz="2000" dirty="0" smtClean="0">
                <a:latin typeface="Brygada 1918" pitchFamily="50" charset="-18"/>
                <a:ea typeface="Brygada 1918" pitchFamily="50" charset="-18"/>
              </a:rPr>
              <a:t>Włócznia to broń drzewcowa w postaci grotu w formie liścia osadzonego na drzewcu nieprzekraczającym 2 metrów.</a:t>
            </a:r>
          </a:p>
          <a:p>
            <a:pPr algn="just">
              <a:buClr>
                <a:schemeClr val="accent3"/>
              </a:buClr>
              <a:defRPr/>
            </a:pPr>
            <a:r>
              <a:rPr lang="pl-PL" sz="2000" dirty="0" smtClean="0">
                <a:latin typeface="Brygada 1918" pitchFamily="50" charset="-18"/>
                <a:ea typeface="Brygada 1918" pitchFamily="50" charset="-18"/>
              </a:rPr>
              <a:t>Służyła do walki wręcz z wolnej ręki i można nią było zadawać pchnięcia we wszystkich kierunkach.</a:t>
            </a:r>
          </a:p>
          <a:p>
            <a:pPr algn="just">
              <a:buClr>
                <a:schemeClr val="accent3"/>
              </a:buClr>
              <a:defRPr/>
            </a:pPr>
            <a:r>
              <a:rPr lang="pl-PL" sz="2000" dirty="0" smtClean="0">
                <a:latin typeface="Brygada 1918" pitchFamily="50" charset="-18"/>
                <a:ea typeface="Brygada 1918" pitchFamily="50" charset="-18"/>
              </a:rPr>
              <a:t>W początkowym okresie średniowiecza stosowana była zarówno przez jazdę jak i piechotę. W wieku XIV i XV była już typową bronią piechoty.</a:t>
            </a:r>
          </a:p>
          <a:p>
            <a:pPr algn="just">
              <a:buClr>
                <a:schemeClr val="accent3"/>
              </a:buClr>
              <a:defRPr/>
            </a:pPr>
            <a:r>
              <a:rPr lang="pl-PL" sz="2000" dirty="0" smtClean="0">
                <a:latin typeface="Brygada 1918" pitchFamily="50" charset="-18"/>
                <a:ea typeface="Brygada 1918" pitchFamily="50" charset="-18"/>
              </a:rPr>
              <a:t>Oszczep był typem broni drzewcowej o krótszym niż włócznia drzewcu z niewielkim grotem często zaopatrzonym w zadziory.</a:t>
            </a:r>
          </a:p>
          <a:p>
            <a:pPr algn="just">
              <a:buClr>
                <a:schemeClr val="accent3"/>
              </a:buClr>
              <a:defRPr/>
            </a:pPr>
            <a:r>
              <a:rPr lang="pl-PL" sz="2000" dirty="0" smtClean="0">
                <a:latin typeface="Brygada 1918" pitchFamily="50" charset="-18"/>
                <a:ea typeface="Brygada 1918" pitchFamily="50" charset="-18"/>
              </a:rPr>
              <a:t>Szczególnym typem broni drzewcowej była tak zwana sulica, czyli broń pochodzenia bałtyjskiego będąca krótszą wersją włóczni. Stosowały ją między innymi wojska krzyżackie i litewskie walczące pod Grunwaldem.  </a:t>
            </a:r>
          </a:p>
          <a:p>
            <a:pPr algn="just">
              <a:buClr>
                <a:schemeClr val="accent3"/>
              </a:buClr>
              <a:defRPr/>
            </a:pPr>
            <a:endParaRPr lang="pl-PL" sz="2000" dirty="0" smtClean="0">
              <a:latin typeface="Brygada 1918" pitchFamily="50" charset="-18"/>
              <a:ea typeface="Brygada 1918" pitchFamily="50" charset="-18"/>
            </a:endParaRPr>
          </a:p>
        </p:txBody>
      </p:sp>
      <p:pic>
        <p:nvPicPr>
          <p:cNvPr id="7" name="Obraz 6" descr="mzm_mt_397(1).jpg"/>
          <p:cNvPicPr>
            <a:picLocks noChangeAspect="1"/>
          </p:cNvPicPr>
          <p:nvPr/>
        </p:nvPicPr>
        <p:blipFill>
          <a:blip r:embed="rId2" cstate="print"/>
          <a:stretch>
            <a:fillRect/>
          </a:stretch>
        </p:blipFill>
        <p:spPr>
          <a:xfrm>
            <a:off x="395536" y="1268760"/>
            <a:ext cx="1944216" cy="4234227"/>
          </a:xfrm>
          <a:prstGeom prst="rect">
            <a:avLst/>
          </a:prstGeom>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539552" y="476672"/>
            <a:ext cx="8229600" cy="432048"/>
          </a:xfrm>
        </p:spPr>
        <p:txBody>
          <a:bodyPr>
            <a:normAutofit fontScale="90000"/>
          </a:bodyPr>
          <a:lstStyle/>
          <a:p>
            <a:pPr algn="ctr"/>
            <a:r>
              <a:rPr lang="pl-PL" dirty="0" smtClean="0">
                <a:latin typeface="Brygada 1918" pitchFamily="50" charset="-18"/>
                <a:ea typeface="Brygada 1918" pitchFamily="50" charset="-18"/>
              </a:rPr>
              <a:t>Broń drzewcowa o żeleźcu prostym</a:t>
            </a:r>
            <a:endParaRPr lang="pl-PL" dirty="0">
              <a:latin typeface="Brygada 1918" pitchFamily="50" charset="-18"/>
              <a:ea typeface="Brygada 1918" pitchFamily="50" charset="-18"/>
            </a:endParaRPr>
          </a:p>
        </p:txBody>
      </p:sp>
      <p:sp>
        <p:nvSpPr>
          <p:cNvPr id="5" name="Tytuł 2"/>
          <p:cNvSpPr txBox="1">
            <a:spLocks/>
          </p:cNvSpPr>
          <p:nvPr/>
        </p:nvSpPr>
        <p:spPr>
          <a:xfrm>
            <a:off x="72360" y="867489"/>
            <a:ext cx="9071640" cy="523220"/>
          </a:xfrm>
          <a:prstGeom prst="rect">
            <a:avLst/>
          </a:prstGeom>
        </p:spPr>
        <p:txBody>
          <a:bodyPr vert="horz" anchor="ctr">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algn="ctr" defTabSz="914400" rtl="0" eaLnBrk="1" fontAlgn="auto" latinLnBrk="0" hangingPunct="1">
              <a:lnSpc>
                <a:spcPct val="100000"/>
              </a:lnSpc>
              <a:spcBef>
                <a:spcPct val="0"/>
              </a:spcBef>
              <a:spcAft>
                <a:spcPts val="0"/>
              </a:spcAft>
              <a:buClrTx/>
              <a:buSzPct val="45000"/>
              <a:buFont typeface="StarSymbol"/>
              <a:buNone/>
              <a:tabLst/>
              <a:defRPr/>
            </a:pPr>
            <a:r>
              <a:rPr kumimoji="0" lang="pl-PL" sz="2800" b="0" i="0" u="none" strike="noStrike" kern="1200" cap="none" spc="0" normalizeH="0" baseline="0" noProof="0" dirty="0" smtClean="0">
                <a:ln>
                  <a:noFill/>
                </a:ln>
                <a:solidFill>
                  <a:schemeClr val="tx2"/>
                </a:solidFill>
                <a:effectLst/>
                <a:uLnTx/>
                <a:uFillTx/>
                <a:latin typeface="Brygada 1918" pitchFamily="50" charset="-18"/>
                <a:ea typeface="Brygada 1918" pitchFamily="50" charset="-18"/>
                <a:cs typeface="+mj-cs"/>
              </a:rPr>
              <a:t>Pika</a:t>
            </a:r>
            <a:endParaRPr kumimoji="0" lang="pl-PL" sz="2800" b="0" i="0" u="none" strike="noStrike" kern="1200" cap="none" spc="0" normalizeH="0" baseline="0" noProof="0" dirty="0">
              <a:ln>
                <a:noFill/>
              </a:ln>
              <a:solidFill>
                <a:schemeClr val="tx2"/>
              </a:solidFill>
              <a:effectLst/>
              <a:uLnTx/>
              <a:uFillTx/>
              <a:latin typeface="Brygada 1918" pitchFamily="50" charset="-18"/>
              <a:ea typeface="Brygada 1918" pitchFamily="50" charset="-18"/>
              <a:cs typeface="+mj-cs"/>
            </a:endParaRPr>
          </a:p>
        </p:txBody>
      </p:sp>
      <p:sp>
        <p:nvSpPr>
          <p:cNvPr id="6" name="Symbol zastępczy tekstu 3"/>
          <p:cNvSpPr txBox="1">
            <a:spLocks/>
          </p:cNvSpPr>
          <p:nvPr/>
        </p:nvSpPr>
        <p:spPr>
          <a:xfrm>
            <a:off x="2699792" y="1484784"/>
            <a:ext cx="6048672" cy="5112568"/>
          </a:xfrm>
          <a:prstGeom prst="rect">
            <a:avLst/>
          </a:prstGeom>
        </p:spPr>
        <p:txBody>
          <a:bodyPr vert="horz">
            <a:normAutofit/>
          </a:bodyPr>
          <a:lstStyle>
            <a:defPPr marL="432000" lvl="0" indent="-324000">
              <a:spcBef>
                <a:spcPts val="1417"/>
              </a:spcBef>
              <a:spcAft>
                <a:spcPts val="0"/>
              </a:spcAft>
              <a:buSzPct val="45000"/>
              <a:buFont typeface="StarSymbol"/>
              <a:buNone/>
              <a:defRPr lang="pl-PL" sz="3200" b="0" i="0" u="none" strike="noStrike" kern="1200" cap="none">
                <a:ln>
                  <a:noFill/>
                </a:ln>
                <a:latin typeface="Liberation Sans" pitchFamily="18"/>
                <a:ea typeface="Microsoft YaHei" pitchFamily="2"/>
                <a:cs typeface="Mangal" pitchFamily="2"/>
              </a:defRPr>
            </a:defPPr>
            <a:lvl1pPr marL="432000" lvl="0" indent="-324000">
              <a:spcBef>
                <a:spcPts val="1417"/>
              </a:spcBef>
              <a:spcAft>
                <a:spcPts val="0"/>
              </a:spcAft>
              <a:buSzPct val="45000"/>
              <a:buFont typeface="StarSymbol"/>
              <a:buChar char="●"/>
              <a:defRPr lang="pl-PL" sz="3200" b="0" i="0" u="none" strike="noStrike" kern="1200" cap="none">
                <a:ln>
                  <a:noFill/>
                </a:ln>
                <a:latin typeface="Liberation Sans" pitchFamily="18"/>
                <a:ea typeface="Microsoft YaHei" pitchFamily="2"/>
                <a:cs typeface="Mangal" pitchFamily="2"/>
              </a:defRPr>
            </a:lvl1pPr>
            <a:lvl2pPr marL="864000" lvl="1" indent="-324000">
              <a:spcBef>
                <a:spcPts val="1134"/>
              </a:spcBef>
              <a:spcAft>
                <a:spcPts val="0"/>
              </a:spcAft>
              <a:buSzPct val="75000"/>
              <a:buFont typeface="StarSymbol"/>
              <a:buChar char="–"/>
              <a:defRPr lang="pl-PL" sz="2800" b="0" i="0" u="none" strike="noStrike" kern="1200" cap="none">
                <a:ln>
                  <a:noFill/>
                </a:ln>
                <a:latin typeface="Liberation Sans" pitchFamily="18"/>
                <a:ea typeface="Microsoft YaHei" pitchFamily="2"/>
                <a:cs typeface="Mangal" pitchFamily="2"/>
              </a:defRPr>
            </a:lvl2pPr>
            <a:lvl3pPr marL="1295999" lvl="2" indent="-288000">
              <a:spcBef>
                <a:spcPts val="850"/>
              </a:spcBef>
              <a:spcAft>
                <a:spcPts val="0"/>
              </a:spcAft>
              <a:buSzPct val="45000"/>
              <a:buFont typeface="StarSymbol"/>
              <a:buChar char="●"/>
              <a:defRPr lang="pl-PL" sz="2400" b="0" i="0" u="none" strike="noStrike" kern="1200" cap="none">
                <a:ln>
                  <a:noFill/>
                </a:ln>
                <a:latin typeface="Liberation Sans" pitchFamily="18"/>
                <a:ea typeface="Microsoft YaHei" pitchFamily="2"/>
                <a:cs typeface="Mangal" pitchFamily="2"/>
              </a:defRPr>
            </a:lvl3pPr>
            <a:lvl4pPr marL="1728000" lvl="3" indent="-216000">
              <a:spcBef>
                <a:spcPts val="567"/>
              </a:spcBef>
              <a:spcAft>
                <a:spcPts val="0"/>
              </a:spcAft>
              <a:buSzPct val="75000"/>
              <a:buFont typeface="StarSymbol"/>
              <a:buChar char="–"/>
              <a:defRPr lang="pl-PL" sz="2000" b="0" i="0" u="none" strike="noStrike" kern="1200" cap="none">
                <a:ln>
                  <a:noFill/>
                </a:ln>
                <a:latin typeface="Liberation Sans" pitchFamily="18"/>
                <a:ea typeface="Microsoft YaHei" pitchFamily="2"/>
                <a:cs typeface="Mangal" pitchFamily="2"/>
              </a:defRPr>
            </a:lvl4pPr>
            <a:lvl5pPr marL="2160000" lvl="4"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5pPr>
            <a:lvl6pPr marL="2592000" lvl="5"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6pPr>
            <a:lvl7pPr marL="3024000" lvl="6"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7pPr>
            <a:lvl8pPr marL="3456000" lvl="7"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8pPr>
            <a:lvl9pPr marL="3887999" lvl="8"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9pPr>
          </a:lstStyle>
          <a:p>
            <a:pPr algn="just">
              <a:buClr>
                <a:schemeClr val="accent3"/>
              </a:buClr>
              <a:defRPr/>
            </a:pPr>
            <a:r>
              <a:rPr lang="pl-PL" sz="2000" dirty="0" smtClean="0">
                <a:latin typeface="Brygada 1918" pitchFamily="50" charset="-18"/>
                <a:ea typeface="Brygada 1918" pitchFamily="50" charset="-18"/>
              </a:rPr>
              <a:t>Pika była bronią drzewcową w postaci niewielkiego grotu osadzonego na długim, sięgającym 6 metrów drzewcu. Grot wzmocniony jest często metalowymi wąsami.</a:t>
            </a:r>
          </a:p>
          <a:p>
            <a:pPr algn="just">
              <a:buClr>
                <a:schemeClr val="accent3"/>
              </a:buClr>
              <a:defRPr/>
            </a:pPr>
            <a:r>
              <a:rPr lang="pl-PL" sz="2000" dirty="0" smtClean="0">
                <a:latin typeface="Brygada 1918" pitchFamily="50" charset="-18"/>
                <a:ea typeface="Brygada 1918" pitchFamily="50" charset="-18"/>
              </a:rPr>
              <a:t>Stosowała ją tylko piechota, tworząca formacje pikinierów. Stosujący ją pikinierzy wbijając drzewce w ziemię tworzyli trudny do przełamania przez kawalerią „iglasty mur”.</a:t>
            </a:r>
          </a:p>
          <a:p>
            <a:pPr algn="just">
              <a:buClr>
                <a:schemeClr val="accent3"/>
              </a:buClr>
              <a:defRPr/>
            </a:pPr>
            <a:r>
              <a:rPr lang="pl-PL" sz="2000" dirty="0" smtClean="0">
                <a:latin typeface="Brygada 1918" pitchFamily="50" charset="-18"/>
                <a:ea typeface="Brygada 1918" pitchFamily="50" charset="-18"/>
              </a:rPr>
              <a:t>Jedną z pierwszych formacji stosującą piki byli landsknechci</a:t>
            </a:r>
            <a:r>
              <a:rPr lang="pl-PL" sz="2000" dirty="0">
                <a:latin typeface="Brygada 1918" pitchFamily="50" charset="-18"/>
                <a:ea typeface="Brygada 1918" pitchFamily="50" charset="-18"/>
              </a:rPr>
              <a:t> </a:t>
            </a:r>
            <a:r>
              <a:rPr lang="pl-PL" sz="2000" dirty="0" smtClean="0">
                <a:latin typeface="Brygada 1918" pitchFamily="50" charset="-18"/>
                <a:ea typeface="Brygada 1918" pitchFamily="50" charset="-18"/>
              </a:rPr>
              <a:t>wywodzący się z piechoty szwajcarskiej. </a:t>
            </a:r>
          </a:p>
          <a:p>
            <a:pPr algn="just">
              <a:buClr>
                <a:schemeClr val="accent3"/>
              </a:buClr>
              <a:defRPr/>
            </a:pPr>
            <a:r>
              <a:rPr lang="pl-PL" sz="2000" dirty="0" smtClean="0">
                <a:latin typeface="Brygada 1918" pitchFamily="50" charset="-18"/>
                <a:ea typeface="Brygada 1918" pitchFamily="50" charset="-18"/>
              </a:rPr>
              <a:t>Stosowano ją głównie w okresie nowożytnym, w XVI i XVII wieku jako osłonę dla muszkieterów.  </a:t>
            </a:r>
          </a:p>
        </p:txBody>
      </p:sp>
      <p:pic>
        <p:nvPicPr>
          <p:cNvPr id="8" name="Obraz 7" descr="mzm_mt_590.jpg"/>
          <p:cNvPicPr>
            <a:picLocks noChangeAspect="1"/>
          </p:cNvPicPr>
          <p:nvPr/>
        </p:nvPicPr>
        <p:blipFill>
          <a:blip r:embed="rId2" cstate="print"/>
          <a:stretch>
            <a:fillRect/>
          </a:stretch>
        </p:blipFill>
        <p:spPr>
          <a:xfrm rot="16200000">
            <a:off x="-914148" y="2506436"/>
            <a:ext cx="4923623" cy="2160239"/>
          </a:xfrm>
          <a:prstGeom prst="rect">
            <a:avLst/>
          </a:prstGeom>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539552" y="476672"/>
            <a:ext cx="8229600" cy="432048"/>
          </a:xfrm>
        </p:spPr>
        <p:txBody>
          <a:bodyPr>
            <a:normAutofit fontScale="90000"/>
          </a:bodyPr>
          <a:lstStyle/>
          <a:p>
            <a:pPr algn="ctr"/>
            <a:r>
              <a:rPr lang="pl-PL" dirty="0" smtClean="0">
                <a:latin typeface="Brygada 1918" pitchFamily="50" charset="-18"/>
                <a:ea typeface="Brygada 1918" pitchFamily="50" charset="-18"/>
              </a:rPr>
              <a:t>Broń drzewcowa o żeleźcu prostym</a:t>
            </a:r>
            <a:endParaRPr lang="pl-PL" dirty="0">
              <a:latin typeface="Brygada 1918" pitchFamily="50" charset="-18"/>
              <a:ea typeface="Brygada 1918" pitchFamily="50" charset="-18"/>
            </a:endParaRPr>
          </a:p>
        </p:txBody>
      </p:sp>
      <p:sp>
        <p:nvSpPr>
          <p:cNvPr id="5" name="Tytuł 2"/>
          <p:cNvSpPr txBox="1">
            <a:spLocks/>
          </p:cNvSpPr>
          <p:nvPr/>
        </p:nvSpPr>
        <p:spPr>
          <a:xfrm>
            <a:off x="72360" y="867489"/>
            <a:ext cx="9071640" cy="523220"/>
          </a:xfrm>
          <a:prstGeom prst="rect">
            <a:avLst/>
          </a:prstGeom>
        </p:spPr>
        <p:txBody>
          <a:bodyPr vert="horz" anchor="ctr">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algn="ctr" defTabSz="914400" rtl="0" eaLnBrk="1" fontAlgn="auto" latinLnBrk="0" hangingPunct="1">
              <a:lnSpc>
                <a:spcPct val="100000"/>
              </a:lnSpc>
              <a:spcBef>
                <a:spcPct val="0"/>
              </a:spcBef>
              <a:spcAft>
                <a:spcPts val="0"/>
              </a:spcAft>
              <a:buClrTx/>
              <a:buSzPct val="45000"/>
              <a:buFont typeface="StarSymbol"/>
              <a:buNone/>
              <a:tabLst/>
              <a:defRPr/>
            </a:pPr>
            <a:r>
              <a:rPr kumimoji="0" lang="pl-PL" sz="2800" b="0" i="0" u="none" strike="noStrike" kern="1200" cap="none" spc="0" normalizeH="0" baseline="0" noProof="0" dirty="0" smtClean="0">
                <a:ln>
                  <a:noFill/>
                </a:ln>
                <a:solidFill>
                  <a:schemeClr val="tx2"/>
                </a:solidFill>
                <a:effectLst/>
                <a:uLnTx/>
                <a:uFillTx/>
                <a:latin typeface="Brygada 1918" pitchFamily="50" charset="-18"/>
                <a:ea typeface="Brygada 1918" pitchFamily="50" charset="-18"/>
                <a:cs typeface="+mj-cs"/>
              </a:rPr>
              <a:t>Kopia i lanca</a:t>
            </a:r>
            <a:endParaRPr kumimoji="0" lang="pl-PL" sz="2800" b="0" i="0" u="none" strike="noStrike" kern="1200" cap="none" spc="0" normalizeH="0" baseline="0" noProof="0" dirty="0">
              <a:ln>
                <a:noFill/>
              </a:ln>
              <a:solidFill>
                <a:schemeClr val="tx2"/>
              </a:solidFill>
              <a:effectLst/>
              <a:uLnTx/>
              <a:uFillTx/>
              <a:latin typeface="Brygada 1918" pitchFamily="50" charset="-18"/>
              <a:ea typeface="Brygada 1918" pitchFamily="50" charset="-18"/>
              <a:cs typeface="+mj-cs"/>
            </a:endParaRPr>
          </a:p>
        </p:txBody>
      </p:sp>
      <p:sp>
        <p:nvSpPr>
          <p:cNvPr id="6" name="Symbol zastępczy tekstu 3"/>
          <p:cNvSpPr txBox="1">
            <a:spLocks/>
          </p:cNvSpPr>
          <p:nvPr/>
        </p:nvSpPr>
        <p:spPr>
          <a:xfrm>
            <a:off x="2699792" y="1484784"/>
            <a:ext cx="6048672" cy="5112568"/>
          </a:xfrm>
          <a:prstGeom prst="rect">
            <a:avLst/>
          </a:prstGeom>
        </p:spPr>
        <p:txBody>
          <a:bodyPr vert="horz">
            <a:normAutofit fontScale="77500" lnSpcReduction="20000"/>
          </a:bodyPr>
          <a:lstStyle>
            <a:defPPr marL="432000" lvl="0" indent="-324000">
              <a:spcBef>
                <a:spcPts val="1417"/>
              </a:spcBef>
              <a:spcAft>
                <a:spcPts val="0"/>
              </a:spcAft>
              <a:buSzPct val="45000"/>
              <a:buFont typeface="StarSymbol"/>
              <a:buNone/>
              <a:defRPr lang="pl-PL" sz="3200" b="0" i="0" u="none" strike="noStrike" kern="1200" cap="none">
                <a:ln>
                  <a:noFill/>
                </a:ln>
                <a:latin typeface="Liberation Sans" pitchFamily="18"/>
                <a:ea typeface="Microsoft YaHei" pitchFamily="2"/>
                <a:cs typeface="Mangal" pitchFamily="2"/>
              </a:defRPr>
            </a:defPPr>
            <a:lvl1pPr marL="432000" lvl="0" indent="-324000">
              <a:spcBef>
                <a:spcPts val="1417"/>
              </a:spcBef>
              <a:spcAft>
                <a:spcPts val="0"/>
              </a:spcAft>
              <a:buSzPct val="45000"/>
              <a:buFont typeface="StarSymbol"/>
              <a:buChar char="●"/>
              <a:defRPr lang="pl-PL" sz="3200" b="0" i="0" u="none" strike="noStrike" kern="1200" cap="none">
                <a:ln>
                  <a:noFill/>
                </a:ln>
                <a:latin typeface="Liberation Sans" pitchFamily="18"/>
                <a:ea typeface="Microsoft YaHei" pitchFamily="2"/>
                <a:cs typeface="Mangal" pitchFamily="2"/>
              </a:defRPr>
            </a:lvl1pPr>
            <a:lvl2pPr marL="864000" lvl="1" indent="-324000">
              <a:spcBef>
                <a:spcPts val="1134"/>
              </a:spcBef>
              <a:spcAft>
                <a:spcPts val="0"/>
              </a:spcAft>
              <a:buSzPct val="75000"/>
              <a:buFont typeface="StarSymbol"/>
              <a:buChar char="–"/>
              <a:defRPr lang="pl-PL" sz="2800" b="0" i="0" u="none" strike="noStrike" kern="1200" cap="none">
                <a:ln>
                  <a:noFill/>
                </a:ln>
                <a:latin typeface="Liberation Sans" pitchFamily="18"/>
                <a:ea typeface="Microsoft YaHei" pitchFamily="2"/>
                <a:cs typeface="Mangal" pitchFamily="2"/>
              </a:defRPr>
            </a:lvl2pPr>
            <a:lvl3pPr marL="1295999" lvl="2" indent="-288000">
              <a:spcBef>
                <a:spcPts val="850"/>
              </a:spcBef>
              <a:spcAft>
                <a:spcPts val="0"/>
              </a:spcAft>
              <a:buSzPct val="45000"/>
              <a:buFont typeface="StarSymbol"/>
              <a:buChar char="●"/>
              <a:defRPr lang="pl-PL" sz="2400" b="0" i="0" u="none" strike="noStrike" kern="1200" cap="none">
                <a:ln>
                  <a:noFill/>
                </a:ln>
                <a:latin typeface="Liberation Sans" pitchFamily="18"/>
                <a:ea typeface="Microsoft YaHei" pitchFamily="2"/>
                <a:cs typeface="Mangal" pitchFamily="2"/>
              </a:defRPr>
            </a:lvl3pPr>
            <a:lvl4pPr marL="1728000" lvl="3" indent="-216000">
              <a:spcBef>
                <a:spcPts val="567"/>
              </a:spcBef>
              <a:spcAft>
                <a:spcPts val="0"/>
              </a:spcAft>
              <a:buSzPct val="75000"/>
              <a:buFont typeface="StarSymbol"/>
              <a:buChar char="–"/>
              <a:defRPr lang="pl-PL" sz="2000" b="0" i="0" u="none" strike="noStrike" kern="1200" cap="none">
                <a:ln>
                  <a:noFill/>
                </a:ln>
                <a:latin typeface="Liberation Sans" pitchFamily="18"/>
                <a:ea typeface="Microsoft YaHei" pitchFamily="2"/>
                <a:cs typeface="Mangal" pitchFamily="2"/>
              </a:defRPr>
            </a:lvl4pPr>
            <a:lvl5pPr marL="2160000" lvl="4"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5pPr>
            <a:lvl6pPr marL="2592000" lvl="5"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6pPr>
            <a:lvl7pPr marL="3024000" lvl="6"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7pPr>
            <a:lvl8pPr marL="3456000" lvl="7"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8pPr>
            <a:lvl9pPr marL="3887999" lvl="8"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9pPr>
          </a:lstStyle>
          <a:p>
            <a:pPr algn="just">
              <a:buClr>
                <a:schemeClr val="accent3"/>
              </a:buClr>
              <a:defRPr/>
            </a:pPr>
            <a:r>
              <a:rPr lang="pl-PL" sz="2000" dirty="0" smtClean="0">
                <a:latin typeface="Brygada 1918" pitchFamily="50" charset="-18"/>
                <a:ea typeface="Brygada 1918" pitchFamily="50" charset="-18"/>
              </a:rPr>
              <a:t>Kopia jest bronią drzewcową, która wyewoluowała z włóczni. Przyczyniło się do tego rozpowszechnienie strzemion. Rycerz dzięki strzemionom oraz nowym siodłom z wysokim łękiem mógł w miarę stabilnie utrzymywać się w siodle. To z kolei umożliwiło mu trzymanie włóczni nieruchomo w zgięciu ramienia i wykorzystując siłę rozpędu oraz wagę konia i jeźdźca wykonywać silne uderzenia w jeden punkt. By tego dokonać włócznię wydłużono, wydrążono w środku oraz zaopatrzono w mniejszy, lecz masywniejszy grot. Na ziemiach polskich nastąpiło to w XII wieku.</a:t>
            </a:r>
          </a:p>
          <a:p>
            <a:pPr algn="just">
              <a:buClr>
                <a:schemeClr val="accent3"/>
              </a:buClr>
              <a:defRPr/>
            </a:pPr>
            <a:r>
              <a:rPr lang="pl-PL" sz="2000" dirty="0" smtClean="0">
                <a:latin typeface="Brygada 1918" pitchFamily="50" charset="-18"/>
                <a:ea typeface="Brygada 1918" pitchFamily="50" charset="-18"/>
              </a:rPr>
              <a:t>Przez to, że kopia była wydrążona w środku w momencie uderzenia kruszyła się, co czyniło ja bronią jednorazowego użytku. Rycerz w ciągu jednej bitwy mógł zużyć kilkanaście kopii.</a:t>
            </a:r>
          </a:p>
          <a:p>
            <a:pPr algn="just">
              <a:buClr>
                <a:schemeClr val="accent3"/>
              </a:buClr>
              <a:defRPr/>
            </a:pPr>
            <a:r>
              <a:rPr lang="pl-PL" sz="2000" dirty="0" smtClean="0">
                <a:latin typeface="Brygada 1918" pitchFamily="50" charset="-18"/>
                <a:ea typeface="Brygada 1918" pitchFamily="50" charset="-18"/>
              </a:rPr>
              <a:t>Szczególnym typem kopii, były egzemplarze o rozwidlonym grocie wykorzystywane w turniejach w „gonitwach na tępe” .</a:t>
            </a:r>
          </a:p>
          <a:p>
            <a:pPr algn="just">
              <a:buClr>
                <a:schemeClr val="accent3"/>
              </a:buClr>
              <a:defRPr/>
            </a:pPr>
            <a:r>
              <a:rPr lang="pl-PL" sz="2000" dirty="0" smtClean="0">
                <a:latin typeface="Brygada 1918" pitchFamily="50" charset="-18"/>
                <a:ea typeface="Brygada 1918" pitchFamily="50" charset="-18"/>
              </a:rPr>
              <a:t>W trakcie reform Sejmu Czteroletniego zlikwidowano husarię i wprowadzono Kawalerię Narodową zastępując kopię lancą będącą jej krótszą (ok. 2,75 m) i lżejszą wersją z wąskim, długim grotem oraz proporcem. Lance stosowali m.in. ułani w okresie walk napoleońskich.</a:t>
            </a:r>
          </a:p>
        </p:txBody>
      </p:sp>
      <p:pic>
        <p:nvPicPr>
          <p:cNvPr id="7" name="Obraz 6" descr="mzm_mt_788(1).jpg"/>
          <p:cNvPicPr>
            <a:picLocks noChangeAspect="1"/>
          </p:cNvPicPr>
          <p:nvPr/>
        </p:nvPicPr>
        <p:blipFill>
          <a:blip r:embed="rId2" cstate="print"/>
          <a:stretch>
            <a:fillRect/>
          </a:stretch>
        </p:blipFill>
        <p:spPr>
          <a:xfrm>
            <a:off x="467544" y="1412776"/>
            <a:ext cx="1584176" cy="2236484"/>
          </a:xfrm>
          <a:prstGeom prst="rect">
            <a:avLst/>
          </a:prstGeom>
        </p:spPr>
      </p:pic>
      <p:pic>
        <p:nvPicPr>
          <p:cNvPr id="10" name="Obraz 9" descr="mzm_mt_669_5.jpg"/>
          <p:cNvPicPr>
            <a:picLocks noChangeAspect="1"/>
          </p:cNvPicPr>
          <p:nvPr/>
        </p:nvPicPr>
        <p:blipFill>
          <a:blip r:embed="rId3" cstate="print"/>
          <a:stretch>
            <a:fillRect/>
          </a:stretch>
        </p:blipFill>
        <p:spPr>
          <a:xfrm>
            <a:off x="395536" y="4005064"/>
            <a:ext cx="2438400" cy="1828800"/>
          </a:xfrm>
          <a:prstGeom prst="rect">
            <a:avLst/>
          </a:prstGeom>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539552" y="476672"/>
            <a:ext cx="8229600" cy="432048"/>
          </a:xfrm>
        </p:spPr>
        <p:txBody>
          <a:bodyPr>
            <a:normAutofit fontScale="90000"/>
          </a:bodyPr>
          <a:lstStyle/>
          <a:p>
            <a:pPr algn="ctr"/>
            <a:r>
              <a:rPr lang="pl-PL" dirty="0" smtClean="0">
                <a:latin typeface="Brygada 1918" pitchFamily="50" charset="-18"/>
                <a:ea typeface="Brygada 1918" pitchFamily="50" charset="-18"/>
              </a:rPr>
              <a:t>Broń drzewcowa o żeleźcu złożonym</a:t>
            </a:r>
            <a:endParaRPr lang="pl-PL" dirty="0">
              <a:latin typeface="Brygada 1918" pitchFamily="50" charset="-18"/>
              <a:ea typeface="Brygada 1918" pitchFamily="50" charset="-18"/>
            </a:endParaRPr>
          </a:p>
        </p:txBody>
      </p:sp>
      <p:sp>
        <p:nvSpPr>
          <p:cNvPr id="5" name="Tytuł 2"/>
          <p:cNvSpPr txBox="1">
            <a:spLocks/>
          </p:cNvSpPr>
          <p:nvPr/>
        </p:nvSpPr>
        <p:spPr>
          <a:xfrm>
            <a:off x="72360" y="867489"/>
            <a:ext cx="9071640" cy="523220"/>
          </a:xfrm>
          <a:prstGeom prst="rect">
            <a:avLst/>
          </a:prstGeom>
        </p:spPr>
        <p:txBody>
          <a:bodyPr vert="horz" anchor="ctr">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algn="ctr" defTabSz="914400" rtl="0" eaLnBrk="1" fontAlgn="auto" latinLnBrk="0" hangingPunct="1">
              <a:lnSpc>
                <a:spcPct val="100000"/>
              </a:lnSpc>
              <a:spcBef>
                <a:spcPct val="0"/>
              </a:spcBef>
              <a:spcAft>
                <a:spcPts val="0"/>
              </a:spcAft>
              <a:buClrTx/>
              <a:buSzPct val="45000"/>
              <a:buFont typeface="StarSymbol"/>
              <a:buNone/>
              <a:tabLst/>
              <a:defRPr/>
            </a:pPr>
            <a:r>
              <a:rPr kumimoji="0" lang="pl-PL" sz="2800" b="0" i="0" u="none" strike="noStrike" kern="1200" cap="none" spc="0" normalizeH="0" baseline="0" noProof="0" smtClean="0">
                <a:ln>
                  <a:noFill/>
                </a:ln>
                <a:solidFill>
                  <a:schemeClr val="tx2"/>
                </a:solidFill>
                <a:effectLst/>
                <a:uLnTx/>
                <a:uFillTx/>
                <a:latin typeface="Brygada 1918" pitchFamily="50" charset="-18"/>
                <a:ea typeface="Brygada 1918" pitchFamily="50" charset="-18"/>
                <a:cs typeface="+mj-cs"/>
              </a:rPr>
              <a:t>Informacje ogólne</a:t>
            </a:r>
            <a:endParaRPr kumimoji="0" lang="pl-PL" sz="2800" b="0" i="0" u="none" strike="noStrike" kern="1200" cap="none" spc="0" normalizeH="0" baseline="0" noProof="0" dirty="0">
              <a:ln>
                <a:noFill/>
              </a:ln>
              <a:solidFill>
                <a:schemeClr val="tx2"/>
              </a:solidFill>
              <a:effectLst/>
              <a:uLnTx/>
              <a:uFillTx/>
              <a:latin typeface="Brygada 1918" pitchFamily="50" charset="-18"/>
              <a:ea typeface="Brygada 1918" pitchFamily="50" charset="-18"/>
              <a:cs typeface="+mj-cs"/>
            </a:endParaRPr>
          </a:p>
        </p:txBody>
      </p:sp>
      <p:sp>
        <p:nvSpPr>
          <p:cNvPr id="6" name="Symbol zastępczy tekstu 3"/>
          <p:cNvSpPr txBox="1">
            <a:spLocks/>
          </p:cNvSpPr>
          <p:nvPr/>
        </p:nvSpPr>
        <p:spPr>
          <a:xfrm>
            <a:off x="2699792" y="1484784"/>
            <a:ext cx="6048672" cy="5112568"/>
          </a:xfrm>
          <a:prstGeom prst="rect">
            <a:avLst/>
          </a:prstGeom>
        </p:spPr>
        <p:txBody>
          <a:bodyPr vert="horz">
            <a:normAutofit fontScale="92500" lnSpcReduction="20000"/>
          </a:bodyPr>
          <a:lstStyle>
            <a:defPPr marL="432000" lvl="0" indent="-324000">
              <a:spcBef>
                <a:spcPts val="1417"/>
              </a:spcBef>
              <a:spcAft>
                <a:spcPts val="0"/>
              </a:spcAft>
              <a:buSzPct val="45000"/>
              <a:buFont typeface="StarSymbol"/>
              <a:buNone/>
              <a:defRPr lang="pl-PL" sz="3200" b="0" i="0" u="none" strike="noStrike" kern="1200" cap="none">
                <a:ln>
                  <a:noFill/>
                </a:ln>
                <a:latin typeface="Liberation Sans" pitchFamily="18"/>
                <a:ea typeface="Microsoft YaHei" pitchFamily="2"/>
                <a:cs typeface="Mangal" pitchFamily="2"/>
              </a:defRPr>
            </a:defPPr>
            <a:lvl1pPr marL="432000" lvl="0" indent="-324000">
              <a:spcBef>
                <a:spcPts val="1417"/>
              </a:spcBef>
              <a:spcAft>
                <a:spcPts val="0"/>
              </a:spcAft>
              <a:buSzPct val="45000"/>
              <a:buFont typeface="StarSymbol"/>
              <a:buChar char="●"/>
              <a:defRPr lang="pl-PL" sz="3200" b="0" i="0" u="none" strike="noStrike" kern="1200" cap="none">
                <a:ln>
                  <a:noFill/>
                </a:ln>
                <a:latin typeface="Liberation Sans" pitchFamily="18"/>
                <a:ea typeface="Microsoft YaHei" pitchFamily="2"/>
                <a:cs typeface="Mangal" pitchFamily="2"/>
              </a:defRPr>
            </a:lvl1pPr>
            <a:lvl2pPr marL="864000" lvl="1" indent="-324000">
              <a:spcBef>
                <a:spcPts val="1134"/>
              </a:spcBef>
              <a:spcAft>
                <a:spcPts val="0"/>
              </a:spcAft>
              <a:buSzPct val="75000"/>
              <a:buFont typeface="StarSymbol"/>
              <a:buChar char="–"/>
              <a:defRPr lang="pl-PL" sz="2800" b="0" i="0" u="none" strike="noStrike" kern="1200" cap="none">
                <a:ln>
                  <a:noFill/>
                </a:ln>
                <a:latin typeface="Liberation Sans" pitchFamily="18"/>
                <a:ea typeface="Microsoft YaHei" pitchFamily="2"/>
                <a:cs typeface="Mangal" pitchFamily="2"/>
              </a:defRPr>
            </a:lvl2pPr>
            <a:lvl3pPr marL="1295999" lvl="2" indent="-288000">
              <a:spcBef>
                <a:spcPts val="850"/>
              </a:spcBef>
              <a:spcAft>
                <a:spcPts val="0"/>
              </a:spcAft>
              <a:buSzPct val="45000"/>
              <a:buFont typeface="StarSymbol"/>
              <a:buChar char="●"/>
              <a:defRPr lang="pl-PL" sz="2400" b="0" i="0" u="none" strike="noStrike" kern="1200" cap="none">
                <a:ln>
                  <a:noFill/>
                </a:ln>
                <a:latin typeface="Liberation Sans" pitchFamily="18"/>
                <a:ea typeface="Microsoft YaHei" pitchFamily="2"/>
                <a:cs typeface="Mangal" pitchFamily="2"/>
              </a:defRPr>
            </a:lvl3pPr>
            <a:lvl4pPr marL="1728000" lvl="3" indent="-216000">
              <a:spcBef>
                <a:spcPts val="567"/>
              </a:spcBef>
              <a:spcAft>
                <a:spcPts val="0"/>
              </a:spcAft>
              <a:buSzPct val="75000"/>
              <a:buFont typeface="StarSymbol"/>
              <a:buChar char="–"/>
              <a:defRPr lang="pl-PL" sz="2000" b="0" i="0" u="none" strike="noStrike" kern="1200" cap="none">
                <a:ln>
                  <a:noFill/>
                </a:ln>
                <a:latin typeface="Liberation Sans" pitchFamily="18"/>
                <a:ea typeface="Microsoft YaHei" pitchFamily="2"/>
                <a:cs typeface="Mangal" pitchFamily="2"/>
              </a:defRPr>
            </a:lvl4pPr>
            <a:lvl5pPr marL="2160000" lvl="4"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5pPr>
            <a:lvl6pPr marL="2592000" lvl="5"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6pPr>
            <a:lvl7pPr marL="3024000" lvl="6"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7pPr>
            <a:lvl8pPr marL="3456000" lvl="7"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8pPr>
            <a:lvl9pPr marL="3887999" lvl="8"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9pPr>
          </a:lstStyle>
          <a:p>
            <a:pPr algn="just">
              <a:buClr>
                <a:schemeClr val="accent3"/>
              </a:buClr>
              <a:defRPr/>
            </a:pPr>
            <a:r>
              <a:rPr lang="pl-PL" sz="2000" dirty="0" smtClean="0">
                <a:latin typeface="Brygada 1918" pitchFamily="50" charset="-18"/>
                <a:ea typeface="Brygada 1918" pitchFamily="50" charset="-18"/>
              </a:rPr>
              <a:t>Bronią drzewcową o żeleźcu złożonym nazywa się broń z osadzonym na drzewcu rozbudowanym żeleźcu z nasadą wzmocnioną często stalowymi wąsami. Broń ta nadawała się nie tylko do kłucia, ale również do zadawania innych typów obrażeń.</a:t>
            </a:r>
          </a:p>
          <a:p>
            <a:pPr algn="just">
              <a:buClr>
                <a:schemeClr val="accent3"/>
              </a:buClr>
              <a:defRPr/>
            </a:pPr>
            <a:r>
              <a:rPr lang="pl-PL" sz="2000" dirty="0" smtClean="0">
                <a:latin typeface="Brygada 1918" pitchFamily="50" charset="-18"/>
                <a:ea typeface="Brygada 1918" pitchFamily="50" charset="-18"/>
              </a:rPr>
              <a:t>Wykształciła się w XIII wieku jako przeciwwaga do panującej na polach bitew konnicy, a jej początków można upatrywać w toporach duńskich stosowanych przez piechotę już w X wieku.</a:t>
            </a:r>
          </a:p>
          <a:p>
            <a:pPr algn="just">
              <a:buClr>
                <a:schemeClr val="accent3"/>
              </a:buClr>
              <a:defRPr/>
            </a:pPr>
            <a:r>
              <a:rPr lang="pl-PL" sz="2000" dirty="0" smtClean="0">
                <a:latin typeface="Brygada 1918" pitchFamily="50" charset="-18"/>
                <a:ea typeface="Brygada 1918" pitchFamily="50" charset="-18"/>
              </a:rPr>
              <a:t>Stosowana była głównie na zachodzie Europy.</a:t>
            </a:r>
          </a:p>
          <a:p>
            <a:pPr algn="just">
              <a:buClr>
                <a:schemeClr val="accent3"/>
              </a:buClr>
              <a:defRPr/>
            </a:pPr>
            <a:r>
              <a:rPr lang="pl-PL" sz="2000" dirty="0" smtClean="0">
                <a:latin typeface="Brygada 1918" pitchFamily="50" charset="-18"/>
                <a:ea typeface="Brygada 1918" pitchFamily="50" charset="-18"/>
              </a:rPr>
              <a:t>Na ziemiach polskich nie była to broń specjalnie popularna, prawdopodobnie z powodu strzelczego charakteru naszej piechoty, toteż nie posiadamy żadnej wzmianki o niej w źródłach pisanych, ani żadnego oryginalnego zabytku z tamtej epoki.</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539552" y="476672"/>
            <a:ext cx="8229600" cy="432048"/>
          </a:xfrm>
        </p:spPr>
        <p:txBody>
          <a:bodyPr>
            <a:normAutofit fontScale="90000"/>
          </a:bodyPr>
          <a:lstStyle/>
          <a:p>
            <a:pPr algn="ctr"/>
            <a:r>
              <a:rPr lang="pl-PL" dirty="0" smtClean="0">
                <a:latin typeface="Brygada 1918" pitchFamily="50" charset="-18"/>
                <a:ea typeface="Brygada 1918" pitchFamily="50" charset="-18"/>
              </a:rPr>
              <a:t>Broń drzewcowa o żeleźcu złożonym</a:t>
            </a:r>
            <a:endParaRPr lang="pl-PL" dirty="0">
              <a:latin typeface="Brygada 1918" pitchFamily="50" charset="-18"/>
              <a:ea typeface="Brygada 1918" pitchFamily="50" charset="-18"/>
            </a:endParaRPr>
          </a:p>
        </p:txBody>
      </p:sp>
      <p:sp>
        <p:nvSpPr>
          <p:cNvPr id="5" name="Tytuł 2"/>
          <p:cNvSpPr txBox="1">
            <a:spLocks/>
          </p:cNvSpPr>
          <p:nvPr/>
        </p:nvSpPr>
        <p:spPr>
          <a:xfrm>
            <a:off x="72360" y="867489"/>
            <a:ext cx="9071640" cy="523220"/>
          </a:xfrm>
          <a:prstGeom prst="rect">
            <a:avLst/>
          </a:prstGeom>
        </p:spPr>
        <p:txBody>
          <a:bodyPr vert="horz" anchor="ctr">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algn="ctr" defTabSz="914400" rtl="0" eaLnBrk="1" fontAlgn="auto" latinLnBrk="0" hangingPunct="1">
              <a:lnSpc>
                <a:spcPct val="100000"/>
              </a:lnSpc>
              <a:spcBef>
                <a:spcPct val="0"/>
              </a:spcBef>
              <a:spcAft>
                <a:spcPts val="0"/>
              </a:spcAft>
              <a:buClrTx/>
              <a:buSzPct val="45000"/>
              <a:buFont typeface="StarSymbol"/>
              <a:buNone/>
              <a:tabLst/>
              <a:defRPr/>
            </a:pPr>
            <a:r>
              <a:rPr kumimoji="0" lang="pl-PL" sz="2800" b="0" i="0" u="none" strike="noStrike" kern="1200" cap="none" spc="0" normalizeH="0" baseline="0" noProof="0" dirty="0" smtClean="0">
                <a:ln>
                  <a:noFill/>
                </a:ln>
                <a:solidFill>
                  <a:schemeClr val="tx2"/>
                </a:solidFill>
                <a:effectLst/>
                <a:uLnTx/>
                <a:uFillTx/>
                <a:latin typeface="Brygada 1918" pitchFamily="50" charset="-18"/>
                <a:ea typeface="Brygada 1918" pitchFamily="50" charset="-18"/>
                <a:cs typeface="+mj-cs"/>
              </a:rPr>
              <a:t>Halabarda</a:t>
            </a:r>
            <a:endParaRPr kumimoji="0" lang="pl-PL" sz="2800" b="0" i="0" u="none" strike="noStrike" kern="1200" cap="none" spc="0" normalizeH="0" baseline="0" noProof="0" dirty="0">
              <a:ln>
                <a:noFill/>
              </a:ln>
              <a:solidFill>
                <a:schemeClr val="tx2"/>
              </a:solidFill>
              <a:effectLst/>
              <a:uLnTx/>
              <a:uFillTx/>
              <a:latin typeface="Brygada 1918" pitchFamily="50" charset="-18"/>
              <a:ea typeface="Brygada 1918" pitchFamily="50" charset="-18"/>
              <a:cs typeface="+mj-cs"/>
            </a:endParaRPr>
          </a:p>
        </p:txBody>
      </p:sp>
      <p:sp>
        <p:nvSpPr>
          <p:cNvPr id="6" name="Symbol zastępczy tekstu 3"/>
          <p:cNvSpPr txBox="1">
            <a:spLocks/>
          </p:cNvSpPr>
          <p:nvPr/>
        </p:nvSpPr>
        <p:spPr>
          <a:xfrm>
            <a:off x="2699792" y="1484784"/>
            <a:ext cx="6048672" cy="5112568"/>
          </a:xfrm>
          <a:prstGeom prst="rect">
            <a:avLst/>
          </a:prstGeom>
        </p:spPr>
        <p:txBody>
          <a:bodyPr vert="horz">
            <a:normAutofit/>
          </a:bodyPr>
          <a:lstStyle>
            <a:defPPr marL="432000" lvl="0" indent="-324000">
              <a:spcBef>
                <a:spcPts val="1417"/>
              </a:spcBef>
              <a:spcAft>
                <a:spcPts val="0"/>
              </a:spcAft>
              <a:buSzPct val="45000"/>
              <a:buFont typeface="StarSymbol"/>
              <a:buNone/>
              <a:defRPr lang="pl-PL" sz="3200" b="0" i="0" u="none" strike="noStrike" kern="1200" cap="none">
                <a:ln>
                  <a:noFill/>
                </a:ln>
                <a:latin typeface="Liberation Sans" pitchFamily="18"/>
                <a:ea typeface="Microsoft YaHei" pitchFamily="2"/>
                <a:cs typeface="Mangal" pitchFamily="2"/>
              </a:defRPr>
            </a:defPPr>
            <a:lvl1pPr marL="432000" lvl="0" indent="-324000">
              <a:spcBef>
                <a:spcPts val="1417"/>
              </a:spcBef>
              <a:spcAft>
                <a:spcPts val="0"/>
              </a:spcAft>
              <a:buSzPct val="45000"/>
              <a:buFont typeface="StarSymbol"/>
              <a:buChar char="●"/>
              <a:defRPr lang="pl-PL" sz="3200" b="0" i="0" u="none" strike="noStrike" kern="1200" cap="none">
                <a:ln>
                  <a:noFill/>
                </a:ln>
                <a:latin typeface="Liberation Sans" pitchFamily="18"/>
                <a:ea typeface="Microsoft YaHei" pitchFamily="2"/>
                <a:cs typeface="Mangal" pitchFamily="2"/>
              </a:defRPr>
            </a:lvl1pPr>
            <a:lvl2pPr marL="864000" lvl="1" indent="-324000">
              <a:spcBef>
                <a:spcPts val="1134"/>
              </a:spcBef>
              <a:spcAft>
                <a:spcPts val="0"/>
              </a:spcAft>
              <a:buSzPct val="75000"/>
              <a:buFont typeface="StarSymbol"/>
              <a:buChar char="–"/>
              <a:defRPr lang="pl-PL" sz="2800" b="0" i="0" u="none" strike="noStrike" kern="1200" cap="none">
                <a:ln>
                  <a:noFill/>
                </a:ln>
                <a:latin typeface="Liberation Sans" pitchFamily="18"/>
                <a:ea typeface="Microsoft YaHei" pitchFamily="2"/>
                <a:cs typeface="Mangal" pitchFamily="2"/>
              </a:defRPr>
            </a:lvl2pPr>
            <a:lvl3pPr marL="1295999" lvl="2" indent="-288000">
              <a:spcBef>
                <a:spcPts val="850"/>
              </a:spcBef>
              <a:spcAft>
                <a:spcPts val="0"/>
              </a:spcAft>
              <a:buSzPct val="45000"/>
              <a:buFont typeface="StarSymbol"/>
              <a:buChar char="●"/>
              <a:defRPr lang="pl-PL" sz="2400" b="0" i="0" u="none" strike="noStrike" kern="1200" cap="none">
                <a:ln>
                  <a:noFill/>
                </a:ln>
                <a:latin typeface="Liberation Sans" pitchFamily="18"/>
                <a:ea typeface="Microsoft YaHei" pitchFamily="2"/>
                <a:cs typeface="Mangal" pitchFamily="2"/>
              </a:defRPr>
            </a:lvl3pPr>
            <a:lvl4pPr marL="1728000" lvl="3" indent="-216000">
              <a:spcBef>
                <a:spcPts val="567"/>
              </a:spcBef>
              <a:spcAft>
                <a:spcPts val="0"/>
              </a:spcAft>
              <a:buSzPct val="75000"/>
              <a:buFont typeface="StarSymbol"/>
              <a:buChar char="–"/>
              <a:defRPr lang="pl-PL" sz="2000" b="0" i="0" u="none" strike="noStrike" kern="1200" cap="none">
                <a:ln>
                  <a:noFill/>
                </a:ln>
                <a:latin typeface="Liberation Sans" pitchFamily="18"/>
                <a:ea typeface="Microsoft YaHei" pitchFamily="2"/>
                <a:cs typeface="Mangal" pitchFamily="2"/>
              </a:defRPr>
            </a:lvl4pPr>
            <a:lvl5pPr marL="2160000" lvl="4"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5pPr>
            <a:lvl6pPr marL="2592000" lvl="5"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6pPr>
            <a:lvl7pPr marL="3024000" lvl="6"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7pPr>
            <a:lvl8pPr marL="3456000" lvl="7"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8pPr>
            <a:lvl9pPr marL="3887999" lvl="8"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9pPr>
          </a:lstStyle>
          <a:p>
            <a:pPr algn="just">
              <a:buClr>
                <a:schemeClr val="accent3"/>
              </a:buClr>
              <a:defRPr/>
            </a:pPr>
            <a:r>
              <a:rPr lang="pl-PL" sz="2000" dirty="0" smtClean="0">
                <a:latin typeface="Brygada 1918" pitchFamily="50" charset="-18"/>
                <a:ea typeface="Brygada 1918" pitchFamily="50" charset="-18"/>
              </a:rPr>
              <a:t>Halabarda jest bronią o żeleźcu w postaci ostrza topora z jednej strony, haka z drugiej oraz grotu u góry.</a:t>
            </a:r>
          </a:p>
          <a:p>
            <a:pPr algn="just">
              <a:buClr>
                <a:schemeClr val="accent3"/>
              </a:buClr>
              <a:defRPr/>
            </a:pPr>
            <a:r>
              <a:rPr lang="pl-PL" sz="2000" dirty="0" smtClean="0">
                <a:latin typeface="Brygada 1918" pitchFamily="50" charset="-18"/>
                <a:ea typeface="Brygada 1918" pitchFamily="50" charset="-18"/>
              </a:rPr>
              <a:t>Powstała w XIII wieku w Szwajcarii i wraz ze szwajcarskimi wojskami zaciężnymi przedostała się w inne rejony Europy.</a:t>
            </a:r>
          </a:p>
          <a:p>
            <a:pPr algn="just">
              <a:buClr>
                <a:schemeClr val="accent3"/>
              </a:buClr>
              <a:defRPr/>
            </a:pPr>
            <a:r>
              <a:rPr lang="pl-PL" sz="2000" dirty="0" smtClean="0">
                <a:latin typeface="Brygada 1918" pitchFamily="50" charset="-18"/>
                <a:ea typeface="Brygada 1918" pitchFamily="50" charset="-18"/>
              </a:rPr>
              <a:t>Halabardy w okresie nowożytnym zaczęły otrzymywać coraz lżejsze i ozdobniejsze formy kosztem zalet bojowych. W XVII i XVIII wieku halabardy służyły już głównie gwardzistom pałacowym.</a:t>
            </a:r>
          </a:p>
        </p:txBody>
      </p:sp>
      <p:pic>
        <p:nvPicPr>
          <p:cNvPr id="7" name="Obraz 6" descr="mzm_mt_350(9).jpg"/>
          <p:cNvPicPr>
            <a:picLocks noChangeAspect="1"/>
          </p:cNvPicPr>
          <p:nvPr/>
        </p:nvPicPr>
        <p:blipFill>
          <a:blip r:embed="rId2" cstate="print"/>
          <a:srcRect t="5753" b="3784"/>
          <a:stretch>
            <a:fillRect/>
          </a:stretch>
        </p:blipFill>
        <p:spPr>
          <a:xfrm>
            <a:off x="0" y="980728"/>
            <a:ext cx="1872208" cy="5661248"/>
          </a:xfrm>
          <a:prstGeom prst="rect">
            <a:avLst/>
          </a:prstGeom>
        </p:spPr>
      </p:pic>
      <p:pic>
        <p:nvPicPr>
          <p:cNvPr id="8" name="Obraz 7" descr="mzm_mt_122(1).jpg"/>
          <p:cNvPicPr>
            <a:picLocks noChangeAspect="1"/>
          </p:cNvPicPr>
          <p:nvPr/>
        </p:nvPicPr>
        <p:blipFill>
          <a:blip r:embed="rId3" cstate="print"/>
          <a:stretch>
            <a:fillRect/>
          </a:stretch>
        </p:blipFill>
        <p:spPr>
          <a:xfrm>
            <a:off x="971600" y="3573016"/>
            <a:ext cx="1842713" cy="2942456"/>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467544" y="692696"/>
            <a:ext cx="8229600" cy="720080"/>
          </a:xfrm>
        </p:spPr>
        <p:txBody>
          <a:bodyPr>
            <a:noAutofit/>
          </a:bodyPr>
          <a:lstStyle/>
          <a:p>
            <a:pPr algn="ctr"/>
            <a:r>
              <a:rPr lang="pl-PL" sz="4400" b="1" dirty="0" smtClean="0">
                <a:latin typeface="Brygada 1918" pitchFamily="50" charset="-18"/>
                <a:ea typeface="Brygada 1918" pitchFamily="50" charset="-18"/>
              </a:rPr>
              <a:t>Uzbrojenie europejskie</a:t>
            </a:r>
            <a:endParaRPr lang="pl-PL" sz="4400" b="1" dirty="0">
              <a:latin typeface="Brygada 1918" pitchFamily="50" charset="-18"/>
              <a:ea typeface="Brygada 1918" pitchFamily="50" charset="-18"/>
            </a:endParaRPr>
          </a:p>
        </p:txBody>
      </p:sp>
      <p:sp>
        <p:nvSpPr>
          <p:cNvPr id="3" name="Symbol zastępczy zawartości 2"/>
          <p:cNvSpPr>
            <a:spLocks noGrp="1"/>
          </p:cNvSpPr>
          <p:nvPr>
            <p:ph idx="1"/>
          </p:nvPr>
        </p:nvSpPr>
        <p:spPr/>
        <p:txBody>
          <a:bodyPr/>
          <a:lstStyle/>
          <a:p>
            <a:pPr>
              <a:buNone/>
            </a:pPr>
            <a:r>
              <a:rPr lang="pl-PL" dirty="0" smtClean="0">
                <a:latin typeface="Brygada 1918" pitchFamily="50" charset="-18"/>
                <a:ea typeface="Brygada 1918" pitchFamily="50" charset="-18"/>
              </a:rPr>
              <a:t>Broń sieczna</a:t>
            </a:r>
          </a:p>
          <a:p>
            <a:r>
              <a:rPr lang="pl-PL" dirty="0" smtClean="0">
                <a:latin typeface="Brygada 1918" pitchFamily="50" charset="-18"/>
                <a:ea typeface="Brygada 1918" pitchFamily="50" charset="-18"/>
              </a:rPr>
              <a:t>Miecze -&gt; rapiery -&gt; szpady</a:t>
            </a:r>
          </a:p>
          <a:p>
            <a:r>
              <a:rPr lang="pl-PL" dirty="0" smtClean="0">
                <a:latin typeface="Brygada 1918" pitchFamily="50" charset="-18"/>
                <a:ea typeface="Brygada 1918" pitchFamily="50" charset="-18"/>
              </a:rPr>
              <a:t>Puginały</a:t>
            </a:r>
          </a:p>
          <a:p>
            <a:r>
              <a:rPr lang="pl-PL" dirty="0" smtClean="0">
                <a:latin typeface="Brygada 1918" pitchFamily="50" charset="-18"/>
                <a:ea typeface="Brygada 1918" pitchFamily="50" charset="-18"/>
              </a:rPr>
              <a:t>Kordy i tasaki</a:t>
            </a:r>
          </a:p>
          <a:p>
            <a:r>
              <a:rPr lang="pl-PL" dirty="0" smtClean="0">
                <a:latin typeface="Brygada 1918" pitchFamily="50" charset="-18"/>
                <a:ea typeface="Brygada 1918" pitchFamily="50" charset="-18"/>
              </a:rPr>
              <a:t>Szable i pałasze</a:t>
            </a:r>
          </a:p>
          <a:p>
            <a:r>
              <a:rPr lang="pl-PL" dirty="0" smtClean="0">
                <a:latin typeface="Brygada 1918" pitchFamily="50" charset="-18"/>
                <a:ea typeface="Brygada 1918" pitchFamily="50" charset="-18"/>
              </a:rPr>
              <a:t>Koncerze</a:t>
            </a:r>
          </a:p>
          <a:p>
            <a:pPr>
              <a:buNone/>
            </a:pPr>
            <a:endParaRPr lang="pl-PL" dirty="0" smtClean="0">
              <a:latin typeface="Brygada 1918" pitchFamily="50" charset="-18"/>
              <a:ea typeface="Brygada 1918" pitchFamily="50" charset="-18"/>
            </a:endParaRPr>
          </a:p>
          <a:p>
            <a:pPr lvl="1"/>
            <a:endParaRPr lang="pl-PL" dirty="0" smtClean="0">
              <a:latin typeface="Brygada 1918" pitchFamily="50" charset="-18"/>
              <a:ea typeface="Brygada 1918" pitchFamily="50" charset="-18"/>
            </a:endParaRPr>
          </a:p>
          <a:p>
            <a:pPr lvl="1"/>
            <a:endParaRPr lang="pl-PL" dirty="0">
              <a:latin typeface="Brygada 1918" pitchFamily="50" charset="-18"/>
              <a:ea typeface="Brygada 1918" pitchFamily="50" charset="-18"/>
            </a:endParaRPr>
          </a:p>
        </p:txBody>
      </p:sp>
      <p:sp>
        <p:nvSpPr>
          <p:cNvPr id="4" name="Tytuł 1"/>
          <p:cNvSpPr txBox="1">
            <a:spLocks/>
          </p:cNvSpPr>
          <p:nvPr/>
        </p:nvSpPr>
        <p:spPr>
          <a:xfrm>
            <a:off x="539552" y="1556792"/>
            <a:ext cx="8229600" cy="720080"/>
          </a:xfrm>
          <a:prstGeom prst="rect">
            <a:avLst/>
          </a:prstGeom>
        </p:spPr>
        <p:txBody>
          <a:bodyPr vert="horz" anchor="ct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pl-PL" sz="4000" b="0" i="0" u="none" strike="noStrike" kern="1200" cap="none" spc="0" normalizeH="0" baseline="0" noProof="0" dirty="0" smtClean="0">
                <a:ln>
                  <a:noFill/>
                </a:ln>
                <a:solidFill>
                  <a:schemeClr val="tx2"/>
                </a:solidFill>
                <a:effectLst/>
                <a:uLnTx/>
                <a:uFillTx/>
                <a:latin typeface="Brygada 1918" pitchFamily="50" charset="-18"/>
                <a:ea typeface="Brygada 1918" pitchFamily="50" charset="-18"/>
                <a:cs typeface="+mj-cs"/>
              </a:rPr>
              <a:t>Uzbrojenie zaczepne</a:t>
            </a:r>
            <a:endParaRPr kumimoji="0" lang="pl-PL" sz="4000" b="0" i="0" u="none" strike="noStrike" kern="1200" cap="none" spc="0" normalizeH="0" baseline="0" noProof="0" dirty="0">
              <a:ln>
                <a:noFill/>
              </a:ln>
              <a:solidFill>
                <a:schemeClr val="tx2"/>
              </a:solidFill>
              <a:effectLst/>
              <a:uLnTx/>
              <a:uFillTx/>
              <a:latin typeface="Brygada 1918" pitchFamily="50" charset="-18"/>
              <a:ea typeface="Brygada 1918" pitchFamily="50" charset="-18"/>
              <a:cs typeface="+mj-cs"/>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539552" y="476672"/>
            <a:ext cx="8229600" cy="432048"/>
          </a:xfrm>
        </p:spPr>
        <p:txBody>
          <a:bodyPr>
            <a:normAutofit fontScale="90000"/>
          </a:bodyPr>
          <a:lstStyle/>
          <a:p>
            <a:pPr algn="ctr"/>
            <a:r>
              <a:rPr lang="pl-PL" dirty="0" smtClean="0">
                <a:latin typeface="Brygada 1918" pitchFamily="50" charset="-18"/>
                <a:ea typeface="Brygada 1918" pitchFamily="50" charset="-18"/>
              </a:rPr>
              <a:t>Broń drzewcowa o żeleźcu złożonym</a:t>
            </a:r>
            <a:endParaRPr lang="pl-PL" dirty="0">
              <a:latin typeface="Brygada 1918" pitchFamily="50" charset="-18"/>
              <a:ea typeface="Brygada 1918" pitchFamily="50" charset="-18"/>
            </a:endParaRPr>
          </a:p>
        </p:txBody>
      </p:sp>
      <p:sp>
        <p:nvSpPr>
          <p:cNvPr id="5" name="Tytuł 2"/>
          <p:cNvSpPr txBox="1">
            <a:spLocks/>
          </p:cNvSpPr>
          <p:nvPr/>
        </p:nvSpPr>
        <p:spPr>
          <a:xfrm>
            <a:off x="72360" y="867489"/>
            <a:ext cx="9071640" cy="523220"/>
          </a:xfrm>
          <a:prstGeom prst="rect">
            <a:avLst/>
          </a:prstGeom>
        </p:spPr>
        <p:txBody>
          <a:bodyPr vert="horz" anchor="ctr">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algn="ctr" defTabSz="914400" rtl="0" eaLnBrk="1" fontAlgn="auto" latinLnBrk="0" hangingPunct="1">
              <a:lnSpc>
                <a:spcPct val="100000"/>
              </a:lnSpc>
              <a:spcBef>
                <a:spcPct val="0"/>
              </a:spcBef>
              <a:spcAft>
                <a:spcPts val="0"/>
              </a:spcAft>
              <a:buClrTx/>
              <a:buSzPct val="45000"/>
              <a:buFont typeface="StarSymbol"/>
              <a:buNone/>
              <a:tabLst/>
              <a:defRPr/>
            </a:pPr>
            <a:r>
              <a:rPr lang="pl-PL" sz="2800" dirty="0" smtClean="0">
                <a:solidFill>
                  <a:schemeClr val="tx2"/>
                </a:solidFill>
                <a:latin typeface="Brygada 1918" pitchFamily="50" charset="-18"/>
                <a:ea typeface="Brygada 1918" pitchFamily="50" charset="-18"/>
                <a:cs typeface="+mj-cs"/>
              </a:rPr>
              <a:t>Berdysz</a:t>
            </a:r>
            <a:endParaRPr kumimoji="0" lang="pl-PL" sz="2800" b="0" i="0" u="none" strike="noStrike" kern="1200" cap="none" spc="0" normalizeH="0" baseline="0" noProof="0" dirty="0">
              <a:ln>
                <a:noFill/>
              </a:ln>
              <a:solidFill>
                <a:schemeClr val="tx2"/>
              </a:solidFill>
              <a:effectLst/>
              <a:uLnTx/>
              <a:uFillTx/>
              <a:latin typeface="Brygada 1918" pitchFamily="50" charset="-18"/>
              <a:ea typeface="Brygada 1918" pitchFamily="50" charset="-18"/>
              <a:cs typeface="+mj-cs"/>
            </a:endParaRPr>
          </a:p>
        </p:txBody>
      </p:sp>
      <p:sp>
        <p:nvSpPr>
          <p:cNvPr id="6" name="Symbol zastępczy tekstu 3"/>
          <p:cNvSpPr txBox="1">
            <a:spLocks/>
          </p:cNvSpPr>
          <p:nvPr/>
        </p:nvSpPr>
        <p:spPr>
          <a:xfrm>
            <a:off x="2699792" y="1484784"/>
            <a:ext cx="6048672" cy="5112568"/>
          </a:xfrm>
          <a:prstGeom prst="rect">
            <a:avLst/>
          </a:prstGeom>
        </p:spPr>
        <p:txBody>
          <a:bodyPr vert="horz">
            <a:normAutofit fontScale="92500" lnSpcReduction="20000"/>
          </a:bodyPr>
          <a:lstStyle>
            <a:defPPr marL="432000" lvl="0" indent="-324000">
              <a:spcBef>
                <a:spcPts val="1417"/>
              </a:spcBef>
              <a:spcAft>
                <a:spcPts val="0"/>
              </a:spcAft>
              <a:buSzPct val="45000"/>
              <a:buFont typeface="StarSymbol"/>
              <a:buNone/>
              <a:defRPr lang="pl-PL" sz="3200" b="0" i="0" u="none" strike="noStrike" kern="1200" cap="none">
                <a:ln>
                  <a:noFill/>
                </a:ln>
                <a:latin typeface="Liberation Sans" pitchFamily="18"/>
                <a:ea typeface="Microsoft YaHei" pitchFamily="2"/>
                <a:cs typeface="Mangal" pitchFamily="2"/>
              </a:defRPr>
            </a:defPPr>
            <a:lvl1pPr marL="432000" lvl="0" indent="-324000">
              <a:spcBef>
                <a:spcPts val="1417"/>
              </a:spcBef>
              <a:spcAft>
                <a:spcPts val="0"/>
              </a:spcAft>
              <a:buSzPct val="45000"/>
              <a:buFont typeface="StarSymbol"/>
              <a:buChar char="●"/>
              <a:defRPr lang="pl-PL" sz="3200" b="0" i="0" u="none" strike="noStrike" kern="1200" cap="none">
                <a:ln>
                  <a:noFill/>
                </a:ln>
                <a:latin typeface="Liberation Sans" pitchFamily="18"/>
                <a:ea typeface="Microsoft YaHei" pitchFamily="2"/>
                <a:cs typeface="Mangal" pitchFamily="2"/>
              </a:defRPr>
            </a:lvl1pPr>
            <a:lvl2pPr marL="864000" lvl="1" indent="-324000">
              <a:spcBef>
                <a:spcPts val="1134"/>
              </a:spcBef>
              <a:spcAft>
                <a:spcPts val="0"/>
              </a:spcAft>
              <a:buSzPct val="75000"/>
              <a:buFont typeface="StarSymbol"/>
              <a:buChar char="–"/>
              <a:defRPr lang="pl-PL" sz="2800" b="0" i="0" u="none" strike="noStrike" kern="1200" cap="none">
                <a:ln>
                  <a:noFill/>
                </a:ln>
                <a:latin typeface="Liberation Sans" pitchFamily="18"/>
                <a:ea typeface="Microsoft YaHei" pitchFamily="2"/>
                <a:cs typeface="Mangal" pitchFamily="2"/>
              </a:defRPr>
            </a:lvl2pPr>
            <a:lvl3pPr marL="1295999" lvl="2" indent="-288000">
              <a:spcBef>
                <a:spcPts val="850"/>
              </a:spcBef>
              <a:spcAft>
                <a:spcPts val="0"/>
              </a:spcAft>
              <a:buSzPct val="45000"/>
              <a:buFont typeface="StarSymbol"/>
              <a:buChar char="●"/>
              <a:defRPr lang="pl-PL" sz="2400" b="0" i="0" u="none" strike="noStrike" kern="1200" cap="none">
                <a:ln>
                  <a:noFill/>
                </a:ln>
                <a:latin typeface="Liberation Sans" pitchFamily="18"/>
                <a:ea typeface="Microsoft YaHei" pitchFamily="2"/>
                <a:cs typeface="Mangal" pitchFamily="2"/>
              </a:defRPr>
            </a:lvl3pPr>
            <a:lvl4pPr marL="1728000" lvl="3" indent="-216000">
              <a:spcBef>
                <a:spcPts val="567"/>
              </a:spcBef>
              <a:spcAft>
                <a:spcPts val="0"/>
              </a:spcAft>
              <a:buSzPct val="75000"/>
              <a:buFont typeface="StarSymbol"/>
              <a:buChar char="–"/>
              <a:defRPr lang="pl-PL" sz="2000" b="0" i="0" u="none" strike="noStrike" kern="1200" cap="none">
                <a:ln>
                  <a:noFill/>
                </a:ln>
                <a:latin typeface="Liberation Sans" pitchFamily="18"/>
                <a:ea typeface="Microsoft YaHei" pitchFamily="2"/>
                <a:cs typeface="Mangal" pitchFamily="2"/>
              </a:defRPr>
            </a:lvl4pPr>
            <a:lvl5pPr marL="2160000" lvl="4"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5pPr>
            <a:lvl6pPr marL="2592000" lvl="5"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6pPr>
            <a:lvl7pPr marL="3024000" lvl="6"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7pPr>
            <a:lvl8pPr marL="3456000" lvl="7"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8pPr>
            <a:lvl9pPr marL="3887999" lvl="8"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9pPr>
          </a:lstStyle>
          <a:p>
            <a:pPr algn="just">
              <a:buClr>
                <a:schemeClr val="accent3"/>
              </a:buClr>
              <a:defRPr/>
            </a:pPr>
            <a:r>
              <a:rPr lang="pl-PL" sz="2000" dirty="0" smtClean="0">
                <a:latin typeface="Brygada 1918" pitchFamily="50" charset="-18"/>
                <a:ea typeface="Brygada 1918" pitchFamily="50" charset="-18"/>
              </a:rPr>
              <a:t>Berdysz jest bronią spokrewnioną z halabardą. Jego żeleźce ma postać długiego, półksiężycowatego ostrza połączonego z drzewcem za pomocą tulei na środku oraz przy brodzie. </a:t>
            </a:r>
          </a:p>
          <a:p>
            <a:pPr algn="just">
              <a:buClr>
                <a:schemeClr val="accent3"/>
              </a:buClr>
              <a:defRPr/>
            </a:pPr>
            <a:r>
              <a:rPr lang="pl-PL" sz="2000" dirty="0" smtClean="0">
                <a:latin typeface="Brygada 1918" pitchFamily="50" charset="-18"/>
                <a:ea typeface="Brygada 1918" pitchFamily="50" charset="-18"/>
              </a:rPr>
              <a:t>Broń ta była znana już w starożytności, a szczególnie chętnie stosowana ją w XVI i XVIII wieku Rosji, gdzie w okresie nowożytnym służyła jako podpórka do muszkietu. </a:t>
            </a:r>
          </a:p>
          <a:p>
            <a:pPr algn="just">
              <a:buClr>
                <a:schemeClr val="accent3"/>
              </a:buClr>
              <a:defRPr/>
            </a:pPr>
            <a:r>
              <a:rPr lang="pl-PL" sz="2000" dirty="0" smtClean="0">
                <a:latin typeface="Brygada 1918" pitchFamily="50" charset="-18"/>
                <a:ea typeface="Brygada 1918" pitchFamily="50" charset="-18"/>
              </a:rPr>
              <a:t>Ta sama praktyka co w Rosji, trafiła do Polski za czasów Jana III Sobieskiego, który wprowadził w wojsku „berdysz mały”.</a:t>
            </a:r>
          </a:p>
          <a:p>
            <a:pPr algn="just">
              <a:buClr>
                <a:schemeClr val="accent3"/>
              </a:buClr>
              <a:defRPr/>
            </a:pPr>
            <a:r>
              <a:rPr lang="pl-PL" sz="2000" dirty="0" smtClean="0">
                <a:latin typeface="Brygada 1918" pitchFamily="50" charset="-18"/>
                <a:ea typeface="Brygada 1918" pitchFamily="50" charset="-18"/>
              </a:rPr>
              <a:t>Zgodnie z analizą rachunków regimentów pieszych z lat 1685–1697 używano berdyszów o trzech długościach – 110, 135 i 155 </a:t>
            </a:r>
            <a:r>
              <a:rPr lang="pl-PL" sz="2000" dirty="0" err="1" smtClean="0">
                <a:latin typeface="Brygada 1918" pitchFamily="50" charset="-18"/>
                <a:ea typeface="Brygada 1918" pitchFamily="50" charset="-18"/>
              </a:rPr>
              <a:t>cm</a:t>
            </a:r>
            <a:r>
              <a:rPr lang="pl-PL" sz="2000" dirty="0" smtClean="0">
                <a:latin typeface="Brygada 1918" pitchFamily="50" charset="-18"/>
                <a:ea typeface="Brygada 1918" pitchFamily="50" charset="-18"/>
              </a:rPr>
              <a:t>. Należy przypuszczać, że służyły one jako forkiety dla żołnierzy strzelających (kolejno) z pozycji klęczącej, pochylonej i stojącej. </a:t>
            </a:r>
          </a:p>
          <a:p>
            <a:pPr algn="just">
              <a:buClr>
                <a:schemeClr val="accent3"/>
              </a:buClr>
              <a:defRPr/>
            </a:pPr>
            <a:endParaRPr lang="pl-PL" sz="2000" dirty="0" smtClean="0">
              <a:latin typeface="Brygada 1918" pitchFamily="50" charset="-18"/>
              <a:ea typeface="Brygada 1918" pitchFamily="50" charset="-18"/>
            </a:endParaRPr>
          </a:p>
        </p:txBody>
      </p:sp>
      <p:pic>
        <p:nvPicPr>
          <p:cNvPr id="9" name="Obraz 8" descr="mzm_mt_260.jpg"/>
          <p:cNvPicPr>
            <a:picLocks noChangeAspect="1"/>
          </p:cNvPicPr>
          <p:nvPr/>
        </p:nvPicPr>
        <p:blipFill>
          <a:blip r:embed="rId2" cstate="print"/>
          <a:stretch>
            <a:fillRect/>
          </a:stretch>
        </p:blipFill>
        <p:spPr>
          <a:xfrm>
            <a:off x="179512" y="1268760"/>
            <a:ext cx="2376625" cy="4968552"/>
          </a:xfrm>
          <a:prstGeom prst="rect">
            <a:avLst/>
          </a:prstGeom>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539552" y="476672"/>
            <a:ext cx="8229600" cy="432048"/>
          </a:xfrm>
        </p:spPr>
        <p:txBody>
          <a:bodyPr>
            <a:normAutofit fontScale="90000"/>
          </a:bodyPr>
          <a:lstStyle/>
          <a:p>
            <a:pPr algn="ctr"/>
            <a:r>
              <a:rPr lang="pl-PL" dirty="0" smtClean="0">
                <a:latin typeface="Brygada 1918" pitchFamily="50" charset="-18"/>
                <a:ea typeface="Brygada 1918" pitchFamily="50" charset="-18"/>
              </a:rPr>
              <a:t>Broń drzewcowa o żeleźcu złożonym</a:t>
            </a:r>
            <a:endParaRPr lang="pl-PL" dirty="0">
              <a:latin typeface="Brygada 1918" pitchFamily="50" charset="-18"/>
              <a:ea typeface="Brygada 1918" pitchFamily="50" charset="-18"/>
            </a:endParaRPr>
          </a:p>
        </p:txBody>
      </p:sp>
      <p:sp>
        <p:nvSpPr>
          <p:cNvPr id="5" name="Tytuł 2"/>
          <p:cNvSpPr txBox="1">
            <a:spLocks/>
          </p:cNvSpPr>
          <p:nvPr/>
        </p:nvSpPr>
        <p:spPr>
          <a:xfrm>
            <a:off x="72360" y="867489"/>
            <a:ext cx="9071640" cy="523220"/>
          </a:xfrm>
          <a:prstGeom prst="rect">
            <a:avLst/>
          </a:prstGeom>
        </p:spPr>
        <p:txBody>
          <a:bodyPr vert="horz" anchor="ctr">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algn="ctr" defTabSz="914400" rtl="0" eaLnBrk="1" fontAlgn="auto" latinLnBrk="0" hangingPunct="1">
              <a:lnSpc>
                <a:spcPct val="100000"/>
              </a:lnSpc>
              <a:spcBef>
                <a:spcPct val="0"/>
              </a:spcBef>
              <a:spcAft>
                <a:spcPts val="0"/>
              </a:spcAft>
              <a:buClrTx/>
              <a:buSzPct val="45000"/>
              <a:buFont typeface="StarSymbol"/>
              <a:buNone/>
              <a:tabLst/>
              <a:defRPr/>
            </a:pPr>
            <a:r>
              <a:rPr lang="pl-PL" sz="2800" noProof="0" dirty="0" smtClean="0">
                <a:solidFill>
                  <a:schemeClr val="tx2"/>
                </a:solidFill>
                <a:latin typeface="Brygada 1918" pitchFamily="50" charset="-18"/>
                <a:ea typeface="Brygada 1918" pitchFamily="50" charset="-18"/>
                <a:cs typeface="+mj-cs"/>
              </a:rPr>
              <a:t>Runka i </a:t>
            </a:r>
            <a:r>
              <a:rPr lang="pl-PL" sz="2800" noProof="0" dirty="0" err="1" smtClean="0">
                <a:solidFill>
                  <a:schemeClr val="tx2"/>
                </a:solidFill>
                <a:latin typeface="Brygada 1918" pitchFamily="50" charset="-18"/>
                <a:ea typeface="Brygada 1918" pitchFamily="50" charset="-18"/>
                <a:cs typeface="+mj-cs"/>
              </a:rPr>
              <a:t>korseka</a:t>
            </a:r>
            <a:endParaRPr kumimoji="0" lang="pl-PL" sz="2800" b="0" i="0" u="none" strike="noStrike" kern="1200" cap="none" spc="0" normalizeH="0" baseline="0" noProof="0" dirty="0">
              <a:ln>
                <a:noFill/>
              </a:ln>
              <a:solidFill>
                <a:schemeClr val="tx2"/>
              </a:solidFill>
              <a:effectLst/>
              <a:uLnTx/>
              <a:uFillTx/>
              <a:latin typeface="Brygada 1918" pitchFamily="50" charset="-18"/>
              <a:ea typeface="Brygada 1918" pitchFamily="50" charset="-18"/>
              <a:cs typeface="+mj-cs"/>
            </a:endParaRPr>
          </a:p>
        </p:txBody>
      </p:sp>
      <p:sp>
        <p:nvSpPr>
          <p:cNvPr id="6" name="Symbol zastępczy tekstu 3"/>
          <p:cNvSpPr txBox="1">
            <a:spLocks/>
          </p:cNvSpPr>
          <p:nvPr/>
        </p:nvSpPr>
        <p:spPr>
          <a:xfrm>
            <a:off x="2699792" y="1484784"/>
            <a:ext cx="6048672" cy="5112568"/>
          </a:xfrm>
          <a:prstGeom prst="rect">
            <a:avLst/>
          </a:prstGeom>
        </p:spPr>
        <p:txBody>
          <a:bodyPr vert="horz">
            <a:normAutofit/>
          </a:bodyPr>
          <a:lstStyle>
            <a:defPPr marL="432000" lvl="0" indent="-324000">
              <a:spcBef>
                <a:spcPts val="1417"/>
              </a:spcBef>
              <a:spcAft>
                <a:spcPts val="0"/>
              </a:spcAft>
              <a:buSzPct val="45000"/>
              <a:buFont typeface="StarSymbol"/>
              <a:buNone/>
              <a:defRPr lang="pl-PL" sz="3200" b="0" i="0" u="none" strike="noStrike" kern="1200" cap="none">
                <a:ln>
                  <a:noFill/>
                </a:ln>
                <a:latin typeface="Liberation Sans" pitchFamily="18"/>
                <a:ea typeface="Microsoft YaHei" pitchFamily="2"/>
                <a:cs typeface="Mangal" pitchFamily="2"/>
              </a:defRPr>
            </a:defPPr>
            <a:lvl1pPr marL="432000" lvl="0" indent="-324000">
              <a:spcBef>
                <a:spcPts val="1417"/>
              </a:spcBef>
              <a:spcAft>
                <a:spcPts val="0"/>
              </a:spcAft>
              <a:buSzPct val="45000"/>
              <a:buFont typeface="StarSymbol"/>
              <a:buChar char="●"/>
              <a:defRPr lang="pl-PL" sz="3200" b="0" i="0" u="none" strike="noStrike" kern="1200" cap="none">
                <a:ln>
                  <a:noFill/>
                </a:ln>
                <a:latin typeface="Liberation Sans" pitchFamily="18"/>
                <a:ea typeface="Microsoft YaHei" pitchFamily="2"/>
                <a:cs typeface="Mangal" pitchFamily="2"/>
              </a:defRPr>
            </a:lvl1pPr>
            <a:lvl2pPr marL="864000" lvl="1" indent="-324000">
              <a:spcBef>
                <a:spcPts val="1134"/>
              </a:spcBef>
              <a:spcAft>
                <a:spcPts val="0"/>
              </a:spcAft>
              <a:buSzPct val="75000"/>
              <a:buFont typeface="StarSymbol"/>
              <a:buChar char="–"/>
              <a:defRPr lang="pl-PL" sz="2800" b="0" i="0" u="none" strike="noStrike" kern="1200" cap="none">
                <a:ln>
                  <a:noFill/>
                </a:ln>
                <a:latin typeface="Liberation Sans" pitchFamily="18"/>
                <a:ea typeface="Microsoft YaHei" pitchFamily="2"/>
                <a:cs typeface="Mangal" pitchFamily="2"/>
              </a:defRPr>
            </a:lvl2pPr>
            <a:lvl3pPr marL="1295999" lvl="2" indent="-288000">
              <a:spcBef>
                <a:spcPts val="850"/>
              </a:spcBef>
              <a:spcAft>
                <a:spcPts val="0"/>
              </a:spcAft>
              <a:buSzPct val="45000"/>
              <a:buFont typeface="StarSymbol"/>
              <a:buChar char="●"/>
              <a:defRPr lang="pl-PL" sz="2400" b="0" i="0" u="none" strike="noStrike" kern="1200" cap="none">
                <a:ln>
                  <a:noFill/>
                </a:ln>
                <a:latin typeface="Liberation Sans" pitchFamily="18"/>
                <a:ea typeface="Microsoft YaHei" pitchFamily="2"/>
                <a:cs typeface="Mangal" pitchFamily="2"/>
              </a:defRPr>
            </a:lvl3pPr>
            <a:lvl4pPr marL="1728000" lvl="3" indent="-216000">
              <a:spcBef>
                <a:spcPts val="567"/>
              </a:spcBef>
              <a:spcAft>
                <a:spcPts val="0"/>
              </a:spcAft>
              <a:buSzPct val="75000"/>
              <a:buFont typeface="StarSymbol"/>
              <a:buChar char="–"/>
              <a:defRPr lang="pl-PL" sz="2000" b="0" i="0" u="none" strike="noStrike" kern="1200" cap="none">
                <a:ln>
                  <a:noFill/>
                </a:ln>
                <a:latin typeface="Liberation Sans" pitchFamily="18"/>
                <a:ea typeface="Microsoft YaHei" pitchFamily="2"/>
                <a:cs typeface="Mangal" pitchFamily="2"/>
              </a:defRPr>
            </a:lvl4pPr>
            <a:lvl5pPr marL="2160000" lvl="4"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5pPr>
            <a:lvl6pPr marL="2592000" lvl="5"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6pPr>
            <a:lvl7pPr marL="3024000" lvl="6"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7pPr>
            <a:lvl8pPr marL="3456000" lvl="7"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8pPr>
            <a:lvl9pPr marL="3887999" lvl="8"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9pPr>
          </a:lstStyle>
          <a:p>
            <a:pPr algn="just">
              <a:buClr>
                <a:schemeClr val="accent3"/>
              </a:buClr>
              <a:defRPr/>
            </a:pPr>
            <a:r>
              <a:rPr lang="pl-PL" sz="2000" dirty="0" smtClean="0">
                <a:latin typeface="Brygada 1918" pitchFamily="50" charset="-18"/>
                <a:ea typeface="Brygada 1918" pitchFamily="50" charset="-18"/>
              </a:rPr>
              <a:t>Runka oraz </a:t>
            </a:r>
            <a:r>
              <a:rPr lang="pl-PL" sz="2000" dirty="0" err="1" smtClean="0">
                <a:latin typeface="Brygada 1918" pitchFamily="50" charset="-18"/>
                <a:ea typeface="Brygada 1918" pitchFamily="50" charset="-18"/>
              </a:rPr>
              <a:t>korseka</a:t>
            </a:r>
            <a:r>
              <a:rPr lang="pl-PL" sz="2000" dirty="0" smtClean="0">
                <a:latin typeface="Brygada 1918" pitchFamily="50" charset="-18"/>
                <a:ea typeface="Brygada 1918" pitchFamily="50" charset="-18"/>
              </a:rPr>
              <a:t> to dwie bliźniacze bronie z trójdzielnym żeleźcem – długim grotem pośrodku i dwoma bocznymi ramionami.</a:t>
            </a:r>
          </a:p>
          <a:p>
            <a:pPr algn="just">
              <a:buClr>
                <a:schemeClr val="accent3"/>
              </a:buClr>
              <a:defRPr/>
            </a:pPr>
            <a:r>
              <a:rPr lang="pl-PL" sz="2000" dirty="0" smtClean="0">
                <a:latin typeface="Brygada 1918" pitchFamily="50" charset="-18"/>
                <a:ea typeface="Brygada 1918" pitchFamily="50" charset="-18"/>
              </a:rPr>
              <a:t>U </a:t>
            </a:r>
            <a:r>
              <a:rPr lang="pl-PL" sz="2000" dirty="0" err="1" smtClean="0">
                <a:latin typeface="Brygada 1918" pitchFamily="50" charset="-18"/>
                <a:ea typeface="Brygada 1918" pitchFamily="50" charset="-18"/>
              </a:rPr>
              <a:t>runki</a:t>
            </a:r>
            <a:r>
              <a:rPr lang="pl-PL" sz="2000" dirty="0" smtClean="0">
                <a:latin typeface="Brygada 1918" pitchFamily="50" charset="-18"/>
                <a:ea typeface="Brygada 1918" pitchFamily="50" charset="-18"/>
              </a:rPr>
              <a:t> ramiona te są odgięte ku górze, natomiast u </a:t>
            </a:r>
            <a:r>
              <a:rPr lang="pl-PL" sz="2000" dirty="0" err="1" smtClean="0">
                <a:latin typeface="Brygada 1918" pitchFamily="50" charset="-18"/>
                <a:ea typeface="Brygada 1918" pitchFamily="50" charset="-18"/>
              </a:rPr>
              <a:t>korseki</a:t>
            </a:r>
            <a:r>
              <a:rPr lang="pl-PL" sz="2000" dirty="0" smtClean="0">
                <a:latin typeface="Brygada 1918" pitchFamily="50" charset="-18"/>
                <a:ea typeface="Brygada 1918" pitchFamily="50" charset="-18"/>
              </a:rPr>
              <a:t> na boki. Różnica występuje również w kształcie grotu, który u </a:t>
            </a:r>
            <a:r>
              <a:rPr lang="pl-PL" sz="2000" dirty="0" err="1" smtClean="0">
                <a:latin typeface="Brygada 1918" pitchFamily="50" charset="-18"/>
                <a:ea typeface="Brygada 1918" pitchFamily="50" charset="-18"/>
              </a:rPr>
              <a:t>runki</a:t>
            </a:r>
            <a:r>
              <a:rPr lang="pl-PL" sz="2000" dirty="0" smtClean="0">
                <a:latin typeface="Brygada 1918" pitchFamily="50" charset="-18"/>
                <a:ea typeface="Brygada 1918" pitchFamily="50" charset="-18"/>
              </a:rPr>
              <a:t> ma postać liścia, natomiast u </a:t>
            </a:r>
            <a:r>
              <a:rPr lang="pl-PL" sz="2000" dirty="0" err="1" smtClean="0">
                <a:latin typeface="Brygada 1918" pitchFamily="50" charset="-18"/>
                <a:ea typeface="Brygada 1918" pitchFamily="50" charset="-18"/>
              </a:rPr>
              <a:t>korseki</a:t>
            </a:r>
            <a:r>
              <a:rPr lang="pl-PL" sz="2000" dirty="0" smtClean="0">
                <a:latin typeface="Brygada 1918" pitchFamily="50" charset="-18"/>
                <a:ea typeface="Brygada 1918" pitchFamily="50" charset="-18"/>
              </a:rPr>
              <a:t> szydła.</a:t>
            </a:r>
          </a:p>
          <a:p>
            <a:pPr algn="just">
              <a:buClr>
                <a:schemeClr val="accent3"/>
              </a:buClr>
              <a:defRPr/>
            </a:pPr>
            <a:r>
              <a:rPr lang="pl-PL" sz="2000" dirty="0" smtClean="0">
                <a:latin typeface="Brygada 1918" pitchFamily="50" charset="-18"/>
                <a:ea typeface="Brygada 1918" pitchFamily="50" charset="-18"/>
              </a:rPr>
              <a:t>Obie z tych broni pochodzą z terenu Włoch (</a:t>
            </a:r>
            <a:r>
              <a:rPr lang="pl-PL" sz="2000" dirty="0" err="1" smtClean="0">
                <a:latin typeface="Brygada 1918" pitchFamily="50" charset="-18"/>
                <a:ea typeface="Brygada 1918" pitchFamily="50" charset="-18"/>
              </a:rPr>
              <a:t>korseka</a:t>
            </a:r>
            <a:r>
              <a:rPr lang="pl-PL" sz="2000" dirty="0" smtClean="0">
                <a:latin typeface="Brygada 1918" pitchFamily="50" charset="-18"/>
                <a:ea typeface="Brygada 1918" pitchFamily="50" charset="-18"/>
              </a:rPr>
              <a:t> z Korsyki) i stosowane były w XVII – XVIII wieku.</a:t>
            </a:r>
          </a:p>
        </p:txBody>
      </p:sp>
      <p:pic>
        <p:nvPicPr>
          <p:cNvPr id="7" name="Obraz 6" descr="mzm_mt_391_1.jpg"/>
          <p:cNvPicPr>
            <a:picLocks noChangeAspect="1"/>
          </p:cNvPicPr>
          <p:nvPr/>
        </p:nvPicPr>
        <p:blipFill>
          <a:blip r:embed="rId2" cstate="print"/>
          <a:srcRect l="9881" r="20949"/>
          <a:stretch>
            <a:fillRect/>
          </a:stretch>
        </p:blipFill>
        <p:spPr>
          <a:xfrm>
            <a:off x="1682288" y="2780928"/>
            <a:ext cx="1161520" cy="3816424"/>
          </a:xfrm>
          <a:prstGeom prst="rect">
            <a:avLst/>
          </a:prstGeom>
        </p:spPr>
      </p:pic>
      <p:pic>
        <p:nvPicPr>
          <p:cNvPr id="10" name="Obraz 9" descr="mzm_mt_338.jpg"/>
          <p:cNvPicPr>
            <a:picLocks noChangeAspect="1"/>
          </p:cNvPicPr>
          <p:nvPr/>
        </p:nvPicPr>
        <p:blipFill>
          <a:blip r:embed="rId3" cstate="print"/>
          <a:srcRect l="13915" r="21150"/>
          <a:stretch>
            <a:fillRect/>
          </a:stretch>
        </p:blipFill>
        <p:spPr>
          <a:xfrm>
            <a:off x="179512" y="980727"/>
            <a:ext cx="1296144" cy="4073595"/>
          </a:xfrm>
          <a:prstGeom prst="rect">
            <a:avLst/>
          </a:prstGeom>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539552" y="476672"/>
            <a:ext cx="8229600" cy="432048"/>
          </a:xfrm>
        </p:spPr>
        <p:txBody>
          <a:bodyPr>
            <a:normAutofit fontScale="90000"/>
          </a:bodyPr>
          <a:lstStyle/>
          <a:p>
            <a:pPr algn="ctr"/>
            <a:r>
              <a:rPr lang="pl-PL" dirty="0" smtClean="0">
                <a:latin typeface="Brygada 1918" pitchFamily="50" charset="-18"/>
                <a:ea typeface="Brygada 1918" pitchFamily="50" charset="-18"/>
              </a:rPr>
              <a:t>Broń drzewcowa o żeleźcu złożonym</a:t>
            </a:r>
            <a:endParaRPr lang="pl-PL" dirty="0">
              <a:latin typeface="Brygada 1918" pitchFamily="50" charset="-18"/>
              <a:ea typeface="Brygada 1918" pitchFamily="50" charset="-18"/>
            </a:endParaRPr>
          </a:p>
        </p:txBody>
      </p:sp>
      <p:sp>
        <p:nvSpPr>
          <p:cNvPr id="5" name="Tytuł 2"/>
          <p:cNvSpPr txBox="1">
            <a:spLocks/>
          </p:cNvSpPr>
          <p:nvPr/>
        </p:nvSpPr>
        <p:spPr>
          <a:xfrm>
            <a:off x="72360" y="867489"/>
            <a:ext cx="9071640" cy="523220"/>
          </a:xfrm>
          <a:prstGeom prst="rect">
            <a:avLst/>
          </a:prstGeom>
        </p:spPr>
        <p:txBody>
          <a:bodyPr vert="horz" anchor="ctr">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algn="ctr" defTabSz="914400" rtl="0" eaLnBrk="1" fontAlgn="auto" latinLnBrk="0" hangingPunct="1">
              <a:lnSpc>
                <a:spcPct val="100000"/>
              </a:lnSpc>
              <a:spcBef>
                <a:spcPct val="0"/>
              </a:spcBef>
              <a:spcAft>
                <a:spcPts val="0"/>
              </a:spcAft>
              <a:buClrTx/>
              <a:buSzPct val="45000"/>
              <a:buFont typeface="StarSymbol"/>
              <a:buNone/>
              <a:tabLst/>
              <a:defRPr/>
            </a:pPr>
            <a:r>
              <a:rPr lang="pl-PL" sz="2800" noProof="0" dirty="0" smtClean="0">
                <a:solidFill>
                  <a:schemeClr val="tx2"/>
                </a:solidFill>
                <a:latin typeface="Brygada 1918" pitchFamily="50" charset="-18"/>
                <a:ea typeface="Brygada 1918" pitchFamily="50" charset="-18"/>
                <a:cs typeface="+mj-cs"/>
              </a:rPr>
              <a:t>Gizarma</a:t>
            </a:r>
            <a:endParaRPr kumimoji="0" lang="pl-PL" sz="2800" b="0" i="0" u="none" strike="noStrike" kern="1200" cap="none" spc="0" normalizeH="0" baseline="0" noProof="0" dirty="0">
              <a:ln>
                <a:noFill/>
              </a:ln>
              <a:solidFill>
                <a:schemeClr val="tx2"/>
              </a:solidFill>
              <a:effectLst/>
              <a:uLnTx/>
              <a:uFillTx/>
              <a:latin typeface="Brygada 1918" pitchFamily="50" charset="-18"/>
              <a:ea typeface="Brygada 1918" pitchFamily="50" charset="-18"/>
              <a:cs typeface="+mj-cs"/>
            </a:endParaRPr>
          </a:p>
        </p:txBody>
      </p:sp>
      <p:sp>
        <p:nvSpPr>
          <p:cNvPr id="6" name="Symbol zastępczy tekstu 3"/>
          <p:cNvSpPr txBox="1">
            <a:spLocks/>
          </p:cNvSpPr>
          <p:nvPr/>
        </p:nvSpPr>
        <p:spPr>
          <a:xfrm>
            <a:off x="2699792" y="1484784"/>
            <a:ext cx="6048672" cy="5112568"/>
          </a:xfrm>
          <a:prstGeom prst="rect">
            <a:avLst/>
          </a:prstGeom>
        </p:spPr>
        <p:txBody>
          <a:bodyPr vert="horz">
            <a:normAutofit lnSpcReduction="10000"/>
          </a:bodyPr>
          <a:lstStyle>
            <a:defPPr marL="432000" lvl="0" indent="-324000">
              <a:spcBef>
                <a:spcPts val="1417"/>
              </a:spcBef>
              <a:spcAft>
                <a:spcPts val="0"/>
              </a:spcAft>
              <a:buSzPct val="45000"/>
              <a:buFont typeface="StarSymbol"/>
              <a:buNone/>
              <a:defRPr lang="pl-PL" sz="3200" b="0" i="0" u="none" strike="noStrike" kern="1200" cap="none">
                <a:ln>
                  <a:noFill/>
                </a:ln>
                <a:latin typeface="Liberation Sans" pitchFamily="18"/>
                <a:ea typeface="Microsoft YaHei" pitchFamily="2"/>
                <a:cs typeface="Mangal" pitchFamily="2"/>
              </a:defRPr>
            </a:defPPr>
            <a:lvl1pPr marL="432000" lvl="0" indent="-324000">
              <a:spcBef>
                <a:spcPts val="1417"/>
              </a:spcBef>
              <a:spcAft>
                <a:spcPts val="0"/>
              </a:spcAft>
              <a:buSzPct val="45000"/>
              <a:buFont typeface="StarSymbol"/>
              <a:buChar char="●"/>
              <a:defRPr lang="pl-PL" sz="3200" b="0" i="0" u="none" strike="noStrike" kern="1200" cap="none">
                <a:ln>
                  <a:noFill/>
                </a:ln>
                <a:latin typeface="Liberation Sans" pitchFamily="18"/>
                <a:ea typeface="Microsoft YaHei" pitchFamily="2"/>
                <a:cs typeface="Mangal" pitchFamily="2"/>
              </a:defRPr>
            </a:lvl1pPr>
            <a:lvl2pPr marL="864000" lvl="1" indent="-324000">
              <a:spcBef>
                <a:spcPts val="1134"/>
              </a:spcBef>
              <a:spcAft>
                <a:spcPts val="0"/>
              </a:spcAft>
              <a:buSzPct val="75000"/>
              <a:buFont typeface="StarSymbol"/>
              <a:buChar char="–"/>
              <a:defRPr lang="pl-PL" sz="2800" b="0" i="0" u="none" strike="noStrike" kern="1200" cap="none">
                <a:ln>
                  <a:noFill/>
                </a:ln>
                <a:latin typeface="Liberation Sans" pitchFamily="18"/>
                <a:ea typeface="Microsoft YaHei" pitchFamily="2"/>
                <a:cs typeface="Mangal" pitchFamily="2"/>
              </a:defRPr>
            </a:lvl2pPr>
            <a:lvl3pPr marL="1295999" lvl="2" indent="-288000">
              <a:spcBef>
                <a:spcPts val="850"/>
              </a:spcBef>
              <a:spcAft>
                <a:spcPts val="0"/>
              </a:spcAft>
              <a:buSzPct val="45000"/>
              <a:buFont typeface="StarSymbol"/>
              <a:buChar char="●"/>
              <a:defRPr lang="pl-PL" sz="2400" b="0" i="0" u="none" strike="noStrike" kern="1200" cap="none">
                <a:ln>
                  <a:noFill/>
                </a:ln>
                <a:latin typeface="Liberation Sans" pitchFamily="18"/>
                <a:ea typeface="Microsoft YaHei" pitchFamily="2"/>
                <a:cs typeface="Mangal" pitchFamily="2"/>
              </a:defRPr>
            </a:lvl3pPr>
            <a:lvl4pPr marL="1728000" lvl="3" indent="-216000">
              <a:spcBef>
                <a:spcPts val="567"/>
              </a:spcBef>
              <a:spcAft>
                <a:spcPts val="0"/>
              </a:spcAft>
              <a:buSzPct val="75000"/>
              <a:buFont typeface="StarSymbol"/>
              <a:buChar char="–"/>
              <a:defRPr lang="pl-PL" sz="2000" b="0" i="0" u="none" strike="noStrike" kern="1200" cap="none">
                <a:ln>
                  <a:noFill/>
                </a:ln>
                <a:latin typeface="Liberation Sans" pitchFamily="18"/>
                <a:ea typeface="Microsoft YaHei" pitchFamily="2"/>
                <a:cs typeface="Mangal" pitchFamily="2"/>
              </a:defRPr>
            </a:lvl4pPr>
            <a:lvl5pPr marL="2160000" lvl="4"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5pPr>
            <a:lvl6pPr marL="2592000" lvl="5"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6pPr>
            <a:lvl7pPr marL="3024000" lvl="6"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7pPr>
            <a:lvl8pPr marL="3456000" lvl="7"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8pPr>
            <a:lvl9pPr marL="3887999" lvl="8"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9pPr>
          </a:lstStyle>
          <a:p>
            <a:pPr algn="just">
              <a:buClr>
                <a:schemeClr val="accent3"/>
              </a:buClr>
              <a:defRPr/>
            </a:pPr>
            <a:r>
              <a:rPr lang="pl-PL" sz="2000" dirty="0" smtClean="0">
                <a:latin typeface="Brygada 1918" pitchFamily="50" charset="-18"/>
                <a:ea typeface="Brygada 1918" pitchFamily="50" charset="-18"/>
              </a:rPr>
              <a:t>Gizarma jest bronią wywodzącą się prawdopodobnie od narzędzia gospodarskiego. Powstała w XI wieku we Francji i początkowo posiadał żeleźce w postaci osadzonej pionowo kosy z długim szpikulcem po tępej stronie. </a:t>
            </a:r>
          </a:p>
          <a:p>
            <a:pPr algn="just">
              <a:buClr>
                <a:schemeClr val="accent3"/>
              </a:buClr>
              <a:defRPr/>
            </a:pPr>
            <a:r>
              <a:rPr lang="pl-PL" sz="2000" dirty="0" smtClean="0">
                <a:latin typeface="Brygada 1918" pitchFamily="50" charset="-18"/>
                <a:ea typeface="Brygada 1918" pitchFamily="50" charset="-18"/>
              </a:rPr>
              <a:t>W końcowym okresie średniowiecza i w czasach późniejszych żeleźce uległo znacznym modyfikacjom, pozostał skierowany wprost ku górze ostry grot, poniżej niego znajdował się sierpowaty hak, a pod nim, po przeciwnej stronie kolec skierowany w bok. Przy nasadzie żeleźca znajdowały się kolejne dwa kolce, skierowane w przeciwne strony. </a:t>
            </a:r>
          </a:p>
          <a:p>
            <a:pPr algn="just">
              <a:buClr>
                <a:schemeClr val="accent3"/>
              </a:buClr>
              <a:defRPr/>
            </a:pPr>
            <a:r>
              <a:rPr lang="pl-PL" sz="2000" dirty="0" smtClean="0">
                <a:latin typeface="Brygada 1918" pitchFamily="50" charset="-18"/>
                <a:ea typeface="Brygada 1918" pitchFamily="50" charset="-18"/>
              </a:rPr>
              <a:t>Broń ta była używana przez piechotę, głównie w starciach z konnicą.</a:t>
            </a:r>
          </a:p>
        </p:txBody>
      </p:sp>
      <p:pic>
        <p:nvPicPr>
          <p:cNvPr id="9" name="Obraz 8" descr="mzm_mt_252(2).jpg"/>
          <p:cNvPicPr>
            <a:picLocks noChangeAspect="1"/>
          </p:cNvPicPr>
          <p:nvPr/>
        </p:nvPicPr>
        <p:blipFill>
          <a:blip r:embed="rId2" cstate="print"/>
          <a:stretch>
            <a:fillRect/>
          </a:stretch>
        </p:blipFill>
        <p:spPr>
          <a:xfrm>
            <a:off x="251520" y="1124744"/>
            <a:ext cx="2563034" cy="4824536"/>
          </a:xfrm>
          <a:prstGeom prst="rect">
            <a:avLst/>
          </a:prstGeom>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539552" y="476672"/>
            <a:ext cx="8229600" cy="432048"/>
          </a:xfrm>
        </p:spPr>
        <p:txBody>
          <a:bodyPr>
            <a:normAutofit fontScale="90000"/>
          </a:bodyPr>
          <a:lstStyle/>
          <a:p>
            <a:pPr algn="ctr"/>
            <a:r>
              <a:rPr lang="pl-PL" dirty="0" smtClean="0">
                <a:latin typeface="Brygada 1918" pitchFamily="50" charset="-18"/>
                <a:ea typeface="Brygada 1918" pitchFamily="50" charset="-18"/>
              </a:rPr>
              <a:t>Broń drzewcowa o żeleźcu złożonym</a:t>
            </a:r>
            <a:endParaRPr lang="pl-PL" dirty="0">
              <a:latin typeface="Brygada 1918" pitchFamily="50" charset="-18"/>
              <a:ea typeface="Brygada 1918" pitchFamily="50" charset="-18"/>
            </a:endParaRPr>
          </a:p>
        </p:txBody>
      </p:sp>
      <p:sp>
        <p:nvSpPr>
          <p:cNvPr id="5" name="Tytuł 2"/>
          <p:cNvSpPr txBox="1">
            <a:spLocks/>
          </p:cNvSpPr>
          <p:nvPr/>
        </p:nvSpPr>
        <p:spPr>
          <a:xfrm>
            <a:off x="72360" y="867489"/>
            <a:ext cx="9071640" cy="523220"/>
          </a:xfrm>
          <a:prstGeom prst="rect">
            <a:avLst/>
          </a:prstGeom>
        </p:spPr>
        <p:txBody>
          <a:bodyPr vert="horz" anchor="ctr">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algn="ctr" defTabSz="914400" rtl="0" eaLnBrk="1" fontAlgn="auto" latinLnBrk="0" hangingPunct="1">
              <a:lnSpc>
                <a:spcPct val="100000"/>
              </a:lnSpc>
              <a:spcBef>
                <a:spcPct val="0"/>
              </a:spcBef>
              <a:spcAft>
                <a:spcPts val="0"/>
              </a:spcAft>
              <a:buClrTx/>
              <a:buSzPct val="45000"/>
              <a:buFont typeface="StarSymbol"/>
              <a:buNone/>
              <a:tabLst/>
              <a:defRPr/>
            </a:pPr>
            <a:r>
              <a:rPr lang="pl-PL" sz="2800" noProof="0" dirty="0" smtClean="0">
                <a:solidFill>
                  <a:schemeClr val="tx2"/>
                </a:solidFill>
                <a:latin typeface="Brygada 1918" pitchFamily="50" charset="-18"/>
                <a:ea typeface="Brygada 1918" pitchFamily="50" charset="-18"/>
                <a:cs typeface="+mj-cs"/>
              </a:rPr>
              <a:t>Partyzana i szponton</a:t>
            </a:r>
            <a:endParaRPr kumimoji="0" lang="pl-PL" sz="2800" b="0" i="0" u="none" strike="noStrike" kern="1200" cap="none" spc="0" normalizeH="0" baseline="0" noProof="0" dirty="0">
              <a:ln>
                <a:noFill/>
              </a:ln>
              <a:solidFill>
                <a:schemeClr val="tx2"/>
              </a:solidFill>
              <a:effectLst/>
              <a:uLnTx/>
              <a:uFillTx/>
              <a:latin typeface="Brygada 1918" pitchFamily="50" charset="-18"/>
              <a:ea typeface="Brygada 1918" pitchFamily="50" charset="-18"/>
              <a:cs typeface="+mj-cs"/>
            </a:endParaRPr>
          </a:p>
        </p:txBody>
      </p:sp>
      <p:sp>
        <p:nvSpPr>
          <p:cNvPr id="6" name="Symbol zastępczy tekstu 3"/>
          <p:cNvSpPr txBox="1">
            <a:spLocks/>
          </p:cNvSpPr>
          <p:nvPr/>
        </p:nvSpPr>
        <p:spPr>
          <a:xfrm>
            <a:off x="2699792" y="1484784"/>
            <a:ext cx="6048672" cy="5112568"/>
          </a:xfrm>
          <a:prstGeom prst="rect">
            <a:avLst/>
          </a:prstGeom>
        </p:spPr>
        <p:txBody>
          <a:bodyPr vert="horz">
            <a:normAutofit lnSpcReduction="10000"/>
          </a:bodyPr>
          <a:lstStyle>
            <a:defPPr marL="432000" lvl="0" indent="-324000">
              <a:spcBef>
                <a:spcPts val="1417"/>
              </a:spcBef>
              <a:spcAft>
                <a:spcPts val="0"/>
              </a:spcAft>
              <a:buSzPct val="45000"/>
              <a:buFont typeface="StarSymbol"/>
              <a:buNone/>
              <a:defRPr lang="pl-PL" sz="3200" b="0" i="0" u="none" strike="noStrike" kern="1200" cap="none">
                <a:ln>
                  <a:noFill/>
                </a:ln>
                <a:latin typeface="Liberation Sans" pitchFamily="18"/>
                <a:ea typeface="Microsoft YaHei" pitchFamily="2"/>
                <a:cs typeface="Mangal" pitchFamily="2"/>
              </a:defRPr>
            </a:defPPr>
            <a:lvl1pPr marL="432000" lvl="0" indent="-324000">
              <a:spcBef>
                <a:spcPts val="1417"/>
              </a:spcBef>
              <a:spcAft>
                <a:spcPts val="0"/>
              </a:spcAft>
              <a:buSzPct val="45000"/>
              <a:buFont typeface="StarSymbol"/>
              <a:buChar char="●"/>
              <a:defRPr lang="pl-PL" sz="3200" b="0" i="0" u="none" strike="noStrike" kern="1200" cap="none">
                <a:ln>
                  <a:noFill/>
                </a:ln>
                <a:latin typeface="Liberation Sans" pitchFamily="18"/>
                <a:ea typeface="Microsoft YaHei" pitchFamily="2"/>
                <a:cs typeface="Mangal" pitchFamily="2"/>
              </a:defRPr>
            </a:lvl1pPr>
            <a:lvl2pPr marL="864000" lvl="1" indent="-324000">
              <a:spcBef>
                <a:spcPts val="1134"/>
              </a:spcBef>
              <a:spcAft>
                <a:spcPts val="0"/>
              </a:spcAft>
              <a:buSzPct val="75000"/>
              <a:buFont typeface="StarSymbol"/>
              <a:buChar char="–"/>
              <a:defRPr lang="pl-PL" sz="2800" b="0" i="0" u="none" strike="noStrike" kern="1200" cap="none">
                <a:ln>
                  <a:noFill/>
                </a:ln>
                <a:latin typeface="Liberation Sans" pitchFamily="18"/>
                <a:ea typeface="Microsoft YaHei" pitchFamily="2"/>
                <a:cs typeface="Mangal" pitchFamily="2"/>
              </a:defRPr>
            </a:lvl2pPr>
            <a:lvl3pPr marL="1295999" lvl="2" indent="-288000">
              <a:spcBef>
                <a:spcPts val="850"/>
              </a:spcBef>
              <a:spcAft>
                <a:spcPts val="0"/>
              </a:spcAft>
              <a:buSzPct val="45000"/>
              <a:buFont typeface="StarSymbol"/>
              <a:buChar char="●"/>
              <a:defRPr lang="pl-PL" sz="2400" b="0" i="0" u="none" strike="noStrike" kern="1200" cap="none">
                <a:ln>
                  <a:noFill/>
                </a:ln>
                <a:latin typeface="Liberation Sans" pitchFamily="18"/>
                <a:ea typeface="Microsoft YaHei" pitchFamily="2"/>
                <a:cs typeface="Mangal" pitchFamily="2"/>
              </a:defRPr>
            </a:lvl3pPr>
            <a:lvl4pPr marL="1728000" lvl="3" indent="-216000">
              <a:spcBef>
                <a:spcPts val="567"/>
              </a:spcBef>
              <a:spcAft>
                <a:spcPts val="0"/>
              </a:spcAft>
              <a:buSzPct val="75000"/>
              <a:buFont typeface="StarSymbol"/>
              <a:buChar char="–"/>
              <a:defRPr lang="pl-PL" sz="2000" b="0" i="0" u="none" strike="noStrike" kern="1200" cap="none">
                <a:ln>
                  <a:noFill/>
                </a:ln>
                <a:latin typeface="Liberation Sans" pitchFamily="18"/>
                <a:ea typeface="Microsoft YaHei" pitchFamily="2"/>
                <a:cs typeface="Mangal" pitchFamily="2"/>
              </a:defRPr>
            </a:lvl4pPr>
            <a:lvl5pPr marL="2160000" lvl="4"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5pPr>
            <a:lvl6pPr marL="2592000" lvl="5"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6pPr>
            <a:lvl7pPr marL="3024000" lvl="6"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7pPr>
            <a:lvl8pPr marL="3456000" lvl="7"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8pPr>
            <a:lvl9pPr marL="3887999" lvl="8"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9pPr>
          </a:lstStyle>
          <a:p>
            <a:pPr algn="just">
              <a:buClr>
                <a:schemeClr val="accent3"/>
              </a:buClr>
              <a:defRPr/>
            </a:pPr>
            <a:r>
              <a:rPr lang="pl-PL" sz="2000" dirty="0" smtClean="0">
                <a:latin typeface="Brygada 1918" pitchFamily="50" charset="-18"/>
                <a:ea typeface="Brygada 1918" pitchFamily="50" charset="-18"/>
              </a:rPr>
              <a:t>Partyzana to broń drzewcowa o obosiecznym grocie, mającym u nasady dwa rozgałęzienia o kształcie skrzydeł lub półksiężyca.</a:t>
            </a:r>
          </a:p>
          <a:p>
            <a:pPr algn="just">
              <a:buClr>
                <a:schemeClr val="accent3"/>
              </a:buClr>
              <a:defRPr/>
            </a:pPr>
            <a:r>
              <a:rPr lang="pl-PL" sz="2000" dirty="0" smtClean="0">
                <a:latin typeface="Brygada 1918" pitchFamily="50" charset="-18"/>
                <a:ea typeface="Brygada 1918" pitchFamily="50" charset="-18"/>
              </a:rPr>
              <a:t>Używana na zachodzie Europy w XV wieku jako broń bojowa piechoty, od XVI wieku staje się bronią paradną używaną przez gwardie pałacowe i straże przyboczne władców oraz jako oznaka godności oficerskiej oraz bronią straży pałacowych.</a:t>
            </a:r>
          </a:p>
          <a:p>
            <a:pPr algn="just">
              <a:buClr>
                <a:schemeClr val="accent3"/>
              </a:buClr>
              <a:defRPr/>
            </a:pPr>
            <a:r>
              <a:rPr lang="pl-PL" sz="2000" dirty="0" smtClean="0">
                <a:latin typeface="Brygada 1918" pitchFamily="50" charset="-18"/>
                <a:ea typeface="Brygada 1918" pitchFamily="50" charset="-18"/>
              </a:rPr>
              <a:t>Szponton wywodzi się z partyzany, a jego żeleźce ma postać szerokiego grotu, często z poziomą poprzeczką pod grotem. Od XVII wieku używany jako oznaka rangi oficerów, w związku z czym ich groty często były oznaczane herbami, bądź monogramami.</a:t>
            </a:r>
          </a:p>
        </p:txBody>
      </p:sp>
      <p:pic>
        <p:nvPicPr>
          <p:cNvPr id="10" name="Obraz 9" descr="mzm_mt_448(7).jpg"/>
          <p:cNvPicPr>
            <a:picLocks noChangeAspect="1"/>
          </p:cNvPicPr>
          <p:nvPr/>
        </p:nvPicPr>
        <p:blipFill>
          <a:blip r:embed="rId2" cstate="print"/>
          <a:srcRect l="22227"/>
          <a:stretch>
            <a:fillRect/>
          </a:stretch>
        </p:blipFill>
        <p:spPr>
          <a:xfrm>
            <a:off x="179512" y="980728"/>
            <a:ext cx="1763688" cy="3399916"/>
          </a:xfrm>
          <a:prstGeom prst="rect">
            <a:avLst/>
          </a:prstGeom>
        </p:spPr>
      </p:pic>
      <p:pic>
        <p:nvPicPr>
          <p:cNvPr id="8" name="Obraz 7" descr="mzm_mt_436(2).jpg"/>
          <p:cNvPicPr>
            <a:picLocks noChangeAspect="1"/>
          </p:cNvPicPr>
          <p:nvPr/>
        </p:nvPicPr>
        <p:blipFill>
          <a:blip r:embed="rId3" cstate="print"/>
          <a:srcRect r="30427"/>
          <a:stretch>
            <a:fillRect/>
          </a:stretch>
        </p:blipFill>
        <p:spPr>
          <a:xfrm>
            <a:off x="1403648" y="3501008"/>
            <a:ext cx="1336832" cy="2952328"/>
          </a:xfrm>
          <a:prstGeom prst="rect">
            <a:avLst/>
          </a:prstGeom>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467544" y="692696"/>
            <a:ext cx="8229600" cy="720080"/>
          </a:xfrm>
        </p:spPr>
        <p:txBody>
          <a:bodyPr>
            <a:noAutofit/>
          </a:bodyPr>
          <a:lstStyle/>
          <a:p>
            <a:pPr algn="ctr"/>
            <a:r>
              <a:rPr lang="pl-PL" sz="4400" b="1" dirty="0" smtClean="0">
                <a:latin typeface="Brygada 1918" pitchFamily="50" charset="-18"/>
                <a:ea typeface="Brygada 1918" pitchFamily="50" charset="-18"/>
              </a:rPr>
              <a:t>Uzbrojenie europejskie</a:t>
            </a:r>
            <a:endParaRPr lang="pl-PL" sz="4400" b="1" dirty="0">
              <a:latin typeface="Brygada 1918" pitchFamily="50" charset="-18"/>
              <a:ea typeface="Brygada 1918" pitchFamily="50" charset="-18"/>
            </a:endParaRPr>
          </a:p>
        </p:txBody>
      </p:sp>
      <p:sp>
        <p:nvSpPr>
          <p:cNvPr id="3" name="Symbol zastępczy zawartości 2"/>
          <p:cNvSpPr>
            <a:spLocks noGrp="1"/>
          </p:cNvSpPr>
          <p:nvPr>
            <p:ph idx="1"/>
          </p:nvPr>
        </p:nvSpPr>
        <p:spPr/>
        <p:txBody>
          <a:bodyPr/>
          <a:lstStyle/>
          <a:p>
            <a:pPr>
              <a:buNone/>
            </a:pPr>
            <a:r>
              <a:rPr lang="pl-PL" dirty="0" smtClean="0">
                <a:latin typeface="Brygada 1918" pitchFamily="50" charset="-18"/>
                <a:ea typeface="Brygada 1918" pitchFamily="50" charset="-18"/>
              </a:rPr>
              <a:t>Broń obuchowa</a:t>
            </a:r>
          </a:p>
          <a:p>
            <a:r>
              <a:rPr lang="pl-PL" dirty="0" smtClean="0">
                <a:latin typeface="Brygada 1918" pitchFamily="50" charset="-18"/>
                <a:ea typeface="Brygada 1918" pitchFamily="50" charset="-18"/>
              </a:rPr>
              <a:t>Topory i siekiery</a:t>
            </a:r>
          </a:p>
          <a:p>
            <a:r>
              <a:rPr lang="pl-PL" dirty="0" smtClean="0">
                <a:latin typeface="Brygada 1918" pitchFamily="50" charset="-18"/>
                <a:ea typeface="Brygada 1918" pitchFamily="50" charset="-18"/>
              </a:rPr>
              <a:t>Kiścienie i cepy bojowe</a:t>
            </a:r>
          </a:p>
          <a:p>
            <a:r>
              <a:rPr lang="pl-PL" dirty="0" smtClean="0">
                <a:latin typeface="Brygada 1918" pitchFamily="50" charset="-18"/>
                <a:ea typeface="Brygada 1918" pitchFamily="50" charset="-18"/>
              </a:rPr>
              <a:t>Nadziaki</a:t>
            </a:r>
          </a:p>
          <a:p>
            <a:r>
              <a:rPr lang="pl-PL" dirty="0" smtClean="0">
                <a:latin typeface="Brygada 1918" pitchFamily="50" charset="-18"/>
                <a:ea typeface="Brygada 1918" pitchFamily="50" charset="-18"/>
              </a:rPr>
              <a:t>Buławy, buzdygany i piernacze</a:t>
            </a:r>
          </a:p>
          <a:p>
            <a:endParaRPr lang="pl-PL" dirty="0" smtClean="0">
              <a:latin typeface="Brygada 1918" pitchFamily="50" charset="-18"/>
              <a:ea typeface="Brygada 1918" pitchFamily="50" charset="-18"/>
            </a:endParaRPr>
          </a:p>
          <a:p>
            <a:pPr lvl="1"/>
            <a:endParaRPr lang="pl-PL" dirty="0">
              <a:latin typeface="Brygada 1918" pitchFamily="50" charset="-18"/>
              <a:ea typeface="Brygada 1918" pitchFamily="50" charset="-18"/>
            </a:endParaRPr>
          </a:p>
        </p:txBody>
      </p:sp>
      <p:sp>
        <p:nvSpPr>
          <p:cNvPr id="4" name="Tytuł 1"/>
          <p:cNvSpPr txBox="1">
            <a:spLocks/>
          </p:cNvSpPr>
          <p:nvPr/>
        </p:nvSpPr>
        <p:spPr>
          <a:xfrm>
            <a:off x="539552" y="1556792"/>
            <a:ext cx="8229600" cy="720080"/>
          </a:xfrm>
          <a:prstGeom prst="rect">
            <a:avLst/>
          </a:prstGeom>
        </p:spPr>
        <p:txBody>
          <a:bodyPr vert="horz" anchor="ct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pl-PL" sz="4000" b="0" i="0" u="none" strike="noStrike" kern="1200" cap="none" spc="0" normalizeH="0" baseline="0" noProof="0" dirty="0" smtClean="0">
                <a:ln>
                  <a:noFill/>
                </a:ln>
                <a:solidFill>
                  <a:schemeClr val="tx2"/>
                </a:solidFill>
                <a:effectLst/>
                <a:uLnTx/>
                <a:uFillTx/>
                <a:latin typeface="Brygada 1918" pitchFamily="50" charset="-18"/>
                <a:ea typeface="Brygada 1918" pitchFamily="50" charset="-18"/>
                <a:cs typeface="+mj-cs"/>
              </a:rPr>
              <a:t>Uzbrojenie zaczepne</a:t>
            </a:r>
            <a:endParaRPr kumimoji="0" lang="pl-PL" sz="4000" b="0" i="0" u="none" strike="noStrike" kern="1200" cap="none" spc="0" normalizeH="0" baseline="0" noProof="0" dirty="0">
              <a:ln>
                <a:noFill/>
              </a:ln>
              <a:solidFill>
                <a:schemeClr val="tx2"/>
              </a:solidFill>
              <a:effectLst/>
              <a:uLnTx/>
              <a:uFillTx/>
              <a:latin typeface="Brygada 1918" pitchFamily="50" charset="-18"/>
              <a:ea typeface="Brygada 1918" pitchFamily="50" charset="-18"/>
              <a:cs typeface="+mj-cs"/>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539552" y="476672"/>
            <a:ext cx="8229600" cy="432048"/>
          </a:xfrm>
        </p:spPr>
        <p:txBody>
          <a:bodyPr>
            <a:normAutofit fontScale="90000"/>
          </a:bodyPr>
          <a:lstStyle/>
          <a:p>
            <a:pPr algn="ctr"/>
            <a:r>
              <a:rPr lang="pl-PL" dirty="0" smtClean="0">
                <a:latin typeface="Brygada 1918" pitchFamily="50" charset="-18"/>
                <a:ea typeface="Brygada 1918" pitchFamily="50" charset="-18"/>
              </a:rPr>
              <a:t>Broń obuchowa</a:t>
            </a:r>
            <a:endParaRPr lang="pl-PL" dirty="0">
              <a:latin typeface="Brygada 1918" pitchFamily="50" charset="-18"/>
              <a:ea typeface="Brygada 1918" pitchFamily="50" charset="-18"/>
            </a:endParaRPr>
          </a:p>
        </p:txBody>
      </p:sp>
      <p:sp>
        <p:nvSpPr>
          <p:cNvPr id="5" name="Tytuł 2"/>
          <p:cNvSpPr txBox="1">
            <a:spLocks/>
          </p:cNvSpPr>
          <p:nvPr/>
        </p:nvSpPr>
        <p:spPr>
          <a:xfrm>
            <a:off x="72360" y="867489"/>
            <a:ext cx="9071640" cy="523220"/>
          </a:xfrm>
          <a:prstGeom prst="rect">
            <a:avLst/>
          </a:prstGeom>
        </p:spPr>
        <p:txBody>
          <a:bodyPr vert="horz" anchor="ctr">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algn="ctr" defTabSz="914400" rtl="0" eaLnBrk="1" fontAlgn="auto" latinLnBrk="0" hangingPunct="1">
              <a:lnSpc>
                <a:spcPct val="100000"/>
              </a:lnSpc>
              <a:spcBef>
                <a:spcPct val="0"/>
              </a:spcBef>
              <a:spcAft>
                <a:spcPts val="0"/>
              </a:spcAft>
              <a:buClrTx/>
              <a:buSzPct val="45000"/>
              <a:buFont typeface="StarSymbol"/>
              <a:buNone/>
              <a:tabLst/>
              <a:defRPr/>
            </a:pPr>
            <a:r>
              <a:rPr lang="pl-PL" sz="2800" noProof="0" dirty="0" smtClean="0">
                <a:solidFill>
                  <a:schemeClr val="tx2"/>
                </a:solidFill>
                <a:latin typeface="Brygada 1918" pitchFamily="50" charset="-18"/>
                <a:ea typeface="Brygada 1918" pitchFamily="50" charset="-18"/>
                <a:cs typeface="+mj-cs"/>
              </a:rPr>
              <a:t>Informacje ogólne</a:t>
            </a:r>
            <a:endParaRPr kumimoji="0" lang="pl-PL" sz="2800" b="0" i="0" u="none" strike="noStrike" kern="1200" cap="none" spc="0" normalizeH="0" baseline="0" noProof="0" dirty="0">
              <a:ln>
                <a:noFill/>
              </a:ln>
              <a:solidFill>
                <a:schemeClr val="tx2"/>
              </a:solidFill>
              <a:effectLst/>
              <a:uLnTx/>
              <a:uFillTx/>
              <a:latin typeface="Brygada 1918" pitchFamily="50" charset="-18"/>
              <a:ea typeface="Brygada 1918" pitchFamily="50" charset="-18"/>
              <a:cs typeface="+mj-cs"/>
            </a:endParaRPr>
          </a:p>
        </p:txBody>
      </p:sp>
      <p:sp>
        <p:nvSpPr>
          <p:cNvPr id="6" name="Symbol zastępczy tekstu 3"/>
          <p:cNvSpPr txBox="1">
            <a:spLocks/>
          </p:cNvSpPr>
          <p:nvPr/>
        </p:nvSpPr>
        <p:spPr>
          <a:xfrm>
            <a:off x="2699792" y="1484784"/>
            <a:ext cx="6048672" cy="5112568"/>
          </a:xfrm>
          <a:prstGeom prst="rect">
            <a:avLst/>
          </a:prstGeom>
        </p:spPr>
        <p:txBody>
          <a:bodyPr vert="horz">
            <a:normAutofit/>
          </a:bodyPr>
          <a:lstStyle>
            <a:defPPr marL="432000" lvl="0" indent="-324000">
              <a:spcBef>
                <a:spcPts val="1417"/>
              </a:spcBef>
              <a:spcAft>
                <a:spcPts val="0"/>
              </a:spcAft>
              <a:buSzPct val="45000"/>
              <a:buFont typeface="StarSymbol"/>
              <a:buNone/>
              <a:defRPr lang="pl-PL" sz="3200" b="0" i="0" u="none" strike="noStrike" kern="1200" cap="none">
                <a:ln>
                  <a:noFill/>
                </a:ln>
                <a:latin typeface="Liberation Sans" pitchFamily="18"/>
                <a:ea typeface="Microsoft YaHei" pitchFamily="2"/>
                <a:cs typeface="Mangal" pitchFamily="2"/>
              </a:defRPr>
            </a:defPPr>
            <a:lvl1pPr marL="432000" lvl="0" indent="-324000">
              <a:spcBef>
                <a:spcPts val="1417"/>
              </a:spcBef>
              <a:spcAft>
                <a:spcPts val="0"/>
              </a:spcAft>
              <a:buSzPct val="45000"/>
              <a:buFont typeface="StarSymbol"/>
              <a:buChar char="●"/>
              <a:defRPr lang="pl-PL" sz="3200" b="0" i="0" u="none" strike="noStrike" kern="1200" cap="none">
                <a:ln>
                  <a:noFill/>
                </a:ln>
                <a:latin typeface="Liberation Sans" pitchFamily="18"/>
                <a:ea typeface="Microsoft YaHei" pitchFamily="2"/>
                <a:cs typeface="Mangal" pitchFamily="2"/>
              </a:defRPr>
            </a:lvl1pPr>
            <a:lvl2pPr marL="864000" lvl="1" indent="-324000">
              <a:spcBef>
                <a:spcPts val="1134"/>
              </a:spcBef>
              <a:spcAft>
                <a:spcPts val="0"/>
              </a:spcAft>
              <a:buSzPct val="75000"/>
              <a:buFont typeface="StarSymbol"/>
              <a:buChar char="–"/>
              <a:defRPr lang="pl-PL" sz="2800" b="0" i="0" u="none" strike="noStrike" kern="1200" cap="none">
                <a:ln>
                  <a:noFill/>
                </a:ln>
                <a:latin typeface="Liberation Sans" pitchFamily="18"/>
                <a:ea typeface="Microsoft YaHei" pitchFamily="2"/>
                <a:cs typeface="Mangal" pitchFamily="2"/>
              </a:defRPr>
            </a:lvl2pPr>
            <a:lvl3pPr marL="1295999" lvl="2" indent="-288000">
              <a:spcBef>
                <a:spcPts val="850"/>
              </a:spcBef>
              <a:spcAft>
                <a:spcPts val="0"/>
              </a:spcAft>
              <a:buSzPct val="45000"/>
              <a:buFont typeface="StarSymbol"/>
              <a:buChar char="●"/>
              <a:defRPr lang="pl-PL" sz="2400" b="0" i="0" u="none" strike="noStrike" kern="1200" cap="none">
                <a:ln>
                  <a:noFill/>
                </a:ln>
                <a:latin typeface="Liberation Sans" pitchFamily="18"/>
                <a:ea typeface="Microsoft YaHei" pitchFamily="2"/>
                <a:cs typeface="Mangal" pitchFamily="2"/>
              </a:defRPr>
            </a:lvl3pPr>
            <a:lvl4pPr marL="1728000" lvl="3" indent="-216000">
              <a:spcBef>
                <a:spcPts val="567"/>
              </a:spcBef>
              <a:spcAft>
                <a:spcPts val="0"/>
              </a:spcAft>
              <a:buSzPct val="75000"/>
              <a:buFont typeface="StarSymbol"/>
              <a:buChar char="–"/>
              <a:defRPr lang="pl-PL" sz="2000" b="0" i="0" u="none" strike="noStrike" kern="1200" cap="none">
                <a:ln>
                  <a:noFill/>
                </a:ln>
                <a:latin typeface="Liberation Sans" pitchFamily="18"/>
                <a:ea typeface="Microsoft YaHei" pitchFamily="2"/>
                <a:cs typeface="Mangal" pitchFamily="2"/>
              </a:defRPr>
            </a:lvl4pPr>
            <a:lvl5pPr marL="2160000" lvl="4"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5pPr>
            <a:lvl6pPr marL="2592000" lvl="5"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6pPr>
            <a:lvl7pPr marL="3024000" lvl="6"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7pPr>
            <a:lvl8pPr marL="3456000" lvl="7"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8pPr>
            <a:lvl9pPr marL="3887999" lvl="8"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9pPr>
          </a:lstStyle>
          <a:p>
            <a:pPr algn="just">
              <a:buClr>
                <a:schemeClr val="accent3"/>
              </a:buClr>
              <a:defRPr/>
            </a:pPr>
            <a:r>
              <a:rPr lang="pl-PL" sz="2000" dirty="0" smtClean="0">
                <a:latin typeface="Brygada 1918" pitchFamily="50" charset="-18"/>
                <a:ea typeface="Brygada 1918" pitchFamily="50" charset="-18"/>
              </a:rPr>
              <a:t>Broń obuchowa to ogólna nazwa każdego typu broni białej przeznaczonej do zadawania ciosów lub cięć miażdżonych.</a:t>
            </a:r>
          </a:p>
          <a:p>
            <a:pPr algn="just">
              <a:buClr>
                <a:schemeClr val="accent3"/>
              </a:buClr>
              <a:defRPr/>
            </a:pPr>
            <a:r>
              <a:rPr lang="pl-PL" sz="2000" dirty="0" smtClean="0">
                <a:latin typeface="Brygada 1918" pitchFamily="50" charset="-18"/>
                <a:ea typeface="Brygada 1918" pitchFamily="50" charset="-18"/>
              </a:rPr>
              <a:t>Broń obuchowa wywodzi się jeszcze z prehistorii i jest najstarszym typem oręża, a za jej początki można uważać zwykły kamień, który po raz pierwszy posłużył do zadania innemu człowiekowi rany.</a:t>
            </a:r>
          </a:p>
          <a:p>
            <a:pPr algn="just">
              <a:buClr>
                <a:schemeClr val="accent3"/>
              </a:buClr>
              <a:defRPr/>
            </a:pPr>
            <a:r>
              <a:rPr lang="pl-PL" sz="2000" dirty="0" smtClean="0">
                <a:latin typeface="Brygada 1918" pitchFamily="50" charset="-18"/>
                <a:ea typeface="Brygada 1918" pitchFamily="50" charset="-18"/>
              </a:rPr>
              <a:t> Broń ta z jednej strony jest najprymitywniejszym rodzajem oręża, a z drugiej niektóre jej typy stają się symbolem władzy różnego szczebla.  </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539552" y="476672"/>
            <a:ext cx="8229600" cy="432048"/>
          </a:xfrm>
        </p:spPr>
        <p:txBody>
          <a:bodyPr>
            <a:normAutofit fontScale="90000"/>
          </a:bodyPr>
          <a:lstStyle/>
          <a:p>
            <a:pPr algn="ctr"/>
            <a:r>
              <a:rPr lang="pl-PL" dirty="0" smtClean="0">
                <a:latin typeface="Brygada 1918" pitchFamily="50" charset="-18"/>
                <a:ea typeface="Brygada 1918" pitchFamily="50" charset="-18"/>
              </a:rPr>
              <a:t>Broń obuchowa</a:t>
            </a:r>
            <a:endParaRPr lang="pl-PL" dirty="0">
              <a:latin typeface="Brygada 1918" pitchFamily="50" charset="-18"/>
              <a:ea typeface="Brygada 1918" pitchFamily="50" charset="-18"/>
            </a:endParaRPr>
          </a:p>
        </p:txBody>
      </p:sp>
      <p:sp>
        <p:nvSpPr>
          <p:cNvPr id="5" name="Tytuł 2"/>
          <p:cNvSpPr txBox="1">
            <a:spLocks/>
          </p:cNvSpPr>
          <p:nvPr/>
        </p:nvSpPr>
        <p:spPr>
          <a:xfrm>
            <a:off x="72360" y="867489"/>
            <a:ext cx="9071640" cy="523220"/>
          </a:xfrm>
          <a:prstGeom prst="rect">
            <a:avLst/>
          </a:prstGeom>
        </p:spPr>
        <p:txBody>
          <a:bodyPr vert="horz" anchor="ctr">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algn="ctr" defTabSz="914400" rtl="0" eaLnBrk="1" fontAlgn="auto" latinLnBrk="0" hangingPunct="1">
              <a:lnSpc>
                <a:spcPct val="100000"/>
              </a:lnSpc>
              <a:spcBef>
                <a:spcPct val="0"/>
              </a:spcBef>
              <a:spcAft>
                <a:spcPts val="0"/>
              </a:spcAft>
              <a:buClrTx/>
              <a:buSzPct val="45000"/>
              <a:buFont typeface="StarSymbol"/>
              <a:buNone/>
              <a:tabLst/>
              <a:defRPr/>
            </a:pPr>
            <a:r>
              <a:rPr lang="pl-PL" sz="2800" noProof="0" dirty="0" smtClean="0">
                <a:solidFill>
                  <a:schemeClr val="tx2"/>
                </a:solidFill>
                <a:latin typeface="Brygada 1918" pitchFamily="50" charset="-18"/>
                <a:ea typeface="Brygada 1918" pitchFamily="50" charset="-18"/>
                <a:cs typeface="+mj-cs"/>
              </a:rPr>
              <a:t>Topory i siekiery</a:t>
            </a:r>
            <a:endParaRPr kumimoji="0" lang="pl-PL" sz="2800" b="0" i="0" u="none" strike="noStrike" kern="1200" cap="none" spc="0" normalizeH="0" baseline="0" noProof="0" dirty="0">
              <a:ln>
                <a:noFill/>
              </a:ln>
              <a:solidFill>
                <a:schemeClr val="tx2"/>
              </a:solidFill>
              <a:effectLst/>
              <a:uLnTx/>
              <a:uFillTx/>
              <a:latin typeface="Brygada 1918" pitchFamily="50" charset="-18"/>
              <a:ea typeface="Brygada 1918" pitchFamily="50" charset="-18"/>
              <a:cs typeface="+mj-cs"/>
            </a:endParaRPr>
          </a:p>
        </p:txBody>
      </p:sp>
      <p:sp>
        <p:nvSpPr>
          <p:cNvPr id="6" name="Symbol zastępczy tekstu 3"/>
          <p:cNvSpPr txBox="1">
            <a:spLocks/>
          </p:cNvSpPr>
          <p:nvPr/>
        </p:nvSpPr>
        <p:spPr>
          <a:xfrm>
            <a:off x="2699792" y="1484784"/>
            <a:ext cx="6048672" cy="5112568"/>
          </a:xfrm>
          <a:prstGeom prst="rect">
            <a:avLst/>
          </a:prstGeom>
        </p:spPr>
        <p:txBody>
          <a:bodyPr vert="horz">
            <a:normAutofit fontScale="85000" lnSpcReduction="20000"/>
          </a:bodyPr>
          <a:lstStyle>
            <a:defPPr marL="432000" lvl="0" indent="-324000">
              <a:spcBef>
                <a:spcPts val="1417"/>
              </a:spcBef>
              <a:spcAft>
                <a:spcPts val="0"/>
              </a:spcAft>
              <a:buSzPct val="45000"/>
              <a:buFont typeface="StarSymbol"/>
              <a:buNone/>
              <a:defRPr lang="pl-PL" sz="3200" b="0" i="0" u="none" strike="noStrike" kern="1200" cap="none">
                <a:ln>
                  <a:noFill/>
                </a:ln>
                <a:latin typeface="Liberation Sans" pitchFamily="18"/>
                <a:ea typeface="Microsoft YaHei" pitchFamily="2"/>
                <a:cs typeface="Mangal" pitchFamily="2"/>
              </a:defRPr>
            </a:defPPr>
            <a:lvl1pPr marL="432000" lvl="0" indent="-324000">
              <a:spcBef>
                <a:spcPts val="1417"/>
              </a:spcBef>
              <a:spcAft>
                <a:spcPts val="0"/>
              </a:spcAft>
              <a:buSzPct val="45000"/>
              <a:buFont typeface="StarSymbol"/>
              <a:buChar char="●"/>
              <a:defRPr lang="pl-PL" sz="3200" b="0" i="0" u="none" strike="noStrike" kern="1200" cap="none">
                <a:ln>
                  <a:noFill/>
                </a:ln>
                <a:latin typeface="Liberation Sans" pitchFamily="18"/>
                <a:ea typeface="Microsoft YaHei" pitchFamily="2"/>
                <a:cs typeface="Mangal" pitchFamily="2"/>
              </a:defRPr>
            </a:lvl1pPr>
            <a:lvl2pPr marL="864000" lvl="1" indent="-324000">
              <a:spcBef>
                <a:spcPts val="1134"/>
              </a:spcBef>
              <a:spcAft>
                <a:spcPts val="0"/>
              </a:spcAft>
              <a:buSzPct val="75000"/>
              <a:buFont typeface="StarSymbol"/>
              <a:buChar char="–"/>
              <a:defRPr lang="pl-PL" sz="2800" b="0" i="0" u="none" strike="noStrike" kern="1200" cap="none">
                <a:ln>
                  <a:noFill/>
                </a:ln>
                <a:latin typeface="Liberation Sans" pitchFamily="18"/>
                <a:ea typeface="Microsoft YaHei" pitchFamily="2"/>
                <a:cs typeface="Mangal" pitchFamily="2"/>
              </a:defRPr>
            </a:lvl2pPr>
            <a:lvl3pPr marL="1295999" lvl="2" indent="-288000">
              <a:spcBef>
                <a:spcPts val="850"/>
              </a:spcBef>
              <a:spcAft>
                <a:spcPts val="0"/>
              </a:spcAft>
              <a:buSzPct val="45000"/>
              <a:buFont typeface="StarSymbol"/>
              <a:buChar char="●"/>
              <a:defRPr lang="pl-PL" sz="2400" b="0" i="0" u="none" strike="noStrike" kern="1200" cap="none">
                <a:ln>
                  <a:noFill/>
                </a:ln>
                <a:latin typeface="Liberation Sans" pitchFamily="18"/>
                <a:ea typeface="Microsoft YaHei" pitchFamily="2"/>
                <a:cs typeface="Mangal" pitchFamily="2"/>
              </a:defRPr>
            </a:lvl3pPr>
            <a:lvl4pPr marL="1728000" lvl="3" indent="-216000">
              <a:spcBef>
                <a:spcPts val="567"/>
              </a:spcBef>
              <a:spcAft>
                <a:spcPts val="0"/>
              </a:spcAft>
              <a:buSzPct val="75000"/>
              <a:buFont typeface="StarSymbol"/>
              <a:buChar char="–"/>
              <a:defRPr lang="pl-PL" sz="2000" b="0" i="0" u="none" strike="noStrike" kern="1200" cap="none">
                <a:ln>
                  <a:noFill/>
                </a:ln>
                <a:latin typeface="Liberation Sans" pitchFamily="18"/>
                <a:ea typeface="Microsoft YaHei" pitchFamily="2"/>
                <a:cs typeface="Mangal" pitchFamily="2"/>
              </a:defRPr>
            </a:lvl4pPr>
            <a:lvl5pPr marL="2160000" lvl="4"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5pPr>
            <a:lvl6pPr marL="2592000" lvl="5"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6pPr>
            <a:lvl7pPr marL="3024000" lvl="6"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7pPr>
            <a:lvl8pPr marL="3456000" lvl="7"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8pPr>
            <a:lvl9pPr marL="3887999" lvl="8"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9pPr>
          </a:lstStyle>
          <a:p>
            <a:pPr algn="just">
              <a:buClr>
                <a:schemeClr val="accent3"/>
              </a:buClr>
              <a:defRPr/>
            </a:pPr>
            <a:r>
              <a:rPr lang="pl-PL" sz="2000" dirty="0" smtClean="0">
                <a:latin typeface="Brygada 1918" pitchFamily="50" charset="-18"/>
                <a:ea typeface="Brygada 1918" pitchFamily="50" charset="-18"/>
              </a:rPr>
              <a:t>Topór to jeden z najstarszych typów broni obuchowej, w prehistorii mający postać kamienia osadzonego na trzonku (stąd przynależność do broni obuchowej), a w starożytności metalowego żeleźca, stosowany niemal zawsze przez piechotę.</a:t>
            </a:r>
          </a:p>
          <a:p>
            <a:pPr algn="just">
              <a:buClr>
                <a:schemeClr val="accent3"/>
              </a:buClr>
              <a:defRPr/>
            </a:pPr>
            <a:r>
              <a:rPr lang="pl-PL" sz="2000" dirty="0" smtClean="0">
                <a:latin typeface="Brygada 1918" pitchFamily="50" charset="-18"/>
                <a:ea typeface="Brygada 1918" pitchFamily="50" charset="-18"/>
              </a:rPr>
              <a:t>Topór był podstawowym rodzajem broni obuchowej stosowanym w okresie średniowiecza na terenie całej Europy.</a:t>
            </a:r>
          </a:p>
          <a:p>
            <a:pPr algn="just">
              <a:buClr>
                <a:schemeClr val="accent3"/>
              </a:buClr>
              <a:defRPr/>
            </a:pPr>
            <a:r>
              <a:rPr lang="pl-PL" sz="2000" dirty="0" smtClean="0">
                <a:latin typeface="Brygada 1918" pitchFamily="50" charset="-18"/>
                <a:ea typeface="Brygada 1918" pitchFamily="50" charset="-18"/>
              </a:rPr>
              <a:t>Żeleźce mocowano na toporzyskach różnej długości. Dla lżejszych </a:t>
            </a:r>
            <a:r>
              <a:rPr lang="pl-PL" sz="2000" dirty="0" err="1" smtClean="0">
                <a:latin typeface="Brygada 1918" pitchFamily="50" charset="-18"/>
                <a:ea typeface="Brygada 1918" pitchFamily="50" charset="-18"/>
              </a:rPr>
              <a:t>żeleźców</a:t>
            </a:r>
            <a:r>
              <a:rPr lang="pl-PL" sz="2000" dirty="0" smtClean="0">
                <a:latin typeface="Brygada 1918" pitchFamily="50" charset="-18"/>
                <a:ea typeface="Brygada 1918" pitchFamily="50" charset="-18"/>
              </a:rPr>
              <a:t> były one krótsze, by wojownik mógł spokojnie operować bronią jedną ręką, w drugiej trzymając tarczę. Cięższe zaś topory zaopatrzone były w toporzyska przekraczające nawet ponad metr (tzw. topory duńskie).</a:t>
            </a:r>
          </a:p>
          <a:p>
            <a:pPr algn="just">
              <a:buClr>
                <a:schemeClr val="accent3"/>
              </a:buClr>
              <a:defRPr/>
            </a:pPr>
            <a:r>
              <a:rPr lang="pl-PL" sz="2000" dirty="0" smtClean="0">
                <a:latin typeface="Brygada 1918" pitchFamily="50" charset="-18"/>
                <a:ea typeface="Brygada 1918" pitchFamily="50" charset="-18"/>
              </a:rPr>
              <a:t>„Cywilną” wersją topora była siekiera. Różnice między tymi dwoma rodzajami broni były tak niewielkie, że do dzisiaj bronioznawczy mają problem z rozróżnieniem topora, będącego bronią, od siekiery, służącej głównie jako narzędzie prac. Generalnie każda siekiera może być toporem, ale nie każdy topór (np. o zdobionym żeleźcu) może być siekierą.</a:t>
            </a:r>
          </a:p>
          <a:p>
            <a:pPr algn="just">
              <a:buClr>
                <a:schemeClr val="accent3"/>
              </a:buClr>
              <a:defRPr/>
            </a:pPr>
            <a:endParaRPr lang="pl-PL" sz="2000" dirty="0" smtClean="0">
              <a:latin typeface="Brygada 1918" pitchFamily="50" charset="-18"/>
              <a:ea typeface="Brygada 1918" pitchFamily="50" charset="-18"/>
            </a:endParaRPr>
          </a:p>
          <a:p>
            <a:pPr algn="just">
              <a:buClr>
                <a:schemeClr val="accent3"/>
              </a:buClr>
              <a:defRPr/>
            </a:pPr>
            <a:endParaRPr lang="pl-PL" sz="2000" dirty="0" smtClean="0">
              <a:latin typeface="Brygada 1918" pitchFamily="50" charset="-18"/>
              <a:ea typeface="Brygada 1918" pitchFamily="50" charset="-18"/>
            </a:endParaRPr>
          </a:p>
          <a:p>
            <a:pPr algn="just">
              <a:buClr>
                <a:schemeClr val="accent3"/>
              </a:buClr>
              <a:defRPr/>
            </a:pPr>
            <a:endParaRPr lang="pl-PL" sz="2000" dirty="0" smtClean="0">
              <a:latin typeface="Brygada 1918" pitchFamily="50" charset="-18"/>
              <a:ea typeface="Brygada 1918" pitchFamily="50" charset="-18"/>
            </a:endParaRPr>
          </a:p>
        </p:txBody>
      </p:sp>
      <p:pic>
        <p:nvPicPr>
          <p:cNvPr id="7" name="Obraz 6" descr="mzm_mt_295.jpg"/>
          <p:cNvPicPr>
            <a:picLocks noChangeAspect="1"/>
          </p:cNvPicPr>
          <p:nvPr/>
        </p:nvPicPr>
        <p:blipFill>
          <a:blip r:embed="rId2" cstate="print"/>
          <a:stretch>
            <a:fillRect/>
          </a:stretch>
        </p:blipFill>
        <p:spPr>
          <a:xfrm>
            <a:off x="395536" y="476672"/>
            <a:ext cx="2123728" cy="1594566"/>
          </a:xfrm>
          <a:prstGeom prst="rect">
            <a:avLst/>
          </a:prstGeom>
        </p:spPr>
      </p:pic>
      <p:pic>
        <p:nvPicPr>
          <p:cNvPr id="8" name="Obraz 7" descr="mzm_mt_614(1).jpg"/>
          <p:cNvPicPr>
            <a:picLocks noChangeAspect="1"/>
          </p:cNvPicPr>
          <p:nvPr/>
        </p:nvPicPr>
        <p:blipFill>
          <a:blip r:embed="rId3" cstate="print"/>
          <a:stretch>
            <a:fillRect/>
          </a:stretch>
        </p:blipFill>
        <p:spPr>
          <a:xfrm>
            <a:off x="395536" y="2060848"/>
            <a:ext cx="2232248" cy="2378950"/>
          </a:xfrm>
          <a:prstGeom prst="rect">
            <a:avLst/>
          </a:prstGeom>
        </p:spPr>
      </p:pic>
      <p:pic>
        <p:nvPicPr>
          <p:cNvPr id="9" name="Obraz 8" descr="mzm_mt_476.jpg"/>
          <p:cNvPicPr>
            <a:picLocks noChangeAspect="1"/>
          </p:cNvPicPr>
          <p:nvPr/>
        </p:nvPicPr>
        <p:blipFill>
          <a:blip r:embed="rId4" cstate="print"/>
          <a:stretch>
            <a:fillRect/>
          </a:stretch>
        </p:blipFill>
        <p:spPr>
          <a:xfrm>
            <a:off x="1187624" y="3933056"/>
            <a:ext cx="1410637" cy="2592288"/>
          </a:xfrm>
          <a:prstGeom prst="rect">
            <a:avLst/>
          </a:prstGeom>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539552" y="476672"/>
            <a:ext cx="8229600" cy="432048"/>
          </a:xfrm>
        </p:spPr>
        <p:txBody>
          <a:bodyPr>
            <a:normAutofit fontScale="90000"/>
          </a:bodyPr>
          <a:lstStyle/>
          <a:p>
            <a:pPr algn="ctr"/>
            <a:r>
              <a:rPr lang="pl-PL" dirty="0" smtClean="0">
                <a:latin typeface="Brygada 1918" pitchFamily="50" charset="-18"/>
                <a:ea typeface="Brygada 1918" pitchFamily="50" charset="-18"/>
              </a:rPr>
              <a:t>Topory</a:t>
            </a:r>
            <a:endParaRPr lang="pl-PL" dirty="0">
              <a:latin typeface="Brygada 1918" pitchFamily="50" charset="-18"/>
              <a:ea typeface="Brygada 1918" pitchFamily="50" charset="-18"/>
            </a:endParaRPr>
          </a:p>
        </p:txBody>
      </p:sp>
      <p:sp>
        <p:nvSpPr>
          <p:cNvPr id="5" name="Tytuł 2"/>
          <p:cNvSpPr txBox="1">
            <a:spLocks/>
          </p:cNvSpPr>
          <p:nvPr/>
        </p:nvSpPr>
        <p:spPr>
          <a:xfrm>
            <a:off x="72360" y="816387"/>
            <a:ext cx="9071640" cy="830997"/>
          </a:xfrm>
          <a:prstGeom prst="rect">
            <a:avLst/>
          </a:prstGeom>
        </p:spPr>
        <p:txBody>
          <a:bodyPr vert="horz" anchor="ctr">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lgn="ctr">
              <a:spcBef>
                <a:spcPct val="0"/>
              </a:spcBef>
              <a:buNone/>
              <a:defRPr/>
            </a:pPr>
            <a:r>
              <a:rPr lang="pl-PL" sz="2400" dirty="0" smtClean="0">
                <a:solidFill>
                  <a:schemeClr val="tx2"/>
                </a:solidFill>
                <a:latin typeface="Brygada 1918" pitchFamily="50" charset="-18"/>
                <a:ea typeface="Brygada 1918" pitchFamily="50" charset="-18"/>
                <a:cs typeface="+mj-cs"/>
              </a:rPr>
              <a:t>Typologia toporów i siekier z okresu późnego średniowiecza autorstwa Andrzeja Nadolskiego</a:t>
            </a:r>
          </a:p>
        </p:txBody>
      </p:sp>
      <p:pic>
        <p:nvPicPr>
          <p:cNvPr id="7" name="Obraz 6"/>
          <p:cNvPicPr>
            <a:picLocks noChangeAspect="1"/>
          </p:cNvPicPr>
          <p:nvPr/>
        </p:nvPicPr>
        <p:blipFill>
          <a:blip r:embed="rId2" cstate="print">
            <a:lum/>
            <a:alphaModFix/>
          </a:blip>
          <a:srcRect/>
          <a:stretch>
            <a:fillRect/>
          </a:stretch>
        </p:blipFill>
        <p:spPr>
          <a:xfrm>
            <a:off x="2555776" y="1700808"/>
            <a:ext cx="4120752" cy="4987244"/>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539552" y="476672"/>
            <a:ext cx="8229600" cy="432048"/>
          </a:xfrm>
        </p:spPr>
        <p:txBody>
          <a:bodyPr>
            <a:normAutofit fontScale="90000"/>
          </a:bodyPr>
          <a:lstStyle/>
          <a:p>
            <a:pPr algn="ctr"/>
            <a:r>
              <a:rPr lang="pl-PL" dirty="0" smtClean="0">
                <a:latin typeface="Brygada 1918" pitchFamily="50" charset="-18"/>
                <a:ea typeface="Brygada 1918" pitchFamily="50" charset="-18"/>
              </a:rPr>
              <a:t>Broń obuchowa</a:t>
            </a:r>
            <a:endParaRPr lang="pl-PL" dirty="0">
              <a:latin typeface="Brygada 1918" pitchFamily="50" charset="-18"/>
              <a:ea typeface="Brygada 1918" pitchFamily="50" charset="-18"/>
            </a:endParaRPr>
          </a:p>
        </p:txBody>
      </p:sp>
      <p:sp>
        <p:nvSpPr>
          <p:cNvPr id="5" name="Tytuł 2"/>
          <p:cNvSpPr txBox="1">
            <a:spLocks/>
          </p:cNvSpPr>
          <p:nvPr/>
        </p:nvSpPr>
        <p:spPr>
          <a:xfrm>
            <a:off x="72360" y="867489"/>
            <a:ext cx="9071640" cy="523220"/>
          </a:xfrm>
          <a:prstGeom prst="rect">
            <a:avLst/>
          </a:prstGeom>
        </p:spPr>
        <p:txBody>
          <a:bodyPr vert="horz" anchor="ctr">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algn="ctr" defTabSz="914400" rtl="0" eaLnBrk="1" fontAlgn="auto" latinLnBrk="0" hangingPunct="1">
              <a:lnSpc>
                <a:spcPct val="100000"/>
              </a:lnSpc>
              <a:spcBef>
                <a:spcPct val="0"/>
              </a:spcBef>
              <a:spcAft>
                <a:spcPts val="0"/>
              </a:spcAft>
              <a:buClrTx/>
              <a:buSzPct val="45000"/>
              <a:buFont typeface="StarSymbol"/>
              <a:buNone/>
              <a:tabLst/>
              <a:defRPr/>
            </a:pPr>
            <a:r>
              <a:rPr lang="pl-PL" sz="2800" noProof="0" dirty="0" smtClean="0">
                <a:solidFill>
                  <a:schemeClr val="tx2"/>
                </a:solidFill>
                <a:latin typeface="Brygada 1918" pitchFamily="50" charset="-18"/>
                <a:ea typeface="Brygada 1918" pitchFamily="50" charset="-18"/>
                <a:cs typeface="+mj-cs"/>
              </a:rPr>
              <a:t>Kiścienie i cepy bojowe</a:t>
            </a:r>
            <a:endParaRPr kumimoji="0" lang="pl-PL" sz="2800" b="0" i="0" u="none" strike="noStrike" kern="1200" cap="none" spc="0" normalizeH="0" baseline="0" noProof="0" dirty="0">
              <a:ln>
                <a:noFill/>
              </a:ln>
              <a:solidFill>
                <a:schemeClr val="tx2"/>
              </a:solidFill>
              <a:effectLst/>
              <a:uLnTx/>
              <a:uFillTx/>
              <a:latin typeface="Brygada 1918" pitchFamily="50" charset="-18"/>
              <a:ea typeface="Brygada 1918" pitchFamily="50" charset="-18"/>
              <a:cs typeface="+mj-cs"/>
            </a:endParaRPr>
          </a:p>
        </p:txBody>
      </p:sp>
      <p:sp>
        <p:nvSpPr>
          <p:cNvPr id="6" name="Symbol zastępczy tekstu 3"/>
          <p:cNvSpPr txBox="1">
            <a:spLocks/>
          </p:cNvSpPr>
          <p:nvPr/>
        </p:nvSpPr>
        <p:spPr>
          <a:xfrm>
            <a:off x="2699792" y="1484784"/>
            <a:ext cx="6048672" cy="5112568"/>
          </a:xfrm>
          <a:prstGeom prst="rect">
            <a:avLst/>
          </a:prstGeom>
        </p:spPr>
        <p:txBody>
          <a:bodyPr vert="horz">
            <a:normAutofit fontScale="92500" lnSpcReduction="20000"/>
          </a:bodyPr>
          <a:lstStyle>
            <a:defPPr marL="432000" lvl="0" indent="-324000">
              <a:spcBef>
                <a:spcPts val="1417"/>
              </a:spcBef>
              <a:spcAft>
                <a:spcPts val="0"/>
              </a:spcAft>
              <a:buSzPct val="45000"/>
              <a:buFont typeface="StarSymbol"/>
              <a:buNone/>
              <a:defRPr lang="pl-PL" sz="3200" b="0" i="0" u="none" strike="noStrike" kern="1200" cap="none">
                <a:ln>
                  <a:noFill/>
                </a:ln>
                <a:latin typeface="Liberation Sans" pitchFamily="18"/>
                <a:ea typeface="Microsoft YaHei" pitchFamily="2"/>
                <a:cs typeface="Mangal" pitchFamily="2"/>
              </a:defRPr>
            </a:defPPr>
            <a:lvl1pPr marL="432000" lvl="0" indent="-324000">
              <a:spcBef>
                <a:spcPts val="1417"/>
              </a:spcBef>
              <a:spcAft>
                <a:spcPts val="0"/>
              </a:spcAft>
              <a:buSzPct val="45000"/>
              <a:buFont typeface="StarSymbol"/>
              <a:buChar char="●"/>
              <a:defRPr lang="pl-PL" sz="3200" b="0" i="0" u="none" strike="noStrike" kern="1200" cap="none">
                <a:ln>
                  <a:noFill/>
                </a:ln>
                <a:latin typeface="Liberation Sans" pitchFamily="18"/>
                <a:ea typeface="Microsoft YaHei" pitchFamily="2"/>
                <a:cs typeface="Mangal" pitchFamily="2"/>
              </a:defRPr>
            </a:lvl1pPr>
            <a:lvl2pPr marL="864000" lvl="1" indent="-324000">
              <a:spcBef>
                <a:spcPts val="1134"/>
              </a:spcBef>
              <a:spcAft>
                <a:spcPts val="0"/>
              </a:spcAft>
              <a:buSzPct val="75000"/>
              <a:buFont typeface="StarSymbol"/>
              <a:buChar char="–"/>
              <a:defRPr lang="pl-PL" sz="2800" b="0" i="0" u="none" strike="noStrike" kern="1200" cap="none">
                <a:ln>
                  <a:noFill/>
                </a:ln>
                <a:latin typeface="Liberation Sans" pitchFamily="18"/>
                <a:ea typeface="Microsoft YaHei" pitchFamily="2"/>
                <a:cs typeface="Mangal" pitchFamily="2"/>
              </a:defRPr>
            </a:lvl2pPr>
            <a:lvl3pPr marL="1295999" lvl="2" indent="-288000">
              <a:spcBef>
                <a:spcPts val="850"/>
              </a:spcBef>
              <a:spcAft>
                <a:spcPts val="0"/>
              </a:spcAft>
              <a:buSzPct val="45000"/>
              <a:buFont typeface="StarSymbol"/>
              <a:buChar char="●"/>
              <a:defRPr lang="pl-PL" sz="2400" b="0" i="0" u="none" strike="noStrike" kern="1200" cap="none">
                <a:ln>
                  <a:noFill/>
                </a:ln>
                <a:latin typeface="Liberation Sans" pitchFamily="18"/>
                <a:ea typeface="Microsoft YaHei" pitchFamily="2"/>
                <a:cs typeface="Mangal" pitchFamily="2"/>
              </a:defRPr>
            </a:lvl3pPr>
            <a:lvl4pPr marL="1728000" lvl="3" indent="-216000">
              <a:spcBef>
                <a:spcPts val="567"/>
              </a:spcBef>
              <a:spcAft>
                <a:spcPts val="0"/>
              </a:spcAft>
              <a:buSzPct val="75000"/>
              <a:buFont typeface="StarSymbol"/>
              <a:buChar char="–"/>
              <a:defRPr lang="pl-PL" sz="2000" b="0" i="0" u="none" strike="noStrike" kern="1200" cap="none">
                <a:ln>
                  <a:noFill/>
                </a:ln>
                <a:latin typeface="Liberation Sans" pitchFamily="18"/>
                <a:ea typeface="Microsoft YaHei" pitchFamily="2"/>
                <a:cs typeface="Mangal" pitchFamily="2"/>
              </a:defRPr>
            </a:lvl4pPr>
            <a:lvl5pPr marL="2160000" lvl="4"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5pPr>
            <a:lvl6pPr marL="2592000" lvl="5"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6pPr>
            <a:lvl7pPr marL="3024000" lvl="6"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7pPr>
            <a:lvl8pPr marL="3456000" lvl="7"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8pPr>
            <a:lvl9pPr marL="3887999" lvl="8"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9pPr>
          </a:lstStyle>
          <a:p>
            <a:pPr algn="just">
              <a:buClr>
                <a:schemeClr val="accent3"/>
              </a:buClr>
              <a:defRPr/>
            </a:pPr>
            <a:r>
              <a:rPr lang="pl-PL" sz="2000" dirty="0" smtClean="0">
                <a:latin typeface="Brygada 1918" pitchFamily="50" charset="-18"/>
                <a:ea typeface="Brygada 1918" pitchFamily="50" charset="-18"/>
              </a:rPr>
              <a:t>Kiścień oraz cep bojowy były bronią obuchową złożoną z dwóch elementów - dzierżaka oraz bijaka. Dzierżak trzymało się w dłoni, a połączonym z nim za pomocą łańcuchów bądź rzemieni bijakiem zadawało się obrażenia. </a:t>
            </a:r>
          </a:p>
          <a:p>
            <a:pPr algn="just">
              <a:buClr>
                <a:schemeClr val="accent3"/>
              </a:buClr>
              <a:defRPr/>
            </a:pPr>
            <a:r>
              <a:rPr lang="pl-PL" sz="2000" dirty="0" smtClean="0">
                <a:latin typeface="Brygada 1918" pitchFamily="50" charset="-18"/>
                <a:ea typeface="Brygada 1918" pitchFamily="50" charset="-18"/>
              </a:rPr>
              <a:t>Średniowieczne kiścienie pojawiły się najpierw u Awarów (VI w.), a na niespotykaną skalę rozpowszechniły się w X w. na Rusi. Od XI wieku były używane w Europie Zachodniej, okres największej świetności tej broni przypada na wiek XV i okres wojen husyckich. Kiścienie używane były głównie przez jazdę, ale źródło dowodzą, że nie stroniła od nich również piechota.</a:t>
            </a:r>
          </a:p>
          <a:p>
            <a:pPr algn="just">
              <a:buClr>
                <a:schemeClr val="accent3"/>
              </a:buClr>
              <a:defRPr/>
            </a:pPr>
            <a:r>
              <a:rPr lang="pl-PL" sz="2000" dirty="0" smtClean="0">
                <a:latin typeface="Brygada 1918" pitchFamily="50" charset="-18"/>
                <a:ea typeface="Brygada 1918" pitchFamily="50" charset="-18"/>
              </a:rPr>
              <a:t>Cep bojowy wyewoluował ze zwykłego cepa chłopskiego, służącego do młócenia zboża, którego długi, drewniany bijak wzmocniono poprzez ponabijanie kolcami, gwoźdźmi bądź oplecenie drutem.</a:t>
            </a:r>
          </a:p>
          <a:p>
            <a:pPr algn="just">
              <a:buClr>
                <a:schemeClr val="accent3"/>
              </a:buClr>
              <a:defRPr/>
            </a:pPr>
            <a:endParaRPr lang="pl-PL" sz="2000" dirty="0" smtClean="0">
              <a:latin typeface="Brygada 1918" pitchFamily="50" charset="-18"/>
              <a:ea typeface="Brygada 1918" pitchFamily="50" charset="-18"/>
            </a:endParaRPr>
          </a:p>
          <a:p>
            <a:pPr algn="just">
              <a:buClr>
                <a:schemeClr val="accent3"/>
              </a:buClr>
              <a:defRPr/>
            </a:pPr>
            <a:endParaRPr lang="pl-PL" sz="2000" dirty="0" smtClean="0">
              <a:latin typeface="Brygada 1918" pitchFamily="50" charset="-18"/>
              <a:ea typeface="Brygada 1918" pitchFamily="50" charset="-18"/>
            </a:endParaRPr>
          </a:p>
        </p:txBody>
      </p:sp>
      <p:pic>
        <p:nvPicPr>
          <p:cNvPr id="10" name="Obraz 9" descr="mzm_mt_630(1).jpg"/>
          <p:cNvPicPr>
            <a:picLocks noChangeAspect="1"/>
          </p:cNvPicPr>
          <p:nvPr/>
        </p:nvPicPr>
        <p:blipFill>
          <a:blip r:embed="rId2" cstate="print"/>
          <a:stretch>
            <a:fillRect/>
          </a:stretch>
        </p:blipFill>
        <p:spPr>
          <a:xfrm>
            <a:off x="539552" y="1484784"/>
            <a:ext cx="1972816" cy="1869243"/>
          </a:xfrm>
          <a:prstGeom prst="rect">
            <a:avLst/>
          </a:prstGeom>
        </p:spPr>
      </p:pic>
      <p:pic>
        <p:nvPicPr>
          <p:cNvPr id="13" name="Obraz 12" descr="kisteni-rusi.jpg"/>
          <p:cNvPicPr>
            <a:picLocks noChangeAspect="1"/>
          </p:cNvPicPr>
          <p:nvPr/>
        </p:nvPicPr>
        <p:blipFill>
          <a:blip r:embed="rId3" cstate="print"/>
          <a:srcRect r="34644" b="52312"/>
          <a:stretch>
            <a:fillRect/>
          </a:stretch>
        </p:blipFill>
        <p:spPr>
          <a:xfrm>
            <a:off x="107504" y="4293096"/>
            <a:ext cx="2812309" cy="1728192"/>
          </a:xfrm>
          <a:prstGeom prst="rect">
            <a:avLst/>
          </a:prstGeom>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539552" y="476672"/>
            <a:ext cx="8229600" cy="432048"/>
          </a:xfrm>
        </p:spPr>
        <p:txBody>
          <a:bodyPr>
            <a:normAutofit fontScale="90000"/>
          </a:bodyPr>
          <a:lstStyle/>
          <a:p>
            <a:pPr algn="ctr"/>
            <a:r>
              <a:rPr lang="pl-PL" dirty="0" smtClean="0">
                <a:latin typeface="Brygada 1918" pitchFamily="50" charset="-18"/>
                <a:ea typeface="Brygada 1918" pitchFamily="50" charset="-18"/>
              </a:rPr>
              <a:t>Broń obuchowa</a:t>
            </a:r>
            <a:endParaRPr lang="pl-PL" dirty="0">
              <a:latin typeface="Brygada 1918" pitchFamily="50" charset="-18"/>
              <a:ea typeface="Brygada 1918" pitchFamily="50" charset="-18"/>
            </a:endParaRPr>
          </a:p>
        </p:txBody>
      </p:sp>
      <p:sp>
        <p:nvSpPr>
          <p:cNvPr id="5" name="Tytuł 2"/>
          <p:cNvSpPr txBox="1">
            <a:spLocks/>
          </p:cNvSpPr>
          <p:nvPr/>
        </p:nvSpPr>
        <p:spPr>
          <a:xfrm>
            <a:off x="72360" y="867489"/>
            <a:ext cx="9071640" cy="523220"/>
          </a:xfrm>
          <a:prstGeom prst="rect">
            <a:avLst/>
          </a:prstGeom>
        </p:spPr>
        <p:txBody>
          <a:bodyPr vert="horz" anchor="ctr">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algn="ctr" defTabSz="914400" rtl="0" eaLnBrk="1" fontAlgn="auto" latinLnBrk="0" hangingPunct="1">
              <a:lnSpc>
                <a:spcPct val="100000"/>
              </a:lnSpc>
              <a:spcBef>
                <a:spcPct val="0"/>
              </a:spcBef>
              <a:spcAft>
                <a:spcPts val="0"/>
              </a:spcAft>
              <a:buClrTx/>
              <a:buSzPct val="45000"/>
              <a:buFont typeface="StarSymbol"/>
              <a:buNone/>
              <a:tabLst/>
              <a:defRPr/>
            </a:pPr>
            <a:r>
              <a:rPr lang="pl-PL" sz="2800" noProof="0" dirty="0" smtClean="0">
                <a:solidFill>
                  <a:schemeClr val="tx2"/>
                </a:solidFill>
                <a:latin typeface="Brygada 1918" pitchFamily="50" charset="-18"/>
                <a:ea typeface="Brygada 1918" pitchFamily="50" charset="-18"/>
                <a:cs typeface="+mj-cs"/>
              </a:rPr>
              <a:t>Nadziaki</a:t>
            </a:r>
            <a:endParaRPr kumimoji="0" lang="pl-PL" sz="2800" b="0" i="0" u="none" strike="noStrike" kern="1200" cap="none" spc="0" normalizeH="0" baseline="0" noProof="0" dirty="0">
              <a:ln>
                <a:noFill/>
              </a:ln>
              <a:solidFill>
                <a:schemeClr val="tx2"/>
              </a:solidFill>
              <a:effectLst/>
              <a:uLnTx/>
              <a:uFillTx/>
              <a:latin typeface="Brygada 1918" pitchFamily="50" charset="-18"/>
              <a:ea typeface="Brygada 1918" pitchFamily="50" charset="-18"/>
              <a:cs typeface="+mj-cs"/>
            </a:endParaRPr>
          </a:p>
        </p:txBody>
      </p:sp>
      <p:sp>
        <p:nvSpPr>
          <p:cNvPr id="6" name="Symbol zastępczy tekstu 3"/>
          <p:cNvSpPr txBox="1">
            <a:spLocks/>
          </p:cNvSpPr>
          <p:nvPr/>
        </p:nvSpPr>
        <p:spPr>
          <a:xfrm>
            <a:off x="2699792" y="1484784"/>
            <a:ext cx="6048672" cy="5112568"/>
          </a:xfrm>
          <a:prstGeom prst="rect">
            <a:avLst/>
          </a:prstGeom>
        </p:spPr>
        <p:txBody>
          <a:bodyPr vert="horz">
            <a:normAutofit fontScale="92500"/>
          </a:bodyPr>
          <a:lstStyle>
            <a:defPPr marL="432000" lvl="0" indent="-324000">
              <a:spcBef>
                <a:spcPts val="1417"/>
              </a:spcBef>
              <a:spcAft>
                <a:spcPts val="0"/>
              </a:spcAft>
              <a:buSzPct val="45000"/>
              <a:buFont typeface="StarSymbol"/>
              <a:buNone/>
              <a:defRPr lang="pl-PL" sz="3200" b="0" i="0" u="none" strike="noStrike" kern="1200" cap="none">
                <a:ln>
                  <a:noFill/>
                </a:ln>
                <a:latin typeface="Liberation Sans" pitchFamily="18"/>
                <a:ea typeface="Microsoft YaHei" pitchFamily="2"/>
                <a:cs typeface="Mangal" pitchFamily="2"/>
              </a:defRPr>
            </a:defPPr>
            <a:lvl1pPr marL="432000" lvl="0" indent="-324000">
              <a:spcBef>
                <a:spcPts val="1417"/>
              </a:spcBef>
              <a:spcAft>
                <a:spcPts val="0"/>
              </a:spcAft>
              <a:buSzPct val="45000"/>
              <a:buFont typeface="StarSymbol"/>
              <a:buChar char="●"/>
              <a:defRPr lang="pl-PL" sz="3200" b="0" i="0" u="none" strike="noStrike" kern="1200" cap="none">
                <a:ln>
                  <a:noFill/>
                </a:ln>
                <a:latin typeface="Liberation Sans" pitchFamily="18"/>
                <a:ea typeface="Microsoft YaHei" pitchFamily="2"/>
                <a:cs typeface="Mangal" pitchFamily="2"/>
              </a:defRPr>
            </a:lvl1pPr>
            <a:lvl2pPr marL="864000" lvl="1" indent="-324000">
              <a:spcBef>
                <a:spcPts val="1134"/>
              </a:spcBef>
              <a:spcAft>
                <a:spcPts val="0"/>
              </a:spcAft>
              <a:buSzPct val="75000"/>
              <a:buFont typeface="StarSymbol"/>
              <a:buChar char="–"/>
              <a:defRPr lang="pl-PL" sz="2800" b="0" i="0" u="none" strike="noStrike" kern="1200" cap="none">
                <a:ln>
                  <a:noFill/>
                </a:ln>
                <a:latin typeface="Liberation Sans" pitchFamily="18"/>
                <a:ea typeface="Microsoft YaHei" pitchFamily="2"/>
                <a:cs typeface="Mangal" pitchFamily="2"/>
              </a:defRPr>
            </a:lvl2pPr>
            <a:lvl3pPr marL="1295999" lvl="2" indent="-288000">
              <a:spcBef>
                <a:spcPts val="850"/>
              </a:spcBef>
              <a:spcAft>
                <a:spcPts val="0"/>
              </a:spcAft>
              <a:buSzPct val="45000"/>
              <a:buFont typeface="StarSymbol"/>
              <a:buChar char="●"/>
              <a:defRPr lang="pl-PL" sz="2400" b="0" i="0" u="none" strike="noStrike" kern="1200" cap="none">
                <a:ln>
                  <a:noFill/>
                </a:ln>
                <a:latin typeface="Liberation Sans" pitchFamily="18"/>
                <a:ea typeface="Microsoft YaHei" pitchFamily="2"/>
                <a:cs typeface="Mangal" pitchFamily="2"/>
              </a:defRPr>
            </a:lvl3pPr>
            <a:lvl4pPr marL="1728000" lvl="3" indent="-216000">
              <a:spcBef>
                <a:spcPts val="567"/>
              </a:spcBef>
              <a:spcAft>
                <a:spcPts val="0"/>
              </a:spcAft>
              <a:buSzPct val="75000"/>
              <a:buFont typeface="StarSymbol"/>
              <a:buChar char="–"/>
              <a:defRPr lang="pl-PL" sz="2000" b="0" i="0" u="none" strike="noStrike" kern="1200" cap="none">
                <a:ln>
                  <a:noFill/>
                </a:ln>
                <a:latin typeface="Liberation Sans" pitchFamily="18"/>
                <a:ea typeface="Microsoft YaHei" pitchFamily="2"/>
                <a:cs typeface="Mangal" pitchFamily="2"/>
              </a:defRPr>
            </a:lvl4pPr>
            <a:lvl5pPr marL="2160000" lvl="4"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5pPr>
            <a:lvl6pPr marL="2592000" lvl="5"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6pPr>
            <a:lvl7pPr marL="3024000" lvl="6"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7pPr>
            <a:lvl8pPr marL="3456000" lvl="7"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8pPr>
            <a:lvl9pPr marL="3887999" lvl="8"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9pPr>
          </a:lstStyle>
          <a:p>
            <a:pPr algn="just">
              <a:buClr>
                <a:schemeClr val="accent3"/>
              </a:buClr>
              <a:defRPr/>
            </a:pPr>
            <a:r>
              <a:rPr lang="pl-PL" sz="2000" dirty="0" smtClean="0">
                <a:latin typeface="Brygada 1918" pitchFamily="50" charset="-18"/>
                <a:ea typeface="Brygada 1918" pitchFamily="50" charset="-18"/>
              </a:rPr>
              <a:t>Broń ta zwana czasem „młotkiem rycerskim” była bronią obuchową, charakteryzującą się krótkim, drewnianym lub metalowym trzonkiem i osadzonym na nim żeleźcu – z jednej strony tępym (często profilowanym w formę kwadratu lub prostokąta), a z drugiej w postaci wydłużonego kolca. Powstała w XV wieku wraz z rozwojem zbroi płytowej.</a:t>
            </a:r>
          </a:p>
          <a:p>
            <a:pPr algn="just">
              <a:buClr>
                <a:schemeClr val="accent3"/>
              </a:buClr>
              <a:defRPr/>
            </a:pPr>
            <a:r>
              <a:rPr lang="pl-PL" sz="2000" dirty="0" smtClean="0">
                <a:latin typeface="Brygada 1918" pitchFamily="50" charset="-18"/>
                <a:ea typeface="Brygada 1918" pitchFamily="50" charset="-18"/>
              </a:rPr>
              <a:t>W XVI wieku był chętnie noszony przez szlachtę do stroju cywilnego, ze względu jednak na liczne przypadki zgonów spowodowanych tą bronią, sejmy podejmowały (w latach 1578, 1601 i 1620) uchwały zakazujące noszenia jej przez cywilów  </a:t>
            </a:r>
          </a:p>
          <a:p>
            <a:pPr algn="just">
              <a:buClr>
                <a:schemeClr val="accent3"/>
              </a:buClr>
              <a:defRPr/>
            </a:pPr>
            <a:r>
              <a:rPr lang="pl-PL" sz="2000" dirty="0" smtClean="0">
                <a:latin typeface="Brygada 1918" pitchFamily="50" charset="-18"/>
                <a:ea typeface="Brygada 1918" pitchFamily="50" charset="-18"/>
              </a:rPr>
              <a:t>W XVII wieku był m.in. oznaką poruczników jazdy autoramentu polskiego. Był wówczas bogato zdobiony.</a:t>
            </a:r>
          </a:p>
          <a:p>
            <a:pPr algn="just">
              <a:buClr>
                <a:schemeClr val="accent3"/>
              </a:buClr>
              <a:buNone/>
              <a:defRPr/>
            </a:pPr>
            <a:endParaRPr lang="pl-PL" sz="2000" dirty="0" smtClean="0">
              <a:latin typeface="Brygada 1918" pitchFamily="50" charset="-18"/>
              <a:ea typeface="Brygada 1918" pitchFamily="50" charset="-18"/>
            </a:endParaRPr>
          </a:p>
          <a:p>
            <a:pPr algn="just">
              <a:buClr>
                <a:schemeClr val="accent3"/>
              </a:buClr>
              <a:defRPr/>
            </a:pPr>
            <a:endParaRPr lang="pl-PL" sz="2000" dirty="0" smtClean="0">
              <a:latin typeface="Brygada 1918" pitchFamily="50" charset="-18"/>
              <a:ea typeface="Brygada 1918" pitchFamily="50" charset="-18"/>
            </a:endParaRPr>
          </a:p>
        </p:txBody>
      </p:sp>
      <p:pic>
        <p:nvPicPr>
          <p:cNvPr id="7" name="Obraz 6" descr="mzm_mt_666.jpg"/>
          <p:cNvPicPr>
            <a:picLocks noChangeAspect="1"/>
          </p:cNvPicPr>
          <p:nvPr/>
        </p:nvPicPr>
        <p:blipFill>
          <a:blip r:embed="rId2" cstate="print"/>
          <a:srcRect t="22973" b="17606"/>
          <a:stretch>
            <a:fillRect/>
          </a:stretch>
        </p:blipFill>
        <p:spPr>
          <a:xfrm rot="5400000">
            <a:off x="-900608" y="2780928"/>
            <a:ext cx="4536504" cy="1944216"/>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539552" y="476672"/>
            <a:ext cx="8229600" cy="432048"/>
          </a:xfrm>
        </p:spPr>
        <p:txBody>
          <a:bodyPr>
            <a:normAutofit fontScale="90000"/>
          </a:bodyPr>
          <a:lstStyle/>
          <a:p>
            <a:pPr algn="ctr"/>
            <a:r>
              <a:rPr lang="pl-PL" dirty="0" smtClean="0">
                <a:latin typeface="Brygada 1918" pitchFamily="50" charset="-18"/>
                <a:ea typeface="Brygada 1918" pitchFamily="50" charset="-18"/>
              </a:rPr>
              <a:t>Miecze</a:t>
            </a:r>
            <a:endParaRPr lang="pl-PL" dirty="0">
              <a:latin typeface="Brygada 1918" pitchFamily="50" charset="-18"/>
              <a:ea typeface="Brygada 1918" pitchFamily="50" charset="-18"/>
            </a:endParaRPr>
          </a:p>
        </p:txBody>
      </p:sp>
      <p:sp>
        <p:nvSpPr>
          <p:cNvPr id="5" name="Tytuł 2"/>
          <p:cNvSpPr txBox="1">
            <a:spLocks/>
          </p:cNvSpPr>
          <p:nvPr/>
        </p:nvSpPr>
        <p:spPr>
          <a:xfrm>
            <a:off x="72360" y="867489"/>
            <a:ext cx="9071640" cy="523220"/>
          </a:xfrm>
          <a:prstGeom prst="rect">
            <a:avLst/>
          </a:prstGeom>
        </p:spPr>
        <p:txBody>
          <a:bodyPr vert="horz" anchor="ctr">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algn="ctr" defTabSz="914400" rtl="0" eaLnBrk="1" fontAlgn="auto" latinLnBrk="0" hangingPunct="1">
              <a:lnSpc>
                <a:spcPct val="100000"/>
              </a:lnSpc>
              <a:spcBef>
                <a:spcPct val="0"/>
              </a:spcBef>
              <a:spcAft>
                <a:spcPts val="0"/>
              </a:spcAft>
              <a:buClrTx/>
              <a:buSzPct val="45000"/>
              <a:buFont typeface="StarSymbol"/>
              <a:buNone/>
              <a:tabLst/>
              <a:defRPr/>
            </a:pPr>
            <a:r>
              <a:rPr kumimoji="0" lang="pl-PL" sz="2800" b="0" i="0" u="none" strike="noStrike" kern="1200" cap="none" spc="0" normalizeH="0" baseline="0" noProof="0" dirty="0" smtClean="0">
                <a:ln>
                  <a:noFill/>
                </a:ln>
                <a:solidFill>
                  <a:schemeClr val="tx2"/>
                </a:solidFill>
                <a:effectLst/>
                <a:uLnTx/>
                <a:uFillTx/>
                <a:latin typeface="Brygada 1918" pitchFamily="50" charset="-18"/>
                <a:ea typeface="Brygada 1918" pitchFamily="50" charset="-18"/>
                <a:cs typeface="+mj-cs"/>
              </a:rPr>
              <a:t>Ogólne informacje</a:t>
            </a:r>
            <a:endParaRPr kumimoji="0" lang="pl-PL" sz="2800" b="0" i="0" u="none" strike="noStrike" kern="1200" cap="none" spc="0" normalizeH="0" baseline="0" noProof="0" dirty="0">
              <a:ln>
                <a:noFill/>
              </a:ln>
              <a:solidFill>
                <a:schemeClr val="tx2"/>
              </a:solidFill>
              <a:effectLst/>
              <a:uLnTx/>
              <a:uFillTx/>
              <a:latin typeface="Brygada 1918" pitchFamily="50" charset="-18"/>
              <a:ea typeface="Brygada 1918" pitchFamily="50" charset="-18"/>
              <a:cs typeface="+mj-cs"/>
            </a:endParaRPr>
          </a:p>
        </p:txBody>
      </p:sp>
      <p:sp>
        <p:nvSpPr>
          <p:cNvPr id="6" name="Symbol zastępczy tekstu 3"/>
          <p:cNvSpPr txBox="1">
            <a:spLocks/>
          </p:cNvSpPr>
          <p:nvPr/>
        </p:nvSpPr>
        <p:spPr>
          <a:xfrm>
            <a:off x="2699792" y="1484784"/>
            <a:ext cx="6048672" cy="5112568"/>
          </a:xfrm>
          <a:prstGeom prst="rect">
            <a:avLst/>
          </a:prstGeom>
        </p:spPr>
        <p:txBody>
          <a:bodyPr vert="horz">
            <a:normAutofit fontScale="92500" lnSpcReduction="10000"/>
          </a:bodyPr>
          <a:lstStyle>
            <a:defPPr marL="432000" lvl="0" indent="-324000">
              <a:spcBef>
                <a:spcPts val="1417"/>
              </a:spcBef>
              <a:spcAft>
                <a:spcPts val="0"/>
              </a:spcAft>
              <a:buSzPct val="45000"/>
              <a:buFont typeface="StarSymbol"/>
              <a:buNone/>
              <a:defRPr lang="pl-PL" sz="3200" b="0" i="0" u="none" strike="noStrike" kern="1200" cap="none">
                <a:ln>
                  <a:noFill/>
                </a:ln>
                <a:latin typeface="Liberation Sans" pitchFamily="18"/>
                <a:ea typeface="Microsoft YaHei" pitchFamily="2"/>
                <a:cs typeface="Mangal" pitchFamily="2"/>
              </a:defRPr>
            </a:defPPr>
            <a:lvl1pPr marL="432000" lvl="0" indent="-324000">
              <a:spcBef>
                <a:spcPts val="1417"/>
              </a:spcBef>
              <a:spcAft>
                <a:spcPts val="0"/>
              </a:spcAft>
              <a:buSzPct val="45000"/>
              <a:buFont typeface="StarSymbol"/>
              <a:buChar char="●"/>
              <a:defRPr lang="pl-PL" sz="3200" b="0" i="0" u="none" strike="noStrike" kern="1200" cap="none">
                <a:ln>
                  <a:noFill/>
                </a:ln>
                <a:latin typeface="Liberation Sans" pitchFamily="18"/>
                <a:ea typeface="Microsoft YaHei" pitchFamily="2"/>
                <a:cs typeface="Mangal" pitchFamily="2"/>
              </a:defRPr>
            </a:lvl1pPr>
            <a:lvl2pPr marL="864000" lvl="1" indent="-324000">
              <a:spcBef>
                <a:spcPts val="1134"/>
              </a:spcBef>
              <a:spcAft>
                <a:spcPts val="0"/>
              </a:spcAft>
              <a:buSzPct val="75000"/>
              <a:buFont typeface="StarSymbol"/>
              <a:buChar char="–"/>
              <a:defRPr lang="pl-PL" sz="2800" b="0" i="0" u="none" strike="noStrike" kern="1200" cap="none">
                <a:ln>
                  <a:noFill/>
                </a:ln>
                <a:latin typeface="Liberation Sans" pitchFamily="18"/>
                <a:ea typeface="Microsoft YaHei" pitchFamily="2"/>
                <a:cs typeface="Mangal" pitchFamily="2"/>
              </a:defRPr>
            </a:lvl2pPr>
            <a:lvl3pPr marL="1295999" lvl="2" indent="-288000">
              <a:spcBef>
                <a:spcPts val="850"/>
              </a:spcBef>
              <a:spcAft>
                <a:spcPts val="0"/>
              </a:spcAft>
              <a:buSzPct val="45000"/>
              <a:buFont typeface="StarSymbol"/>
              <a:buChar char="●"/>
              <a:defRPr lang="pl-PL" sz="2400" b="0" i="0" u="none" strike="noStrike" kern="1200" cap="none">
                <a:ln>
                  <a:noFill/>
                </a:ln>
                <a:latin typeface="Liberation Sans" pitchFamily="18"/>
                <a:ea typeface="Microsoft YaHei" pitchFamily="2"/>
                <a:cs typeface="Mangal" pitchFamily="2"/>
              </a:defRPr>
            </a:lvl3pPr>
            <a:lvl4pPr marL="1728000" lvl="3" indent="-216000">
              <a:spcBef>
                <a:spcPts val="567"/>
              </a:spcBef>
              <a:spcAft>
                <a:spcPts val="0"/>
              </a:spcAft>
              <a:buSzPct val="75000"/>
              <a:buFont typeface="StarSymbol"/>
              <a:buChar char="–"/>
              <a:defRPr lang="pl-PL" sz="2000" b="0" i="0" u="none" strike="noStrike" kern="1200" cap="none">
                <a:ln>
                  <a:noFill/>
                </a:ln>
                <a:latin typeface="Liberation Sans" pitchFamily="18"/>
                <a:ea typeface="Microsoft YaHei" pitchFamily="2"/>
                <a:cs typeface="Mangal" pitchFamily="2"/>
              </a:defRPr>
            </a:lvl4pPr>
            <a:lvl5pPr marL="2160000" lvl="4"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5pPr>
            <a:lvl6pPr marL="2592000" lvl="5"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6pPr>
            <a:lvl7pPr marL="3024000" lvl="6"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7pPr>
            <a:lvl8pPr marL="3456000" lvl="7"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8pPr>
            <a:lvl9pPr marL="3887999" lvl="8"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9pPr>
          </a:lstStyle>
          <a:p>
            <a:pPr algn="just">
              <a:buClr>
                <a:schemeClr val="accent3"/>
              </a:buClr>
              <a:defRPr/>
            </a:pPr>
            <a:r>
              <a:rPr lang="pl-PL" sz="2000" dirty="0" smtClean="0">
                <a:latin typeface="Brygada 1918" pitchFamily="50" charset="-18"/>
                <a:ea typeface="Brygada 1918" pitchFamily="50" charset="-18"/>
              </a:rPr>
              <a:t>Rodzaj broni białej, charakteryzującej się prostą, obosieczną głownią, otwartą rękojeścią oraz najczęściej krzyżowym jelcem.</a:t>
            </a:r>
          </a:p>
          <a:p>
            <a:pPr algn="just">
              <a:buClr>
                <a:schemeClr val="accent3"/>
              </a:buClr>
              <a:defRPr/>
            </a:pPr>
            <a:r>
              <a:rPr lang="pl-PL" sz="2000" dirty="0" smtClean="0">
                <a:latin typeface="Brygada 1918" pitchFamily="50" charset="-18"/>
                <a:ea typeface="Brygada 1918" pitchFamily="50" charset="-18"/>
              </a:rPr>
              <a:t>Wynaleziony został w epoce brązu. Najstarsze miecze datowane są na ok. 3300 lat p.n.e. </a:t>
            </a:r>
          </a:p>
          <a:p>
            <a:pPr algn="just">
              <a:buClr>
                <a:schemeClr val="accent3"/>
              </a:buClr>
              <a:defRPr/>
            </a:pPr>
            <a:r>
              <a:rPr lang="pl-PL" sz="2000" dirty="0" smtClean="0">
                <a:latin typeface="Brygada 1918" pitchFamily="50" charset="-18"/>
                <a:ea typeface="Brygada 1918" pitchFamily="50" charset="-18"/>
              </a:rPr>
              <a:t>Miecze starożytne posiadały raczej krótką głownię, dochodzącą do 60 cm długości.</a:t>
            </a:r>
          </a:p>
          <a:p>
            <a:pPr algn="just">
              <a:buClr>
                <a:schemeClr val="accent3"/>
              </a:buClr>
              <a:defRPr/>
            </a:pPr>
            <a:r>
              <a:rPr lang="pl-PL" sz="2000" dirty="0" smtClean="0">
                <a:latin typeface="Brygada 1918" pitchFamily="50" charset="-18"/>
                <a:ea typeface="Brygada 1918" pitchFamily="50" charset="-18"/>
              </a:rPr>
              <a:t>Do najsłynniejszych typów mieczy w tamtym okresie należy </a:t>
            </a:r>
            <a:r>
              <a:rPr lang="pl-PL" sz="2000" i="1" dirty="0" err="1" smtClean="0">
                <a:latin typeface="Brygada 1918" pitchFamily="50" charset="-18"/>
                <a:ea typeface="Brygada 1918" pitchFamily="50" charset="-18"/>
              </a:rPr>
              <a:t>gladius</a:t>
            </a:r>
            <a:r>
              <a:rPr lang="pl-PL" sz="2000" dirty="0" smtClean="0">
                <a:latin typeface="Brygada 1918" pitchFamily="50" charset="-18"/>
                <a:ea typeface="Brygada 1918" pitchFamily="50" charset="-18"/>
              </a:rPr>
              <a:t> oraz </a:t>
            </a:r>
            <a:r>
              <a:rPr lang="pl-PL" sz="2000" i="1" dirty="0" err="1" smtClean="0">
                <a:latin typeface="Brygada 1918" pitchFamily="50" charset="-18"/>
                <a:ea typeface="Brygada 1918" pitchFamily="50" charset="-18"/>
              </a:rPr>
              <a:t>spatha</a:t>
            </a:r>
            <a:r>
              <a:rPr lang="pl-PL" sz="2000" dirty="0" smtClean="0">
                <a:latin typeface="Brygada 1918" pitchFamily="50" charset="-18"/>
                <a:ea typeface="Brygada 1918" pitchFamily="50" charset="-18"/>
              </a:rPr>
              <a:t> – miecze stosowane w Cesarstwie Rzymskim.</a:t>
            </a:r>
          </a:p>
          <a:p>
            <a:pPr lvl="0" algn="just">
              <a:buClr>
                <a:schemeClr val="accent3"/>
              </a:buClr>
              <a:defRPr/>
            </a:pPr>
            <a:r>
              <a:rPr lang="pl-PL" sz="2000" i="1" dirty="0" err="1" smtClean="0">
                <a:latin typeface="Brygada 1918" pitchFamily="50" charset="-18"/>
                <a:ea typeface="Brygada 1918" pitchFamily="50" charset="-18"/>
              </a:rPr>
              <a:t>Spatha</a:t>
            </a:r>
            <a:r>
              <a:rPr lang="pl-PL" sz="2000" dirty="0" smtClean="0">
                <a:latin typeface="Brygada 1918" pitchFamily="50" charset="-18"/>
                <a:ea typeface="Brygada 1918" pitchFamily="50" charset="-18"/>
              </a:rPr>
              <a:t> był to ciężki miecz nadający się głównie do zadawanie cięć o zaokrąglonym sztychu i głowni bez zbroczy. Stosowana była jeszcze w okresie wędrówek ludów i dała początek mieczowi rycerskiemu. </a:t>
            </a:r>
          </a:p>
        </p:txBody>
      </p:sp>
      <p:pic>
        <p:nvPicPr>
          <p:cNvPr id="8" name="Obraz 7" descr="main-qimg-901464e09873e93888d264a6c44ea698.jpg"/>
          <p:cNvPicPr>
            <a:picLocks noChangeAspect="1"/>
          </p:cNvPicPr>
          <p:nvPr/>
        </p:nvPicPr>
        <p:blipFill>
          <a:blip r:embed="rId2" cstate="print"/>
          <a:srcRect r="51556"/>
          <a:stretch>
            <a:fillRect/>
          </a:stretch>
        </p:blipFill>
        <p:spPr>
          <a:xfrm>
            <a:off x="107504" y="980728"/>
            <a:ext cx="1637262" cy="4798293"/>
          </a:xfrm>
          <a:prstGeom prst="rect">
            <a:avLst/>
          </a:prstGeom>
        </p:spPr>
      </p:pic>
      <p:pic>
        <p:nvPicPr>
          <p:cNvPr id="9" name="Obraz 8" descr="Lkhzc92.jpg"/>
          <p:cNvPicPr>
            <a:picLocks noChangeAspect="1"/>
          </p:cNvPicPr>
          <p:nvPr/>
        </p:nvPicPr>
        <p:blipFill>
          <a:blip r:embed="rId3" cstate="print"/>
          <a:srcRect l="12200" r="70520"/>
          <a:stretch>
            <a:fillRect/>
          </a:stretch>
        </p:blipFill>
        <p:spPr>
          <a:xfrm>
            <a:off x="1835696" y="908720"/>
            <a:ext cx="949348" cy="5493990"/>
          </a:xfrm>
          <a:prstGeom prst="rect">
            <a:avLst/>
          </a:prstGeom>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539552" y="476672"/>
            <a:ext cx="8229600" cy="432048"/>
          </a:xfrm>
        </p:spPr>
        <p:txBody>
          <a:bodyPr>
            <a:normAutofit fontScale="90000"/>
          </a:bodyPr>
          <a:lstStyle/>
          <a:p>
            <a:pPr algn="ctr"/>
            <a:r>
              <a:rPr lang="pl-PL" dirty="0" smtClean="0">
                <a:latin typeface="Brygada 1918" pitchFamily="50" charset="-18"/>
                <a:ea typeface="Brygada 1918" pitchFamily="50" charset="-18"/>
              </a:rPr>
              <a:t>Broń obuchowa</a:t>
            </a:r>
            <a:endParaRPr lang="pl-PL" dirty="0">
              <a:latin typeface="Brygada 1918" pitchFamily="50" charset="-18"/>
              <a:ea typeface="Brygada 1918" pitchFamily="50" charset="-18"/>
            </a:endParaRPr>
          </a:p>
        </p:txBody>
      </p:sp>
      <p:sp>
        <p:nvSpPr>
          <p:cNvPr id="5" name="Tytuł 2"/>
          <p:cNvSpPr txBox="1">
            <a:spLocks/>
          </p:cNvSpPr>
          <p:nvPr/>
        </p:nvSpPr>
        <p:spPr>
          <a:xfrm>
            <a:off x="72360" y="867489"/>
            <a:ext cx="9071640" cy="523220"/>
          </a:xfrm>
          <a:prstGeom prst="rect">
            <a:avLst/>
          </a:prstGeom>
        </p:spPr>
        <p:txBody>
          <a:bodyPr vert="horz" anchor="ctr">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algn="ctr" defTabSz="914400" rtl="0" eaLnBrk="1" fontAlgn="auto" latinLnBrk="0" hangingPunct="1">
              <a:lnSpc>
                <a:spcPct val="100000"/>
              </a:lnSpc>
              <a:spcBef>
                <a:spcPct val="0"/>
              </a:spcBef>
              <a:spcAft>
                <a:spcPts val="0"/>
              </a:spcAft>
              <a:buClrTx/>
              <a:buSzPct val="45000"/>
              <a:buFont typeface="StarSymbol"/>
              <a:buNone/>
              <a:tabLst/>
              <a:defRPr/>
            </a:pPr>
            <a:r>
              <a:rPr lang="pl-PL" sz="2800" dirty="0" smtClean="0">
                <a:solidFill>
                  <a:schemeClr val="tx2"/>
                </a:solidFill>
                <a:latin typeface="Brygada 1918" pitchFamily="50" charset="-18"/>
                <a:ea typeface="Brygada 1918" pitchFamily="50" charset="-18"/>
                <a:cs typeface="+mj-cs"/>
              </a:rPr>
              <a:t>Buława średniowieczna</a:t>
            </a:r>
            <a:endParaRPr kumimoji="0" lang="pl-PL" sz="2800" b="0" i="0" u="none" strike="noStrike" kern="1200" cap="none" spc="0" normalizeH="0" baseline="0" noProof="0" dirty="0">
              <a:ln>
                <a:noFill/>
              </a:ln>
              <a:solidFill>
                <a:schemeClr val="tx2"/>
              </a:solidFill>
              <a:effectLst/>
              <a:uLnTx/>
              <a:uFillTx/>
              <a:latin typeface="Brygada 1918" pitchFamily="50" charset="-18"/>
              <a:ea typeface="Brygada 1918" pitchFamily="50" charset="-18"/>
              <a:cs typeface="+mj-cs"/>
            </a:endParaRPr>
          </a:p>
        </p:txBody>
      </p:sp>
      <p:sp>
        <p:nvSpPr>
          <p:cNvPr id="6" name="Symbol zastępczy tekstu 3"/>
          <p:cNvSpPr txBox="1">
            <a:spLocks/>
          </p:cNvSpPr>
          <p:nvPr/>
        </p:nvSpPr>
        <p:spPr>
          <a:xfrm>
            <a:off x="2699792" y="1484784"/>
            <a:ext cx="6048672" cy="5112568"/>
          </a:xfrm>
          <a:prstGeom prst="rect">
            <a:avLst/>
          </a:prstGeom>
        </p:spPr>
        <p:txBody>
          <a:bodyPr vert="horz">
            <a:noAutofit/>
          </a:bodyPr>
          <a:lstStyle>
            <a:defPPr marL="432000" lvl="0" indent="-324000">
              <a:spcBef>
                <a:spcPts val="1417"/>
              </a:spcBef>
              <a:spcAft>
                <a:spcPts val="0"/>
              </a:spcAft>
              <a:buSzPct val="45000"/>
              <a:buFont typeface="StarSymbol"/>
              <a:buNone/>
              <a:defRPr lang="pl-PL" sz="3200" b="0" i="0" u="none" strike="noStrike" kern="1200" cap="none">
                <a:ln>
                  <a:noFill/>
                </a:ln>
                <a:latin typeface="Liberation Sans" pitchFamily="18"/>
                <a:ea typeface="Microsoft YaHei" pitchFamily="2"/>
                <a:cs typeface="Mangal" pitchFamily="2"/>
              </a:defRPr>
            </a:defPPr>
            <a:lvl1pPr marL="432000" lvl="0" indent="-324000">
              <a:spcBef>
                <a:spcPts val="1417"/>
              </a:spcBef>
              <a:spcAft>
                <a:spcPts val="0"/>
              </a:spcAft>
              <a:buSzPct val="45000"/>
              <a:buFont typeface="StarSymbol"/>
              <a:buChar char="●"/>
              <a:defRPr lang="pl-PL" sz="3200" b="0" i="0" u="none" strike="noStrike" kern="1200" cap="none">
                <a:ln>
                  <a:noFill/>
                </a:ln>
                <a:latin typeface="Liberation Sans" pitchFamily="18"/>
                <a:ea typeface="Microsoft YaHei" pitchFamily="2"/>
                <a:cs typeface="Mangal" pitchFamily="2"/>
              </a:defRPr>
            </a:lvl1pPr>
            <a:lvl2pPr marL="864000" lvl="1" indent="-324000">
              <a:spcBef>
                <a:spcPts val="1134"/>
              </a:spcBef>
              <a:spcAft>
                <a:spcPts val="0"/>
              </a:spcAft>
              <a:buSzPct val="75000"/>
              <a:buFont typeface="StarSymbol"/>
              <a:buChar char="–"/>
              <a:defRPr lang="pl-PL" sz="2800" b="0" i="0" u="none" strike="noStrike" kern="1200" cap="none">
                <a:ln>
                  <a:noFill/>
                </a:ln>
                <a:latin typeface="Liberation Sans" pitchFamily="18"/>
                <a:ea typeface="Microsoft YaHei" pitchFamily="2"/>
                <a:cs typeface="Mangal" pitchFamily="2"/>
              </a:defRPr>
            </a:lvl2pPr>
            <a:lvl3pPr marL="1295999" lvl="2" indent="-288000">
              <a:spcBef>
                <a:spcPts val="850"/>
              </a:spcBef>
              <a:spcAft>
                <a:spcPts val="0"/>
              </a:spcAft>
              <a:buSzPct val="45000"/>
              <a:buFont typeface="StarSymbol"/>
              <a:buChar char="●"/>
              <a:defRPr lang="pl-PL" sz="2400" b="0" i="0" u="none" strike="noStrike" kern="1200" cap="none">
                <a:ln>
                  <a:noFill/>
                </a:ln>
                <a:latin typeface="Liberation Sans" pitchFamily="18"/>
                <a:ea typeface="Microsoft YaHei" pitchFamily="2"/>
                <a:cs typeface="Mangal" pitchFamily="2"/>
              </a:defRPr>
            </a:lvl3pPr>
            <a:lvl4pPr marL="1728000" lvl="3" indent="-216000">
              <a:spcBef>
                <a:spcPts val="567"/>
              </a:spcBef>
              <a:spcAft>
                <a:spcPts val="0"/>
              </a:spcAft>
              <a:buSzPct val="75000"/>
              <a:buFont typeface="StarSymbol"/>
              <a:buChar char="–"/>
              <a:defRPr lang="pl-PL" sz="2000" b="0" i="0" u="none" strike="noStrike" kern="1200" cap="none">
                <a:ln>
                  <a:noFill/>
                </a:ln>
                <a:latin typeface="Liberation Sans" pitchFamily="18"/>
                <a:ea typeface="Microsoft YaHei" pitchFamily="2"/>
                <a:cs typeface="Mangal" pitchFamily="2"/>
              </a:defRPr>
            </a:lvl4pPr>
            <a:lvl5pPr marL="2160000" lvl="4"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5pPr>
            <a:lvl6pPr marL="2592000" lvl="5"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6pPr>
            <a:lvl7pPr marL="3024000" lvl="6"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7pPr>
            <a:lvl8pPr marL="3456000" lvl="7"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8pPr>
            <a:lvl9pPr marL="3887999" lvl="8"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9pPr>
          </a:lstStyle>
          <a:p>
            <a:pPr algn="just">
              <a:buClr>
                <a:schemeClr val="accent3"/>
              </a:buClr>
              <a:defRPr/>
            </a:pPr>
            <a:r>
              <a:rPr lang="pl-PL" sz="1350" dirty="0" smtClean="0">
                <a:latin typeface="Brygada 1918" pitchFamily="50" charset="-18"/>
                <a:ea typeface="Brygada 1918" pitchFamily="50" charset="-18"/>
              </a:rPr>
              <a:t>Buława była bronią obuchową wywodzącą się z maczugi. Najpopularniejszą definicję buławy stworzył Marian Głosek, według której „buława jest to broń o kulistej, bądź wielopłaszczyznowej, ale zawsze jednolitej, głowicy wykonanej z metalu z otworem w środku dla osadzenia krótkiego, drewnianego, rzadziej metalowego trzonu”.</a:t>
            </a:r>
          </a:p>
          <a:p>
            <a:pPr algn="just">
              <a:buClr>
                <a:schemeClr val="accent3"/>
              </a:buClr>
              <a:defRPr/>
            </a:pPr>
            <a:r>
              <a:rPr lang="pl-PL" sz="1350" dirty="0" smtClean="0">
                <a:latin typeface="Brygada 1918" pitchFamily="50" charset="-18"/>
                <a:ea typeface="Brygada 1918" pitchFamily="50" charset="-18"/>
              </a:rPr>
              <a:t>Uzbrojenie to było znane już w starożytności. Broń ta wyszła z powszechnego użycia pod koniec starożytności, a zwyczaj jej stosowania zachował się jedynie w Persji oraz w Środkowej Azji. Jej pojawienie się w średniowieczu na terenie Europy miało miejsce w X wieku i powszechnie wiązane jest z działalnością koczowników pochodzenia tureckiego (prawdopodobnie Chazarów), na co wskazuje między innymi źródłosłów słowa buława, wywodzący się z kipczackiej grupy języka tureckiego, stosowanej między innymi przez </a:t>
            </a:r>
            <a:r>
              <a:rPr lang="pl-PL" sz="1350" dirty="0" err="1" smtClean="0">
                <a:latin typeface="Brygada 1918" pitchFamily="50" charset="-18"/>
                <a:ea typeface="Brygada 1918" pitchFamily="50" charset="-18"/>
              </a:rPr>
              <a:t>Połowców</a:t>
            </a:r>
            <a:r>
              <a:rPr lang="pl-PL" sz="1350" dirty="0" smtClean="0">
                <a:latin typeface="Brygada 1918" pitchFamily="50" charset="-18"/>
                <a:ea typeface="Brygada 1918" pitchFamily="50" charset="-18"/>
              </a:rPr>
              <a:t>. Popularność zyskała głównie w krajach Europy Wschodniej, głównie na Rusi, ale również w Rzeczpospolitej, Węgrzech, Czechach, Słowacji, czy na Bałkanach. Słabiej znana była w Europie Zachodniej. </a:t>
            </a:r>
          </a:p>
          <a:p>
            <a:pPr algn="just">
              <a:buClr>
                <a:schemeClr val="accent3"/>
              </a:buClr>
              <a:defRPr/>
            </a:pPr>
            <a:r>
              <a:rPr lang="pl-PL" sz="1350" dirty="0" smtClean="0">
                <a:latin typeface="Brygada 1918" pitchFamily="50" charset="-18"/>
                <a:ea typeface="Brygada 1918" pitchFamily="50" charset="-18"/>
              </a:rPr>
              <a:t>  We wczesnym średniowieczu głowice buław wykuwano głównie z żelaza. Z czasem jednak rozpowszechniła się technika odlewu z brązu co pozwoliło rzemieślnikom nie tylko zaoszczędzić czas przy ich produkcji, ale również nadawać im bardziej rozwinięte kształty.</a:t>
            </a:r>
          </a:p>
        </p:txBody>
      </p:sp>
      <p:pic>
        <p:nvPicPr>
          <p:cNvPr id="8" name="Obraz 7" descr="cc84e4654ea28dfd3ef1b3952289.jpg"/>
          <p:cNvPicPr>
            <a:picLocks noChangeAspect="1"/>
          </p:cNvPicPr>
          <p:nvPr/>
        </p:nvPicPr>
        <p:blipFill>
          <a:blip r:embed="rId2" cstate="print"/>
          <a:srcRect r="24013"/>
          <a:stretch>
            <a:fillRect/>
          </a:stretch>
        </p:blipFill>
        <p:spPr>
          <a:xfrm>
            <a:off x="107504" y="2060848"/>
            <a:ext cx="2699215" cy="2736304"/>
          </a:xfrm>
          <a:prstGeom prst="rect">
            <a:avLst/>
          </a:prstGeom>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539552" y="476672"/>
            <a:ext cx="8229600" cy="432048"/>
          </a:xfrm>
        </p:spPr>
        <p:txBody>
          <a:bodyPr>
            <a:normAutofit fontScale="90000"/>
          </a:bodyPr>
          <a:lstStyle/>
          <a:p>
            <a:pPr algn="ctr"/>
            <a:r>
              <a:rPr lang="pl-PL" dirty="0" smtClean="0">
                <a:latin typeface="Brygada 1918" pitchFamily="50" charset="-18"/>
                <a:ea typeface="Brygada 1918" pitchFamily="50" charset="-18"/>
              </a:rPr>
              <a:t>Broń obuchowa</a:t>
            </a:r>
            <a:endParaRPr lang="pl-PL" dirty="0">
              <a:latin typeface="Brygada 1918" pitchFamily="50" charset="-18"/>
              <a:ea typeface="Brygada 1918" pitchFamily="50" charset="-18"/>
            </a:endParaRPr>
          </a:p>
        </p:txBody>
      </p:sp>
      <p:sp>
        <p:nvSpPr>
          <p:cNvPr id="5" name="Tytuł 2"/>
          <p:cNvSpPr txBox="1">
            <a:spLocks/>
          </p:cNvSpPr>
          <p:nvPr/>
        </p:nvSpPr>
        <p:spPr>
          <a:xfrm>
            <a:off x="72360" y="867489"/>
            <a:ext cx="9071640" cy="523220"/>
          </a:xfrm>
          <a:prstGeom prst="rect">
            <a:avLst/>
          </a:prstGeom>
        </p:spPr>
        <p:txBody>
          <a:bodyPr vert="horz" anchor="ctr">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algn="ctr" defTabSz="914400" rtl="0" eaLnBrk="1" fontAlgn="auto" latinLnBrk="0" hangingPunct="1">
              <a:lnSpc>
                <a:spcPct val="100000"/>
              </a:lnSpc>
              <a:spcBef>
                <a:spcPct val="0"/>
              </a:spcBef>
              <a:spcAft>
                <a:spcPts val="0"/>
              </a:spcAft>
              <a:buClrTx/>
              <a:buSzPct val="45000"/>
              <a:buFont typeface="StarSymbol"/>
              <a:buNone/>
              <a:tabLst/>
              <a:defRPr/>
            </a:pPr>
            <a:r>
              <a:rPr lang="pl-PL" sz="2800" dirty="0" smtClean="0">
                <a:solidFill>
                  <a:schemeClr val="tx2"/>
                </a:solidFill>
                <a:latin typeface="Brygada 1918" pitchFamily="50" charset="-18"/>
                <a:ea typeface="Brygada 1918" pitchFamily="50" charset="-18"/>
                <a:cs typeface="+mj-cs"/>
              </a:rPr>
              <a:t>Buława nowożytna</a:t>
            </a:r>
            <a:endParaRPr kumimoji="0" lang="pl-PL" sz="2800" b="0" i="0" u="none" strike="noStrike" kern="1200" cap="none" spc="0" normalizeH="0" baseline="0" noProof="0" dirty="0">
              <a:ln>
                <a:noFill/>
              </a:ln>
              <a:solidFill>
                <a:schemeClr val="tx2"/>
              </a:solidFill>
              <a:effectLst/>
              <a:uLnTx/>
              <a:uFillTx/>
              <a:latin typeface="Brygada 1918" pitchFamily="50" charset="-18"/>
              <a:ea typeface="Brygada 1918" pitchFamily="50" charset="-18"/>
              <a:cs typeface="+mj-cs"/>
            </a:endParaRPr>
          </a:p>
        </p:txBody>
      </p:sp>
      <p:sp>
        <p:nvSpPr>
          <p:cNvPr id="6" name="Symbol zastępczy tekstu 3"/>
          <p:cNvSpPr txBox="1">
            <a:spLocks/>
          </p:cNvSpPr>
          <p:nvPr/>
        </p:nvSpPr>
        <p:spPr>
          <a:xfrm>
            <a:off x="2699792" y="1484784"/>
            <a:ext cx="6048672" cy="5112568"/>
          </a:xfrm>
          <a:prstGeom prst="rect">
            <a:avLst/>
          </a:prstGeom>
        </p:spPr>
        <p:txBody>
          <a:bodyPr vert="horz">
            <a:noAutofit/>
          </a:bodyPr>
          <a:lstStyle>
            <a:defPPr marL="432000" lvl="0" indent="-324000">
              <a:spcBef>
                <a:spcPts val="1417"/>
              </a:spcBef>
              <a:spcAft>
                <a:spcPts val="0"/>
              </a:spcAft>
              <a:buSzPct val="45000"/>
              <a:buFont typeface="StarSymbol"/>
              <a:buNone/>
              <a:defRPr lang="pl-PL" sz="3200" b="0" i="0" u="none" strike="noStrike" kern="1200" cap="none">
                <a:ln>
                  <a:noFill/>
                </a:ln>
                <a:latin typeface="Liberation Sans" pitchFamily="18"/>
                <a:ea typeface="Microsoft YaHei" pitchFamily="2"/>
                <a:cs typeface="Mangal" pitchFamily="2"/>
              </a:defRPr>
            </a:defPPr>
            <a:lvl1pPr marL="432000" lvl="0" indent="-324000">
              <a:spcBef>
                <a:spcPts val="1417"/>
              </a:spcBef>
              <a:spcAft>
                <a:spcPts val="0"/>
              </a:spcAft>
              <a:buSzPct val="45000"/>
              <a:buFont typeface="StarSymbol"/>
              <a:buChar char="●"/>
              <a:defRPr lang="pl-PL" sz="3200" b="0" i="0" u="none" strike="noStrike" kern="1200" cap="none">
                <a:ln>
                  <a:noFill/>
                </a:ln>
                <a:latin typeface="Liberation Sans" pitchFamily="18"/>
                <a:ea typeface="Microsoft YaHei" pitchFamily="2"/>
                <a:cs typeface="Mangal" pitchFamily="2"/>
              </a:defRPr>
            </a:lvl1pPr>
            <a:lvl2pPr marL="864000" lvl="1" indent="-324000">
              <a:spcBef>
                <a:spcPts val="1134"/>
              </a:spcBef>
              <a:spcAft>
                <a:spcPts val="0"/>
              </a:spcAft>
              <a:buSzPct val="75000"/>
              <a:buFont typeface="StarSymbol"/>
              <a:buChar char="–"/>
              <a:defRPr lang="pl-PL" sz="2800" b="0" i="0" u="none" strike="noStrike" kern="1200" cap="none">
                <a:ln>
                  <a:noFill/>
                </a:ln>
                <a:latin typeface="Liberation Sans" pitchFamily="18"/>
                <a:ea typeface="Microsoft YaHei" pitchFamily="2"/>
                <a:cs typeface="Mangal" pitchFamily="2"/>
              </a:defRPr>
            </a:lvl2pPr>
            <a:lvl3pPr marL="1295999" lvl="2" indent="-288000">
              <a:spcBef>
                <a:spcPts val="850"/>
              </a:spcBef>
              <a:spcAft>
                <a:spcPts val="0"/>
              </a:spcAft>
              <a:buSzPct val="45000"/>
              <a:buFont typeface="StarSymbol"/>
              <a:buChar char="●"/>
              <a:defRPr lang="pl-PL" sz="2400" b="0" i="0" u="none" strike="noStrike" kern="1200" cap="none">
                <a:ln>
                  <a:noFill/>
                </a:ln>
                <a:latin typeface="Liberation Sans" pitchFamily="18"/>
                <a:ea typeface="Microsoft YaHei" pitchFamily="2"/>
                <a:cs typeface="Mangal" pitchFamily="2"/>
              </a:defRPr>
            </a:lvl3pPr>
            <a:lvl4pPr marL="1728000" lvl="3" indent="-216000">
              <a:spcBef>
                <a:spcPts val="567"/>
              </a:spcBef>
              <a:spcAft>
                <a:spcPts val="0"/>
              </a:spcAft>
              <a:buSzPct val="75000"/>
              <a:buFont typeface="StarSymbol"/>
              <a:buChar char="–"/>
              <a:defRPr lang="pl-PL" sz="2000" b="0" i="0" u="none" strike="noStrike" kern="1200" cap="none">
                <a:ln>
                  <a:noFill/>
                </a:ln>
                <a:latin typeface="Liberation Sans" pitchFamily="18"/>
                <a:ea typeface="Microsoft YaHei" pitchFamily="2"/>
                <a:cs typeface="Mangal" pitchFamily="2"/>
              </a:defRPr>
            </a:lvl4pPr>
            <a:lvl5pPr marL="2160000" lvl="4"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5pPr>
            <a:lvl6pPr marL="2592000" lvl="5"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6pPr>
            <a:lvl7pPr marL="3024000" lvl="6"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7pPr>
            <a:lvl8pPr marL="3456000" lvl="7"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8pPr>
            <a:lvl9pPr marL="3887999" lvl="8"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9pPr>
          </a:lstStyle>
          <a:p>
            <a:pPr algn="just">
              <a:buClr>
                <a:schemeClr val="accent3"/>
              </a:buClr>
              <a:defRPr/>
            </a:pPr>
            <a:r>
              <a:rPr lang="pl-PL" sz="1350" dirty="0" smtClean="0">
                <a:latin typeface="Brygada 1918" pitchFamily="50" charset="-18"/>
                <a:ea typeface="Brygada 1918" pitchFamily="50" charset="-18"/>
              </a:rPr>
              <a:t>Buława poza swoją funkcją bojową pełniła również rolę symbolu władzy, co widać już na starożytnych przedstawieniach ukazujących królów oraz faraonów z buławą w ręku. W Rzeczypospolitej słowo „buława” pojawia się w połowie XV wieku wraz z funkcją hetmana i w języku polskim staje się synonimem władzy hetmańskiej, a pochodzący od niego staropolski czasownik „</a:t>
            </a:r>
            <a:r>
              <a:rPr lang="pl-PL" sz="1350" dirty="0" err="1" smtClean="0">
                <a:latin typeface="Brygada 1918" pitchFamily="50" charset="-18"/>
                <a:ea typeface="Brygada 1918" pitchFamily="50" charset="-18"/>
              </a:rPr>
              <a:t>buławić</a:t>
            </a:r>
            <a:r>
              <a:rPr lang="pl-PL" sz="1350" dirty="0" smtClean="0">
                <a:latin typeface="Brygada 1918" pitchFamily="50" charset="-18"/>
                <a:ea typeface="Brygada 1918" pitchFamily="50" charset="-18"/>
              </a:rPr>
              <a:t>” oznacza „przewodzić wojsku”.</a:t>
            </a:r>
          </a:p>
          <a:p>
            <a:pPr algn="just">
              <a:buClr>
                <a:schemeClr val="accent3"/>
              </a:buClr>
              <a:defRPr/>
            </a:pPr>
            <a:r>
              <a:rPr lang="pl-PL" sz="1350" dirty="0" smtClean="0">
                <a:latin typeface="Brygada 1918" pitchFamily="50" charset="-18"/>
                <a:ea typeface="Brygada 1918" pitchFamily="50" charset="-18"/>
              </a:rPr>
              <a:t>Zaczyna pełnić tym samym funkcję symbolu godności wojskowej, którą do XVII wieku dzieli wraz z buzdyganem. Dopiero na mocy Konstytucji sejmowych z lat 1590-1609, które przekształciły funkcje hetmańskie w urząd buława staje się jego </a:t>
            </a:r>
            <a:r>
              <a:rPr lang="pl-PL" sz="1350" dirty="0" err="1" smtClean="0">
                <a:latin typeface="Brygada 1918" pitchFamily="50" charset="-18"/>
                <a:ea typeface="Brygada 1918" pitchFamily="50" charset="-18"/>
              </a:rPr>
              <a:t>dystynktorium</a:t>
            </a:r>
            <a:r>
              <a:rPr lang="pl-PL" sz="1350" dirty="0" smtClean="0">
                <a:latin typeface="Brygada 1918" pitchFamily="50" charset="-18"/>
                <a:ea typeface="Brygada 1918" pitchFamily="50" charset="-18"/>
              </a:rPr>
              <a:t>. Traci powoli swoje bojowe znaczenie, by w czwartej ćwierci XVII wieku pełnić już tylko rolę insygnia </a:t>
            </a:r>
            <a:r>
              <a:rPr lang="pl-PL" sz="1350" dirty="0" err="1" smtClean="0">
                <a:latin typeface="Brygada 1918" pitchFamily="50" charset="-18"/>
                <a:ea typeface="Brygada 1918" pitchFamily="50" charset="-18"/>
              </a:rPr>
              <a:t>ductoris</a:t>
            </a:r>
            <a:r>
              <a:rPr lang="pl-PL" sz="1350" dirty="0" smtClean="0">
                <a:latin typeface="Brygada 1918" pitchFamily="50" charset="-18"/>
                <a:ea typeface="Brygada 1918" pitchFamily="50" charset="-18"/>
              </a:rPr>
              <a:t>.</a:t>
            </a:r>
          </a:p>
          <a:p>
            <a:pPr algn="just">
              <a:buClr>
                <a:schemeClr val="accent3"/>
              </a:buClr>
              <a:defRPr/>
            </a:pPr>
            <a:r>
              <a:rPr lang="pl-PL" sz="1350" dirty="0" smtClean="0">
                <a:latin typeface="Brygada 1918" pitchFamily="50" charset="-18"/>
                <a:ea typeface="Brygada 1918" pitchFamily="50" charset="-18"/>
              </a:rPr>
              <a:t>Wraz ze wzrostem rangi buławy jako atrybutu dowódczego, zmienił się sposób jej wykonania. O ile wczesnośredniowieczne buławy posiadały przeważnie drewniany trzon oraz głowice wykonywane z żelaza, bądź brązu (sporadycznie również z kości i rogu), tak ich późnośredniowieczne oraz nowożytne odmiany wykonywane były w całości z metalu. W przypadku najcenniejszych zabytków całość pokrywano srebrną, bądź złotą blachą oraz wysadzano kamieniami szlachetnymi. Tak cenne uzbrojenie nierzadko składano jako wota przy cudownych obrazach.</a:t>
            </a:r>
          </a:p>
          <a:p>
            <a:pPr algn="just">
              <a:buClr>
                <a:schemeClr val="accent3"/>
              </a:buClr>
              <a:defRPr/>
            </a:pPr>
            <a:endParaRPr lang="pl-PL" sz="1350" dirty="0" smtClean="0">
              <a:latin typeface="Brygada 1918" pitchFamily="50" charset="-18"/>
              <a:ea typeface="Brygada 1918" pitchFamily="50" charset="-18"/>
            </a:endParaRPr>
          </a:p>
        </p:txBody>
      </p:sp>
      <p:pic>
        <p:nvPicPr>
          <p:cNvPr id="7" name="Obraz 6" descr="1. Buława hetmana wielkiego koronnego Jana III Sobieskiego, Andreas Helfer, 1582-1611 (Padwa, Bazylika św. Antoniego Padewskiego, inv. G 59).png"/>
          <p:cNvPicPr>
            <a:picLocks noChangeAspect="1"/>
          </p:cNvPicPr>
          <p:nvPr/>
        </p:nvPicPr>
        <p:blipFill>
          <a:blip r:embed="rId2" cstate="print"/>
          <a:stretch>
            <a:fillRect/>
          </a:stretch>
        </p:blipFill>
        <p:spPr>
          <a:xfrm>
            <a:off x="349033" y="4149080"/>
            <a:ext cx="2073949" cy="2520280"/>
          </a:xfrm>
          <a:prstGeom prst="rect">
            <a:avLst/>
          </a:prstGeom>
        </p:spPr>
      </p:pic>
      <p:pic>
        <p:nvPicPr>
          <p:cNvPr id="8" name="Obraz 7" descr="1. Buława Stefana Batorego, Andreas Helfer, 1582-1611 (Budapeszt, Węgierskie Muzeum Narodowe, inv. 55.3373).png"/>
          <p:cNvPicPr>
            <a:picLocks noChangeAspect="1"/>
          </p:cNvPicPr>
          <p:nvPr/>
        </p:nvPicPr>
        <p:blipFill>
          <a:blip r:embed="rId3" cstate="print"/>
          <a:stretch>
            <a:fillRect/>
          </a:stretch>
        </p:blipFill>
        <p:spPr>
          <a:xfrm>
            <a:off x="323528" y="1412776"/>
            <a:ext cx="2121836" cy="2448272"/>
          </a:xfrm>
          <a:prstGeom prst="rect">
            <a:avLst/>
          </a:prstGeom>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539552" y="476672"/>
            <a:ext cx="8229600" cy="432048"/>
          </a:xfrm>
        </p:spPr>
        <p:txBody>
          <a:bodyPr>
            <a:normAutofit fontScale="90000"/>
          </a:bodyPr>
          <a:lstStyle/>
          <a:p>
            <a:pPr algn="ctr"/>
            <a:r>
              <a:rPr lang="pl-PL" dirty="0" smtClean="0">
                <a:latin typeface="Brygada 1918" pitchFamily="50" charset="-18"/>
                <a:ea typeface="Brygada 1918" pitchFamily="50" charset="-18"/>
              </a:rPr>
              <a:t>Broń obuchowa</a:t>
            </a:r>
            <a:endParaRPr lang="pl-PL" dirty="0">
              <a:latin typeface="Brygada 1918" pitchFamily="50" charset="-18"/>
              <a:ea typeface="Brygada 1918" pitchFamily="50" charset="-18"/>
            </a:endParaRPr>
          </a:p>
        </p:txBody>
      </p:sp>
      <p:sp>
        <p:nvSpPr>
          <p:cNvPr id="5" name="Tytuł 2"/>
          <p:cNvSpPr txBox="1">
            <a:spLocks/>
          </p:cNvSpPr>
          <p:nvPr/>
        </p:nvSpPr>
        <p:spPr>
          <a:xfrm>
            <a:off x="72360" y="867489"/>
            <a:ext cx="9071640" cy="523220"/>
          </a:xfrm>
          <a:prstGeom prst="rect">
            <a:avLst/>
          </a:prstGeom>
        </p:spPr>
        <p:txBody>
          <a:bodyPr vert="horz" anchor="ctr">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algn="ctr" defTabSz="914400" rtl="0" eaLnBrk="1" fontAlgn="auto" latinLnBrk="0" hangingPunct="1">
              <a:lnSpc>
                <a:spcPct val="100000"/>
              </a:lnSpc>
              <a:spcBef>
                <a:spcPct val="0"/>
              </a:spcBef>
              <a:spcAft>
                <a:spcPts val="0"/>
              </a:spcAft>
              <a:buClrTx/>
              <a:buSzPct val="45000"/>
              <a:buFont typeface="StarSymbol"/>
              <a:buNone/>
              <a:tabLst/>
              <a:defRPr/>
            </a:pPr>
            <a:r>
              <a:rPr lang="pl-PL" sz="2800" noProof="0" dirty="0" smtClean="0">
                <a:solidFill>
                  <a:schemeClr val="tx2"/>
                </a:solidFill>
                <a:latin typeface="Brygada 1918" pitchFamily="50" charset="-18"/>
                <a:ea typeface="Brygada 1918" pitchFamily="50" charset="-18"/>
                <a:cs typeface="+mj-cs"/>
              </a:rPr>
              <a:t>Buzdygan</a:t>
            </a:r>
            <a:endParaRPr kumimoji="0" lang="pl-PL" sz="2800" b="0" i="0" u="none" strike="noStrike" kern="1200" cap="none" spc="0" normalizeH="0" baseline="0" noProof="0" dirty="0">
              <a:ln>
                <a:noFill/>
              </a:ln>
              <a:solidFill>
                <a:schemeClr val="tx2"/>
              </a:solidFill>
              <a:effectLst/>
              <a:uLnTx/>
              <a:uFillTx/>
              <a:latin typeface="Brygada 1918" pitchFamily="50" charset="-18"/>
              <a:ea typeface="Brygada 1918" pitchFamily="50" charset="-18"/>
              <a:cs typeface="+mj-cs"/>
            </a:endParaRPr>
          </a:p>
        </p:txBody>
      </p:sp>
      <p:sp>
        <p:nvSpPr>
          <p:cNvPr id="6" name="Symbol zastępczy tekstu 3"/>
          <p:cNvSpPr txBox="1">
            <a:spLocks/>
          </p:cNvSpPr>
          <p:nvPr/>
        </p:nvSpPr>
        <p:spPr>
          <a:xfrm>
            <a:off x="2699792" y="1484784"/>
            <a:ext cx="6048672" cy="5112568"/>
          </a:xfrm>
          <a:prstGeom prst="rect">
            <a:avLst/>
          </a:prstGeom>
        </p:spPr>
        <p:txBody>
          <a:bodyPr vert="horz">
            <a:noAutofit/>
          </a:bodyPr>
          <a:lstStyle>
            <a:defPPr marL="432000" lvl="0" indent="-324000">
              <a:spcBef>
                <a:spcPts val="1417"/>
              </a:spcBef>
              <a:spcAft>
                <a:spcPts val="0"/>
              </a:spcAft>
              <a:buSzPct val="45000"/>
              <a:buFont typeface="StarSymbol"/>
              <a:buNone/>
              <a:defRPr lang="pl-PL" sz="3200" b="0" i="0" u="none" strike="noStrike" kern="1200" cap="none">
                <a:ln>
                  <a:noFill/>
                </a:ln>
                <a:latin typeface="Liberation Sans" pitchFamily="18"/>
                <a:ea typeface="Microsoft YaHei" pitchFamily="2"/>
                <a:cs typeface="Mangal" pitchFamily="2"/>
              </a:defRPr>
            </a:defPPr>
            <a:lvl1pPr marL="432000" lvl="0" indent="-324000">
              <a:spcBef>
                <a:spcPts val="1417"/>
              </a:spcBef>
              <a:spcAft>
                <a:spcPts val="0"/>
              </a:spcAft>
              <a:buSzPct val="45000"/>
              <a:buFont typeface="StarSymbol"/>
              <a:buChar char="●"/>
              <a:defRPr lang="pl-PL" sz="3200" b="0" i="0" u="none" strike="noStrike" kern="1200" cap="none">
                <a:ln>
                  <a:noFill/>
                </a:ln>
                <a:latin typeface="Liberation Sans" pitchFamily="18"/>
                <a:ea typeface="Microsoft YaHei" pitchFamily="2"/>
                <a:cs typeface="Mangal" pitchFamily="2"/>
              </a:defRPr>
            </a:lvl1pPr>
            <a:lvl2pPr marL="864000" lvl="1" indent="-324000">
              <a:spcBef>
                <a:spcPts val="1134"/>
              </a:spcBef>
              <a:spcAft>
                <a:spcPts val="0"/>
              </a:spcAft>
              <a:buSzPct val="75000"/>
              <a:buFont typeface="StarSymbol"/>
              <a:buChar char="–"/>
              <a:defRPr lang="pl-PL" sz="2800" b="0" i="0" u="none" strike="noStrike" kern="1200" cap="none">
                <a:ln>
                  <a:noFill/>
                </a:ln>
                <a:latin typeface="Liberation Sans" pitchFamily="18"/>
                <a:ea typeface="Microsoft YaHei" pitchFamily="2"/>
                <a:cs typeface="Mangal" pitchFamily="2"/>
              </a:defRPr>
            </a:lvl2pPr>
            <a:lvl3pPr marL="1295999" lvl="2" indent="-288000">
              <a:spcBef>
                <a:spcPts val="850"/>
              </a:spcBef>
              <a:spcAft>
                <a:spcPts val="0"/>
              </a:spcAft>
              <a:buSzPct val="45000"/>
              <a:buFont typeface="StarSymbol"/>
              <a:buChar char="●"/>
              <a:defRPr lang="pl-PL" sz="2400" b="0" i="0" u="none" strike="noStrike" kern="1200" cap="none">
                <a:ln>
                  <a:noFill/>
                </a:ln>
                <a:latin typeface="Liberation Sans" pitchFamily="18"/>
                <a:ea typeface="Microsoft YaHei" pitchFamily="2"/>
                <a:cs typeface="Mangal" pitchFamily="2"/>
              </a:defRPr>
            </a:lvl3pPr>
            <a:lvl4pPr marL="1728000" lvl="3" indent="-216000">
              <a:spcBef>
                <a:spcPts val="567"/>
              </a:spcBef>
              <a:spcAft>
                <a:spcPts val="0"/>
              </a:spcAft>
              <a:buSzPct val="75000"/>
              <a:buFont typeface="StarSymbol"/>
              <a:buChar char="–"/>
              <a:defRPr lang="pl-PL" sz="2000" b="0" i="0" u="none" strike="noStrike" kern="1200" cap="none">
                <a:ln>
                  <a:noFill/>
                </a:ln>
                <a:latin typeface="Liberation Sans" pitchFamily="18"/>
                <a:ea typeface="Microsoft YaHei" pitchFamily="2"/>
                <a:cs typeface="Mangal" pitchFamily="2"/>
              </a:defRPr>
            </a:lvl4pPr>
            <a:lvl5pPr marL="2160000" lvl="4"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5pPr>
            <a:lvl6pPr marL="2592000" lvl="5"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6pPr>
            <a:lvl7pPr marL="3024000" lvl="6"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7pPr>
            <a:lvl8pPr marL="3456000" lvl="7"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8pPr>
            <a:lvl9pPr marL="3887999" lvl="8"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9pPr>
          </a:lstStyle>
          <a:p>
            <a:pPr algn="just">
              <a:buClr>
                <a:schemeClr val="accent3"/>
              </a:buClr>
              <a:defRPr/>
            </a:pPr>
            <a:r>
              <a:rPr lang="pl-PL" sz="1200" dirty="0" smtClean="0">
                <a:latin typeface="Brygada 1918" pitchFamily="50" charset="-18"/>
                <a:ea typeface="Brygada 1918" pitchFamily="50" charset="-18"/>
              </a:rPr>
              <a:t>Buzdygan jest bronią spokrewnioną z buławą. Różnica między tymi elementami uzbrojenia polegała na budowie głowicy, która w przypadku buzdyganu utworzona była z kilku żelaznych, pionowych piór (przeważnie od 6 do 8) wychodzących prostopadle z tulei.</a:t>
            </a:r>
          </a:p>
          <a:p>
            <a:pPr algn="just">
              <a:buClr>
                <a:schemeClr val="accent3"/>
              </a:buClr>
              <a:defRPr/>
            </a:pPr>
            <a:r>
              <a:rPr lang="pl-PL" sz="1200" dirty="0" smtClean="0">
                <a:latin typeface="Brygada 1918" pitchFamily="50" charset="-18"/>
                <a:ea typeface="Brygada 1918" pitchFamily="50" charset="-18"/>
              </a:rPr>
              <a:t>Podobnie jak buława, buzdygan jest bronią wschodniego pochodzenia, który na teren Europy dotarł prawdopodobnie w XIII wieku.</a:t>
            </a:r>
          </a:p>
          <a:p>
            <a:pPr algn="just">
              <a:buClr>
                <a:schemeClr val="accent3"/>
              </a:buClr>
              <a:defRPr/>
            </a:pPr>
            <a:r>
              <a:rPr lang="pl-PL" sz="1200" dirty="0" smtClean="0">
                <a:latin typeface="Brygada 1918" pitchFamily="50" charset="-18"/>
                <a:ea typeface="Brygada 1918" pitchFamily="50" charset="-18"/>
              </a:rPr>
              <a:t>Z pewnością broń ta była znana w Królestwie Polskim w połowie XV wieku, na co wskazują źródła ikonograficzne. Źródła pisane z kolei wzmiankują buzdygany dopiero na początku XVII wieku (prawdopodobnie słowo to, pochodzące z języka tureckiego, weszło do polszczyzny jeszcze w czwartej ćwierci XVI w za pośrednictwem języka węgierskiego).</a:t>
            </a:r>
          </a:p>
          <a:p>
            <a:pPr algn="just">
              <a:buClr>
                <a:schemeClr val="accent3"/>
              </a:buClr>
              <a:defRPr/>
            </a:pPr>
            <a:r>
              <a:rPr lang="pl-PL" sz="1200" dirty="0" smtClean="0">
                <a:latin typeface="Brygada 1918" pitchFamily="50" charset="-18"/>
                <a:ea typeface="Brygada 1918" pitchFamily="50" charset="-18"/>
              </a:rPr>
              <a:t>Wykonanie buzdyganu było bardzo podobne do wykonania buław. Najstarsze egzemplarze posiadały drewniany trzon z żelazną, bądź brązową głowicą. Pod koniec średniowiecza buzdygany zaczęto wykonywać całkowicie z metalu, najbogatsze zdobiąc metalami szlachetnymi i drogimi kamieniami. Niekiedy w trzonie metalowego buzdyganu ukryte było szydło, które można było dokręcić w miejsce znajdującej się na szczycie głowicy gałki.</a:t>
            </a:r>
          </a:p>
          <a:p>
            <a:pPr algn="just">
              <a:buClr>
                <a:schemeClr val="accent3"/>
              </a:buClr>
              <a:defRPr/>
            </a:pPr>
            <a:r>
              <a:rPr lang="pl-PL" sz="1200" dirty="0" smtClean="0">
                <a:latin typeface="Brygada 1918" pitchFamily="50" charset="-18"/>
                <a:ea typeface="Brygada 1918" pitchFamily="50" charset="-18"/>
              </a:rPr>
              <a:t>Pod koniec średniowiecza oraz w nowożytności buzdygan podobnie jak buława pełnił rolę symbolu dowództwa wojskowego, tyle że w przeciwieństwie do buławy, przysługiwał oficerom niższego stopnia: pułkownikom, porucznikom, chorążym, regimentarzom oraz rotmistrzom. Ponad to buzdygany stosowali również wysocy urzędnicy centralni, którzy wśród swoich kompetencji posiadali funkcje wojskowe (np. wojewodowie i kasztelanowie), jak również starsi cechowi, którzy na czas wojen stawali się dowódcami cechowych jednostek wojskowych.</a:t>
            </a:r>
          </a:p>
        </p:txBody>
      </p:sp>
      <p:pic>
        <p:nvPicPr>
          <p:cNvPr id="10" name="Obraz 9" descr="mzm_mt_389(1).jpg"/>
          <p:cNvPicPr>
            <a:picLocks noChangeAspect="1"/>
          </p:cNvPicPr>
          <p:nvPr/>
        </p:nvPicPr>
        <p:blipFill>
          <a:blip r:embed="rId2" cstate="print"/>
          <a:stretch>
            <a:fillRect/>
          </a:stretch>
        </p:blipFill>
        <p:spPr>
          <a:xfrm rot="16200000">
            <a:off x="-460566" y="1690622"/>
            <a:ext cx="2522474" cy="1242318"/>
          </a:xfrm>
          <a:prstGeom prst="rect">
            <a:avLst/>
          </a:prstGeom>
        </p:spPr>
      </p:pic>
      <p:pic>
        <p:nvPicPr>
          <p:cNvPr id="11" name="Obraz 10" descr="mzm_mt_361(9).jpg"/>
          <p:cNvPicPr>
            <a:picLocks noChangeAspect="1"/>
          </p:cNvPicPr>
          <p:nvPr/>
        </p:nvPicPr>
        <p:blipFill>
          <a:blip r:embed="rId3" cstate="print"/>
          <a:srcRect l="5501" t="9450" r="14175" b="8651"/>
          <a:stretch>
            <a:fillRect/>
          </a:stretch>
        </p:blipFill>
        <p:spPr>
          <a:xfrm rot="16200000">
            <a:off x="196129" y="3949673"/>
            <a:ext cx="2919094" cy="2232248"/>
          </a:xfrm>
          <a:prstGeom prst="rect">
            <a:avLst/>
          </a:prstGeom>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467544" y="692696"/>
            <a:ext cx="8229600" cy="720080"/>
          </a:xfrm>
        </p:spPr>
        <p:txBody>
          <a:bodyPr>
            <a:noAutofit/>
          </a:bodyPr>
          <a:lstStyle/>
          <a:p>
            <a:pPr algn="ctr"/>
            <a:r>
              <a:rPr lang="pl-PL" sz="4400" b="1" dirty="0" smtClean="0">
                <a:latin typeface="Brygada 1918" pitchFamily="50" charset="-18"/>
                <a:ea typeface="Brygada 1918" pitchFamily="50" charset="-18"/>
              </a:rPr>
              <a:t>Uzbrojenie europejskie</a:t>
            </a:r>
            <a:endParaRPr lang="pl-PL" sz="4400" b="1" dirty="0">
              <a:latin typeface="Brygada 1918" pitchFamily="50" charset="-18"/>
              <a:ea typeface="Brygada 1918" pitchFamily="50" charset="-18"/>
            </a:endParaRPr>
          </a:p>
        </p:txBody>
      </p:sp>
      <p:sp>
        <p:nvSpPr>
          <p:cNvPr id="3" name="Symbol zastępczy zawartości 2"/>
          <p:cNvSpPr>
            <a:spLocks noGrp="1"/>
          </p:cNvSpPr>
          <p:nvPr>
            <p:ph idx="1"/>
          </p:nvPr>
        </p:nvSpPr>
        <p:spPr/>
        <p:txBody>
          <a:bodyPr/>
          <a:lstStyle/>
          <a:p>
            <a:pPr>
              <a:buNone/>
            </a:pPr>
            <a:r>
              <a:rPr lang="pl-PL" dirty="0" smtClean="0">
                <a:latin typeface="Brygada 1918" pitchFamily="50" charset="-18"/>
                <a:ea typeface="Brygada 1918" pitchFamily="50" charset="-18"/>
              </a:rPr>
              <a:t>Broń miotająca</a:t>
            </a:r>
          </a:p>
          <a:p>
            <a:r>
              <a:rPr lang="pl-PL" dirty="0" smtClean="0">
                <a:latin typeface="Brygada 1918" pitchFamily="50" charset="-18"/>
                <a:ea typeface="Brygada 1918" pitchFamily="50" charset="-18"/>
              </a:rPr>
              <a:t>Łuki</a:t>
            </a:r>
          </a:p>
          <a:p>
            <a:r>
              <a:rPr lang="pl-PL" dirty="0" smtClean="0">
                <a:latin typeface="Brygada 1918" pitchFamily="50" charset="-18"/>
                <a:ea typeface="Brygada 1918" pitchFamily="50" charset="-18"/>
              </a:rPr>
              <a:t>Kusze</a:t>
            </a:r>
          </a:p>
          <a:p>
            <a:r>
              <a:rPr lang="pl-PL" dirty="0" smtClean="0">
                <a:latin typeface="Brygada 1918" pitchFamily="50" charset="-18"/>
                <a:ea typeface="Brygada 1918" pitchFamily="50" charset="-18"/>
              </a:rPr>
              <a:t>Proce</a:t>
            </a:r>
          </a:p>
          <a:p>
            <a:endParaRPr lang="pl-PL" dirty="0" smtClean="0">
              <a:latin typeface="Brygada 1918" pitchFamily="50" charset="-18"/>
              <a:ea typeface="Brygada 1918" pitchFamily="50" charset="-18"/>
            </a:endParaRPr>
          </a:p>
          <a:p>
            <a:pPr lvl="1"/>
            <a:endParaRPr lang="pl-PL" dirty="0">
              <a:latin typeface="Brygada 1918" pitchFamily="50" charset="-18"/>
              <a:ea typeface="Brygada 1918" pitchFamily="50" charset="-18"/>
            </a:endParaRPr>
          </a:p>
        </p:txBody>
      </p:sp>
      <p:sp>
        <p:nvSpPr>
          <p:cNvPr id="4" name="Tytuł 1"/>
          <p:cNvSpPr txBox="1">
            <a:spLocks/>
          </p:cNvSpPr>
          <p:nvPr/>
        </p:nvSpPr>
        <p:spPr>
          <a:xfrm>
            <a:off x="539552" y="1556792"/>
            <a:ext cx="8229600" cy="720080"/>
          </a:xfrm>
          <a:prstGeom prst="rect">
            <a:avLst/>
          </a:prstGeom>
        </p:spPr>
        <p:txBody>
          <a:bodyPr vert="horz" anchor="ct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pl-PL" sz="4000" b="0" i="0" u="none" strike="noStrike" kern="1200" cap="none" spc="0" normalizeH="0" baseline="0" noProof="0" dirty="0" smtClean="0">
                <a:ln>
                  <a:noFill/>
                </a:ln>
                <a:solidFill>
                  <a:schemeClr val="tx2"/>
                </a:solidFill>
                <a:effectLst/>
                <a:uLnTx/>
                <a:uFillTx/>
                <a:latin typeface="Brygada 1918" pitchFamily="50" charset="-18"/>
                <a:ea typeface="Brygada 1918" pitchFamily="50" charset="-18"/>
                <a:cs typeface="+mj-cs"/>
              </a:rPr>
              <a:t>Uzbrojenie zaczepne</a:t>
            </a:r>
            <a:endParaRPr kumimoji="0" lang="pl-PL" sz="4000" b="0" i="0" u="none" strike="noStrike" kern="1200" cap="none" spc="0" normalizeH="0" baseline="0" noProof="0" dirty="0">
              <a:ln>
                <a:noFill/>
              </a:ln>
              <a:solidFill>
                <a:schemeClr val="tx2"/>
              </a:solidFill>
              <a:effectLst/>
              <a:uLnTx/>
              <a:uFillTx/>
              <a:latin typeface="Brygada 1918" pitchFamily="50" charset="-18"/>
              <a:ea typeface="Brygada 1918" pitchFamily="50" charset="-18"/>
              <a:cs typeface="+mj-cs"/>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539552" y="476672"/>
            <a:ext cx="8229600" cy="432048"/>
          </a:xfrm>
        </p:spPr>
        <p:txBody>
          <a:bodyPr>
            <a:normAutofit fontScale="90000"/>
          </a:bodyPr>
          <a:lstStyle/>
          <a:p>
            <a:pPr algn="ctr"/>
            <a:r>
              <a:rPr lang="pl-PL" dirty="0" smtClean="0">
                <a:latin typeface="Brygada 1918" pitchFamily="50" charset="-18"/>
                <a:ea typeface="Brygada 1918" pitchFamily="50" charset="-18"/>
              </a:rPr>
              <a:t>Broń miotająca</a:t>
            </a:r>
            <a:endParaRPr lang="pl-PL" dirty="0">
              <a:latin typeface="Brygada 1918" pitchFamily="50" charset="-18"/>
              <a:ea typeface="Brygada 1918" pitchFamily="50" charset="-18"/>
            </a:endParaRPr>
          </a:p>
        </p:txBody>
      </p:sp>
      <p:sp>
        <p:nvSpPr>
          <p:cNvPr id="5" name="Tytuł 2"/>
          <p:cNvSpPr txBox="1">
            <a:spLocks/>
          </p:cNvSpPr>
          <p:nvPr/>
        </p:nvSpPr>
        <p:spPr>
          <a:xfrm>
            <a:off x="72360" y="867489"/>
            <a:ext cx="9071640" cy="523220"/>
          </a:xfrm>
          <a:prstGeom prst="rect">
            <a:avLst/>
          </a:prstGeom>
        </p:spPr>
        <p:txBody>
          <a:bodyPr vert="horz" anchor="ctr">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algn="ctr" defTabSz="914400" rtl="0" eaLnBrk="1" fontAlgn="auto" latinLnBrk="0" hangingPunct="1">
              <a:lnSpc>
                <a:spcPct val="100000"/>
              </a:lnSpc>
              <a:spcBef>
                <a:spcPct val="0"/>
              </a:spcBef>
              <a:spcAft>
                <a:spcPts val="0"/>
              </a:spcAft>
              <a:buClrTx/>
              <a:buSzPct val="45000"/>
              <a:buFont typeface="StarSymbol"/>
              <a:buNone/>
              <a:tabLst/>
              <a:defRPr/>
            </a:pPr>
            <a:r>
              <a:rPr lang="pl-PL" sz="2800" noProof="0" dirty="0" smtClean="0">
                <a:solidFill>
                  <a:schemeClr val="tx2"/>
                </a:solidFill>
                <a:latin typeface="Brygada 1918" pitchFamily="50" charset="-18"/>
                <a:ea typeface="Brygada 1918" pitchFamily="50" charset="-18"/>
                <a:cs typeface="+mj-cs"/>
              </a:rPr>
              <a:t>Łuk</a:t>
            </a:r>
            <a:endParaRPr kumimoji="0" lang="pl-PL" sz="2800" b="0" i="0" u="none" strike="noStrike" kern="1200" cap="none" spc="0" normalizeH="0" baseline="0" noProof="0" dirty="0">
              <a:ln>
                <a:noFill/>
              </a:ln>
              <a:solidFill>
                <a:schemeClr val="tx2"/>
              </a:solidFill>
              <a:effectLst/>
              <a:uLnTx/>
              <a:uFillTx/>
              <a:latin typeface="Brygada 1918" pitchFamily="50" charset="-18"/>
              <a:ea typeface="Brygada 1918" pitchFamily="50" charset="-18"/>
              <a:cs typeface="+mj-cs"/>
            </a:endParaRPr>
          </a:p>
        </p:txBody>
      </p:sp>
      <p:sp>
        <p:nvSpPr>
          <p:cNvPr id="6" name="Symbol zastępczy tekstu 3"/>
          <p:cNvSpPr txBox="1">
            <a:spLocks/>
          </p:cNvSpPr>
          <p:nvPr/>
        </p:nvSpPr>
        <p:spPr>
          <a:xfrm>
            <a:off x="2699792" y="1484784"/>
            <a:ext cx="6048672" cy="5112568"/>
          </a:xfrm>
          <a:prstGeom prst="rect">
            <a:avLst/>
          </a:prstGeom>
        </p:spPr>
        <p:txBody>
          <a:bodyPr vert="horz">
            <a:normAutofit fontScale="92500" lnSpcReduction="20000"/>
          </a:bodyPr>
          <a:lstStyle>
            <a:defPPr marL="432000" lvl="0" indent="-324000">
              <a:spcBef>
                <a:spcPts val="1417"/>
              </a:spcBef>
              <a:spcAft>
                <a:spcPts val="0"/>
              </a:spcAft>
              <a:buSzPct val="45000"/>
              <a:buFont typeface="StarSymbol"/>
              <a:buNone/>
              <a:defRPr lang="pl-PL" sz="3200" b="0" i="0" u="none" strike="noStrike" kern="1200" cap="none">
                <a:ln>
                  <a:noFill/>
                </a:ln>
                <a:latin typeface="Liberation Sans" pitchFamily="18"/>
                <a:ea typeface="Microsoft YaHei" pitchFamily="2"/>
                <a:cs typeface="Mangal" pitchFamily="2"/>
              </a:defRPr>
            </a:defPPr>
            <a:lvl1pPr marL="432000" lvl="0" indent="-324000">
              <a:spcBef>
                <a:spcPts val="1417"/>
              </a:spcBef>
              <a:spcAft>
                <a:spcPts val="0"/>
              </a:spcAft>
              <a:buSzPct val="45000"/>
              <a:buFont typeface="StarSymbol"/>
              <a:buChar char="●"/>
              <a:defRPr lang="pl-PL" sz="3200" b="0" i="0" u="none" strike="noStrike" kern="1200" cap="none">
                <a:ln>
                  <a:noFill/>
                </a:ln>
                <a:latin typeface="Liberation Sans" pitchFamily="18"/>
                <a:ea typeface="Microsoft YaHei" pitchFamily="2"/>
                <a:cs typeface="Mangal" pitchFamily="2"/>
              </a:defRPr>
            </a:lvl1pPr>
            <a:lvl2pPr marL="864000" lvl="1" indent="-324000">
              <a:spcBef>
                <a:spcPts val="1134"/>
              </a:spcBef>
              <a:spcAft>
                <a:spcPts val="0"/>
              </a:spcAft>
              <a:buSzPct val="75000"/>
              <a:buFont typeface="StarSymbol"/>
              <a:buChar char="–"/>
              <a:defRPr lang="pl-PL" sz="2800" b="0" i="0" u="none" strike="noStrike" kern="1200" cap="none">
                <a:ln>
                  <a:noFill/>
                </a:ln>
                <a:latin typeface="Liberation Sans" pitchFamily="18"/>
                <a:ea typeface="Microsoft YaHei" pitchFamily="2"/>
                <a:cs typeface="Mangal" pitchFamily="2"/>
              </a:defRPr>
            </a:lvl2pPr>
            <a:lvl3pPr marL="1295999" lvl="2" indent="-288000">
              <a:spcBef>
                <a:spcPts val="850"/>
              </a:spcBef>
              <a:spcAft>
                <a:spcPts val="0"/>
              </a:spcAft>
              <a:buSzPct val="45000"/>
              <a:buFont typeface="StarSymbol"/>
              <a:buChar char="●"/>
              <a:defRPr lang="pl-PL" sz="2400" b="0" i="0" u="none" strike="noStrike" kern="1200" cap="none">
                <a:ln>
                  <a:noFill/>
                </a:ln>
                <a:latin typeface="Liberation Sans" pitchFamily="18"/>
                <a:ea typeface="Microsoft YaHei" pitchFamily="2"/>
                <a:cs typeface="Mangal" pitchFamily="2"/>
              </a:defRPr>
            </a:lvl3pPr>
            <a:lvl4pPr marL="1728000" lvl="3" indent="-216000">
              <a:spcBef>
                <a:spcPts val="567"/>
              </a:spcBef>
              <a:spcAft>
                <a:spcPts val="0"/>
              </a:spcAft>
              <a:buSzPct val="75000"/>
              <a:buFont typeface="StarSymbol"/>
              <a:buChar char="–"/>
              <a:defRPr lang="pl-PL" sz="2000" b="0" i="0" u="none" strike="noStrike" kern="1200" cap="none">
                <a:ln>
                  <a:noFill/>
                </a:ln>
                <a:latin typeface="Liberation Sans" pitchFamily="18"/>
                <a:ea typeface="Microsoft YaHei" pitchFamily="2"/>
                <a:cs typeface="Mangal" pitchFamily="2"/>
              </a:defRPr>
            </a:lvl4pPr>
            <a:lvl5pPr marL="2160000" lvl="4"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5pPr>
            <a:lvl6pPr marL="2592000" lvl="5"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6pPr>
            <a:lvl7pPr marL="3024000" lvl="6"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7pPr>
            <a:lvl8pPr marL="3456000" lvl="7"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8pPr>
            <a:lvl9pPr marL="3887999" lvl="8"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9pPr>
          </a:lstStyle>
          <a:p>
            <a:pPr algn="just">
              <a:buClr>
                <a:schemeClr val="accent3"/>
              </a:buClr>
              <a:defRPr/>
            </a:pPr>
            <a:r>
              <a:rPr lang="pl-PL" sz="2000" dirty="0" smtClean="0">
                <a:latin typeface="Brygada 1918" pitchFamily="50" charset="-18"/>
                <a:ea typeface="Brygada 1918" pitchFamily="50" charset="-18"/>
              </a:rPr>
              <a:t>Bronia miotającą nazywamy broń, której zasadą jest miotanie pocisków za pomocą energii skumulowanej w materiałach sprężystych, a czerpanej z mięsni miotacza. Jej klasycznym przedstawicielem jest łuk znany już w neolicie.</a:t>
            </a:r>
          </a:p>
          <a:p>
            <a:pPr algn="just">
              <a:buClr>
                <a:schemeClr val="accent3"/>
              </a:buClr>
              <a:defRPr/>
            </a:pPr>
            <a:r>
              <a:rPr lang="pl-PL" sz="2000" dirty="0" smtClean="0">
                <a:latin typeface="Brygada 1918" pitchFamily="50" charset="-18"/>
                <a:ea typeface="Brygada 1918" pitchFamily="50" charset="-18"/>
              </a:rPr>
              <a:t>Łuk to broń ręczna, myśliwska lub bojowa, której początki sięgają paleolitu. Składa się z łęczyska – części właściwej łuku, w średniowieczu wyrabianej głównie ze sprężystego drewna oraz z cięciwy tworzonej z żył zwierzęcych, włókien roślinnych lub skręconych baranich jelit.</a:t>
            </a:r>
          </a:p>
          <a:p>
            <a:pPr algn="just">
              <a:buClr>
                <a:schemeClr val="accent3"/>
              </a:buClr>
              <a:defRPr/>
            </a:pPr>
            <a:r>
              <a:rPr lang="pl-PL" sz="2000" dirty="0" smtClean="0">
                <a:latin typeface="Brygada 1918" pitchFamily="50" charset="-18"/>
                <a:ea typeface="Brygada 1918" pitchFamily="50" charset="-18"/>
              </a:rPr>
              <a:t>Pierwsze proste łuki wywodzą się z Afryki. Miały długie łęczyska wykonane z odpowiednio twardego i sprężystego drewna. Stopniowo ewoluując łuk, wraz z wędrówkami ludów, dotarł do Europy i osiągnął swój szczyt rozwoju w Anglii tworząc długi łuk angielski stosowany od XIII do XIV w. z </a:t>
            </a:r>
            <a:r>
              <a:rPr lang="pl-PL" sz="2000" dirty="0" err="1" smtClean="0">
                <a:latin typeface="Brygada 1918" pitchFamily="50" charset="-18"/>
                <a:ea typeface="Brygada 1918" pitchFamily="50" charset="-18"/>
              </a:rPr>
              <a:t>łęczyskiem</a:t>
            </a:r>
            <a:r>
              <a:rPr lang="pl-PL" sz="2000" dirty="0" smtClean="0">
                <a:latin typeface="Brygada 1918" pitchFamily="50" charset="-18"/>
                <a:ea typeface="Brygada 1918" pitchFamily="50" charset="-18"/>
              </a:rPr>
              <a:t> przeważnie cisowym o długości dochodzącej do 180 </a:t>
            </a:r>
            <a:r>
              <a:rPr lang="pl-PL" sz="2000" dirty="0" err="1" smtClean="0">
                <a:latin typeface="Brygada 1918" pitchFamily="50" charset="-18"/>
                <a:ea typeface="Brygada 1918" pitchFamily="50" charset="-18"/>
              </a:rPr>
              <a:t>cm</a:t>
            </a:r>
            <a:r>
              <a:rPr lang="pl-PL" sz="2000" dirty="0" smtClean="0">
                <a:latin typeface="Brygada 1918" pitchFamily="50" charset="-18"/>
                <a:ea typeface="Brygada 1918" pitchFamily="50" charset="-18"/>
              </a:rPr>
              <a:t>.</a:t>
            </a:r>
          </a:p>
          <a:p>
            <a:pPr algn="just">
              <a:buClr>
                <a:schemeClr val="accent3"/>
              </a:buClr>
              <a:defRPr/>
            </a:pPr>
            <a:endParaRPr lang="pl-PL" sz="2000" dirty="0" smtClean="0">
              <a:latin typeface="Brygada 1918" pitchFamily="50" charset="-18"/>
              <a:ea typeface="Brygada 1918" pitchFamily="50" charset="-18"/>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539552" y="476672"/>
            <a:ext cx="8229600" cy="432048"/>
          </a:xfrm>
        </p:spPr>
        <p:txBody>
          <a:bodyPr>
            <a:normAutofit fontScale="90000"/>
          </a:bodyPr>
          <a:lstStyle/>
          <a:p>
            <a:pPr algn="ctr"/>
            <a:r>
              <a:rPr lang="pl-PL" dirty="0" smtClean="0">
                <a:latin typeface="Brygada 1918" pitchFamily="50" charset="-18"/>
                <a:ea typeface="Brygada 1918" pitchFamily="50" charset="-18"/>
              </a:rPr>
              <a:t>Broń miotająca</a:t>
            </a:r>
            <a:endParaRPr lang="pl-PL" dirty="0">
              <a:latin typeface="Brygada 1918" pitchFamily="50" charset="-18"/>
              <a:ea typeface="Brygada 1918" pitchFamily="50" charset="-18"/>
            </a:endParaRPr>
          </a:p>
        </p:txBody>
      </p:sp>
      <p:sp>
        <p:nvSpPr>
          <p:cNvPr id="5" name="Tytuł 2"/>
          <p:cNvSpPr txBox="1">
            <a:spLocks/>
          </p:cNvSpPr>
          <p:nvPr/>
        </p:nvSpPr>
        <p:spPr>
          <a:xfrm>
            <a:off x="72360" y="867489"/>
            <a:ext cx="9071640" cy="523220"/>
          </a:xfrm>
          <a:prstGeom prst="rect">
            <a:avLst/>
          </a:prstGeom>
        </p:spPr>
        <p:txBody>
          <a:bodyPr vert="horz" anchor="ctr">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algn="ctr" defTabSz="914400" rtl="0" eaLnBrk="1" fontAlgn="auto" latinLnBrk="0" hangingPunct="1">
              <a:lnSpc>
                <a:spcPct val="100000"/>
              </a:lnSpc>
              <a:spcBef>
                <a:spcPct val="0"/>
              </a:spcBef>
              <a:spcAft>
                <a:spcPts val="0"/>
              </a:spcAft>
              <a:buClrTx/>
              <a:buSzPct val="45000"/>
              <a:buFont typeface="StarSymbol"/>
              <a:buNone/>
              <a:tabLst/>
              <a:defRPr/>
            </a:pPr>
            <a:r>
              <a:rPr lang="pl-PL" sz="2800" dirty="0" smtClean="0">
                <a:solidFill>
                  <a:schemeClr val="tx2"/>
                </a:solidFill>
                <a:latin typeface="Brygada 1918" pitchFamily="50" charset="-18"/>
                <a:ea typeface="Brygada 1918" pitchFamily="50" charset="-18"/>
                <a:cs typeface="+mj-cs"/>
              </a:rPr>
              <a:t>Kusza</a:t>
            </a:r>
            <a:endParaRPr kumimoji="0" lang="pl-PL" sz="2800" b="0" i="0" u="none" strike="noStrike" kern="1200" cap="none" spc="0" normalizeH="0" baseline="0" noProof="0" dirty="0">
              <a:ln>
                <a:noFill/>
              </a:ln>
              <a:solidFill>
                <a:schemeClr val="tx2"/>
              </a:solidFill>
              <a:effectLst/>
              <a:uLnTx/>
              <a:uFillTx/>
              <a:latin typeface="Brygada 1918" pitchFamily="50" charset="-18"/>
              <a:ea typeface="Brygada 1918" pitchFamily="50" charset="-18"/>
              <a:cs typeface="+mj-cs"/>
            </a:endParaRPr>
          </a:p>
        </p:txBody>
      </p:sp>
      <p:sp>
        <p:nvSpPr>
          <p:cNvPr id="6" name="Symbol zastępczy tekstu 3"/>
          <p:cNvSpPr txBox="1">
            <a:spLocks/>
          </p:cNvSpPr>
          <p:nvPr/>
        </p:nvSpPr>
        <p:spPr>
          <a:xfrm>
            <a:off x="2699792" y="1484784"/>
            <a:ext cx="6048672" cy="5112568"/>
          </a:xfrm>
          <a:prstGeom prst="rect">
            <a:avLst/>
          </a:prstGeom>
        </p:spPr>
        <p:txBody>
          <a:bodyPr vert="horz">
            <a:noAutofit/>
          </a:bodyPr>
          <a:lstStyle>
            <a:defPPr marL="432000" lvl="0" indent="-324000">
              <a:spcBef>
                <a:spcPts val="1417"/>
              </a:spcBef>
              <a:spcAft>
                <a:spcPts val="0"/>
              </a:spcAft>
              <a:buSzPct val="45000"/>
              <a:buFont typeface="StarSymbol"/>
              <a:buNone/>
              <a:defRPr lang="pl-PL" sz="3200" b="0" i="0" u="none" strike="noStrike" kern="1200" cap="none">
                <a:ln>
                  <a:noFill/>
                </a:ln>
                <a:latin typeface="Liberation Sans" pitchFamily="18"/>
                <a:ea typeface="Microsoft YaHei" pitchFamily="2"/>
                <a:cs typeface="Mangal" pitchFamily="2"/>
              </a:defRPr>
            </a:defPPr>
            <a:lvl1pPr marL="432000" lvl="0" indent="-324000">
              <a:spcBef>
                <a:spcPts val="1417"/>
              </a:spcBef>
              <a:spcAft>
                <a:spcPts val="0"/>
              </a:spcAft>
              <a:buSzPct val="45000"/>
              <a:buFont typeface="StarSymbol"/>
              <a:buChar char="●"/>
              <a:defRPr lang="pl-PL" sz="3200" b="0" i="0" u="none" strike="noStrike" kern="1200" cap="none">
                <a:ln>
                  <a:noFill/>
                </a:ln>
                <a:latin typeface="Liberation Sans" pitchFamily="18"/>
                <a:ea typeface="Microsoft YaHei" pitchFamily="2"/>
                <a:cs typeface="Mangal" pitchFamily="2"/>
              </a:defRPr>
            </a:lvl1pPr>
            <a:lvl2pPr marL="864000" lvl="1" indent="-324000">
              <a:spcBef>
                <a:spcPts val="1134"/>
              </a:spcBef>
              <a:spcAft>
                <a:spcPts val="0"/>
              </a:spcAft>
              <a:buSzPct val="75000"/>
              <a:buFont typeface="StarSymbol"/>
              <a:buChar char="–"/>
              <a:defRPr lang="pl-PL" sz="2800" b="0" i="0" u="none" strike="noStrike" kern="1200" cap="none">
                <a:ln>
                  <a:noFill/>
                </a:ln>
                <a:latin typeface="Liberation Sans" pitchFamily="18"/>
                <a:ea typeface="Microsoft YaHei" pitchFamily="2"/>
                <a:cs typeface="Mangal" pitchFamily="2"/>
              </a:defRPr>
            </a:lvl2pPr>
            <a:lvl3pPr marL="1295999" lvl="2" indent="-288000">
              <a:spcBef>
                <a:spcPts val="850"/>
              </a:spcBef>
              <a:spcAft>
                <a:spcPts val="0"/>
              </a:spcAft>
              <a:buSzPct val="45000"/>
              <a:buFont typeface="StarSymbol"/>
              <a:buChar char="●"/>
              <a:defRPr lang="pl-PL" sz="2400" b="0" i="0" u="none" strike="noStrike" kern="1200" cap="none">
                <a:ln>
                  <a:noFill/>
                </a:ln>
                <a:latin typeface="Liberation Sans" pitchFamily="18"/>
                <a:ea typeface="Microsoft YaHei" pitchFamily="2"/>
                <a:cs typeface="Mangal" pitchFamily="2"/>
              </a:defRPr>
            </a:lvl3pPr>
            <a:lvl4pPr marL="1728000" lvl="3" indent="-216000">
              <a:spcBef>
                <a:spcPts val="567"/>
              </a:spcBef>
              <a:spcAft>
                <a:spcPts val="0"/>
              </a:spcAft>
              <a:buSzPct val="75000"/>
              <a:buFont typeface="StarSymbol"/>
              <a:buChar char="–"/>
              <a:defRPr lang="pl-PL" sz="2000" b="0" i="0" u="none" strike="noStrike" kern="1200" cap="none">
                <a:ln>
                  <a:noFill/>
                </a:ln>
                <a:latin typeface="Liberation Sans" pitchFamily="18"/>
                <a:ea typeface="Microsoft YaHei" pitchFamily="2"/>
                <a:cs typeface="Mangal" pitchFamily="2"/>
              </a:defRPr>
            </a:lvl4pPr>
            <a:lvl5pPr marL="2160000" lvl="4"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5pPr>
            <a:lvl6pPr marL="2592000" lvl="5"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6pPr>
            <a:lvl7pPr marL="3024000" lvl="6"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7pPr>
            <a:lvl8pPr marL="3456000" lvl="7"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8pPr>
            <a:lvl9pPr marL="3887999" lvl="8"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9pPr>
          </a:lstStyle>
          <a:p>
            <a:pPr algn="just">
              <a:buClr>
                <a:schemeClr val="accent3"/>
              </a:buClr>
              <a:defRPr/>
            </a:pPr>
            <a:r>
              <a:rPr lang="pl-PL" sz="1450" dirty="0" smtClean="0">
                <a:latin typeface="Brygada 1918" pitchFamily="50" charset="-18"/>
                <a:ea typeface="Brygada 1918" pitchFamily="50" charset="-18"/>
              </a:rPr>
              <a:t>Kusza jest ręczną bronią znaną już w starożytności. Wiemy, że w V w. p.n.e. używana była w Chinach oraz że znały ją wojska rzymskie. Powszechnie używana była przez Celtów. W średniowiecznej Europie wraca do łask, a pierwsze wzmianki o niej pochodzą z X wieku. Z czasem okazała się bronią tak skuteczną i straszliwą zarazem, że kościół katolicki na soborze laterańskim II w 1139r. zakazał używania jej do walki z chrześcijanami.</a:t>
            </a:r>
          </a:p>
          <a:p>
            <a:pPr algn="just">
              <a:buClr>
                <a:schemeClr val="accent3"/>
              </a:buClr>
              <a:defRPr/>
            </a:pPr>
            <a:r>
              <a:rPr lang="pl-PL" sz="1450" dirty="0" smtClean="0">
                <a:latin typeface="Brygada 1918" pitchFamily="50" charset="-18"/>
                <a:ea typeface="Brygada 1918" pitchFamily="50" charset="-18"/>
              </a:rPr>
              <a:t>Kusza ma tę przewagę nad łukiem, że naciąganie cięciwy oraz celowanie odbywa się oddzielnie. Najpierw napina się cięciwę i blokuje w orzechu, a następnie celuje i strzela naciskając język spustowy.</a:t>
            </a:r>
          </a:p>
          <a:p>
            <a:pPr algn="just">
              <a:buClr>
                <a:schemeClr val="accent3"/>
              </a:buClr>
              <a:defRPr/>
            </a:pPr>
            <a:r>
              <a:rPr lang="pl-PL" sz="1450" dirty="0" smtClean="0">
                <a:latin typeface="Brygada 1918" pitchFamily="50" charset="-18"/>
                <a:ea typeface="Brygada 1918" pitchFamily="50" charset="-18"/>
              </a:rPr>
              <a:t>Kusza była z powodzeniem stosowana do końca okresu średniowiecza. W 2 połowie XV wieku wypiera ja powoli ręczna broń palna w postaci rusznic i piszczeli.</a:t>
            </a:r>
          </a:p>
          <a:p>
            <a:pPr algn="just">
              <a:buClr>
                <a:schemeClr val="accent3"/>
              </a:buClr>
              <a:defRPr/>
            </a:pPr>
            <a:r>
              <a:rPr lang="pl-PL" sz="1450" dirty="0" smtClean="0">
                <a:latin typeface="Brygada 1918" pitchFamily="50" charset="-18"/>
                <a:ea typeface="Brygada 1918" pitchFamily="50" charset="-18"/>
              </a:rPr>
              <a:t>W XVII wieku we Włoszech stosowana niewielka kusza zwana </a:t>
            </a:r>
            <a:r>
              <a:rPr lang="pl-PL" sz="1450" dirty="0" err="1" smtClean="0">
                <a:latin typeface="Brygada 1918" pitchFamily="50" charset="-18"/>
                <a:ea typeface="Brygada 1918" pitchFamily="50" charset="-18"/>
              </a:rPr>
              <a:t>balestrino</a:t>
            </a:r>
            <a:r>
              <a:rPr lang="pl-PL" sz="1450" dirty="0" smtClean="0">
                <a:latin typeface="Brygada 1918" pitchFamily="50" charset="-18"/>
                <a:ea typeface="Brygada 1918" pitchFamily="50" charset="-18"/>
              </a:rPr>
              <a:t>. Mierzyła do 30 cm długości przeważnie była bogato dekorowana. Historycy epoki wiktoriańskiej określili ją jako kuszę skrytobójców, bardziej prawdopodobne jest jednak to, że służyła po prostu do samoobrony.</a:t>
            </a:r>
          </a:p>
        </p:txBody>
      </p:sp>
      <p:pic>
        <p:nvPicPr>
          <p:cNvPr id="8" name="Obraz 7" descr="mzm_mt_268.jpg"/>
          <p:cNvPicPr>
            <a:picLocks noChangeAspect="1"/>
          </p:cNvPicPr>
          <p:nvPr/>
        </p:nvPicPr>
        <p:blipFill>
          <a:blip r:embed="rId2" cstate="print"/>
          <a:srcRect l="7087" t="7910" r="7864" b="7084"/>
          <a:stretch>
            <a:fillRect/>
          </a:stretch>
        </p:blipFill>
        <p:spPr>
          <a:xfrm rot="5400000">
            <a:off x="-480562" y="1352769"/>
            <a:ext cx="3960440" cy="2640293"/>
          </a:xfrm>
          <a:prstGeom prst="rect">
            <a:avLst/>
          </a:prstGeom>
        </p:spPr>
      </p:pic>
      <p:pic>
        <p:nvPicPr>
          <p:cNvPr id="3" name="Obraz 2"/>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456221" y="5112072"/>
            <a:ext cx="2086873" cy="1512168"/>
          </a:xfrm>
          <a:prstGeom prst="rect">
            <a:avLst/>
          </a:prstGeom>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539552" y="476672"/>
            <a:ext cx="8229600" cy="432048"/>
          </a:xfrm>
        </p:spPr>
        <p:txBody>
          <a:bodyPr>
            <a:normAutofit fontScale="90000"/>
          </a:bodyPr>
          <a:lstStyle/>
          <a:p>
            <a:pPr algn="ctr"/>
            <a:r>
              <a:rPr lang="pl-PL" dirty="0" smtClean="0">
                <a:latin typeface="Brygada 1918" pitchFamily="50" charset="-18"/>
                <a:ea typeface="Brygada 1918" pitchFamily="50" charset="-18"/>
              </a:rPr>
              <a:t>Broń miotająca</a:t>
            </a:r>
            <a:endParaRPr lang="pl-PL" dirty="0">
              <a:latin typeface="Brygada 1918" pitchFamily="50" charset="-18"/>
              <a:ea typeface="Brygada 1918" pitchFamily="50" charset="-18"/>
            </a:endParaRPr>
          </a:p>
        </p:txBody>
      </p:sp>
      <p:sp>
        <p:nvSpPr>
          <p:cNvPr id="5" name="Tytuł 2"/>
          <p:cNvSpPr txBox="1">
            <a:spLocks/>
          </p:cNvSpPr>
          <p:nvPr/>
        </p:nvSpPr>
        <p:spPr>
          <a:xfrm>
            <a:off x="72360" y="867489"/>
            <a:ext cx="9071640" cy="523220"/>
          </a:xfrm>
          <a:prstGeom prst="rect">
            <a:avLst/>
          </a:prstGeom>
        </p:spPr>
        <p:txBody>
          <a:bodyPr vert="horz" anchor="ctr">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algn="ctr" defTabSz="914400" rtl="0" eaLnBrk="1" fontAlgn="auto" latinLnBrk="0" hangingPunct="1">
              <a:lnSpc>
                <a:spcPct val="100000"/>
              </a:lnSpc>
              <a:spcBef>
                <a:spcPct val="0"/>
              </a:spcBef>
              <a:spcAft>
                <a:spcPts val="0"/>
              </a:spcAft>
              <a:buClrTx/>
              <a:buSzPct val="45000"/>
              <a:buFont typeface="StarSymbol"/>
              <a:buNone/>
              <a:tabLst/>
              <a:defRPr/>
            </a:pPr>
            <a:r>
              <a:rPr lang="pl-PL" sz="2800" dirty="0" smtClean="0">
                <a:solidFill>
                  <a:schemeClr val="tx2"/>
                </a:solidFill>
                <a:latin typeface="Brygada 1918" pitchFamily="50" charset="-18"/>
                <a:ea typeface="Brygada 1918" pitchFamily="50" charset="-18"/>
                <a:cs typeface="+mj-cs"/>
              </a:rPr>
              <a:t>Kusza</a:t>
            </a:r>
            <a:endParaRPr kumimoji="0" lang="pl-PL" sz="2800" b="0" i="0" u="none" strike="noStrike" kern="1200" cap="none" spc="0" normalizeH="0" baseline="0" noProof="0" dirty="0">
              <a:ln>
                <a:noFill/>
              </a:ln>
              <a:solidFill>
                <a:schemeClr val="tx2"/>
              </a:solidFill>
              <a:effectLst/>
              <a:uLnTx/>
              <a:uFillTx/>
              <a:latin typeface="Brygada 1918" pitchFamily="50" charset="-18"/>
              <a:ea typeface="Brygada 1918" pitchFamily="50" charset="-18"/>
              <a:cs typeface="+mj-cs"/>
            </a:endParaRPr>
          </a:p>
        </p:txBody>
      </p:sp>
      <p:sp>
        <p:nvSpPr>
          <p:cNvPr id="7" name="Symbol zastępczy tekstu 3"/>
          <p:cNvSpPr txBox="1">
            <a:spLocks/>
          </p:cNvSpPr>
          <p:nvPr/>
        </p:nvSpPr>
        <p:spPr>
          <a:xfrm>
            <a:off x="2699792" y="1484784"/>
            <a:ext cx="6048672" cy="5112568"/>
          </a:xfrm>
          <a:prstGeom prst="rect">
            <a:avLst/>
          </a:prstGeom>
        </p:spPr>
        <p:txBody>
          <a:bodyPr vert="horz">
            <a:normAutofit fontScale="85000" lnSpcReduction="10000"/>
          </a:bodyPr>
          <a:lstStyle>
            <a:defPPr marL="432000" lvl="0" indent="-324000">
              <a:spcBef>
                <a:spcPts val="1417"/>
              </a:spcBef>
              <a:spcAft>
                <a:spcPts val="0"/>
              </a:spcAft>
              <a:buSzPct val="45000"/>
              <a:buFont typeface="StarSymbol"/>
              <a:buNone/>
              <a:defRPr lang="pl-PL" sz="3200" b="0" i="0" u="none" strike="noStrike" kern="1200" cap="none">
                <a:ln>
                  <a:noFill/>
                </a:ln>
                <a:latin typeface="Liberation Sans" pitchFamily="18"/>
                <a:ea typeface="Microsoft YaHei" pitchFamily="2"/>
                <a:cs typeface="Mangal" pitchFamily="2"/>
              </a:defRPr>
            </a:defPPr>
            <a:lvl1pPr marL="432000" lvl="0" indent="-324000">
              <a:spcBef>
                <a:spcPts val="1417"/>
              </a:spcBef>
              <a:spcAft>
                <a:spcPts val="0"/>
              </a:spcAft>
              <a:buSzPct val="45000"/>
              <a:buFont typeface="StarSymbol"/>
              <a:buChar char="●"/>
              <a:defRPr lang="pl-PL" sz="3200" b="0" i="0" u="none" strike="noStrike" kern="1200" cap="none">
                <a:ln>
                  <a:noFill/>
                </a:ln>
                <a:latin typeface="Liberation Sans" pitchFamily="18"/>
                <a:ea typeface="Microsoft YaHei" pitchFamily="2"/>
                <a:cs typeface="Mangal" pitchFamily="2"/>
              </a:defRPr>
            </a:lvl1pPr>
            <a:lvl2pPr marL="864000" lvl="1" indent="-324000">
              <a:spcBef>
                <a:spcPts val="1134"/>
              </a:spcBef>
              <a:spcAft>
                <a:spcPts val="0"/>
              </a:spcAft>
              <a:buSzPct val="75000"/>
              <a:buFont typeface="StarSymbol"/>
              <a:buChar char="–"/>
              <a:defRPr lang="pl-PL" sz="2800" b="0" i="0" u="none" strike="noStrike" kern="1200" cap="none">
                <a:ln>
                  <a:noFill/>
                </a:ln>
                <a:latin typeface="Liberation Sans" pitchFamily="18"/>
                <a:ea typeface="Microsoft YaHei" pitchFamily="2"/>
                <a:cs typeface="Mangal" pitchFamily="2"/>
              </a:defRPr>
            </a:lvl2pPr>
            <a:lvl3pPr marL="1295999" lvl="2" indent="-288000">
              <a:spcBef>
                <a:spcPts val="850"/>
              </a:spcBef>
              <a:spcAft>
                <a:spcPts val="0"/>
              </a:spcAft>
              <a:buSzPct val="45000"/>
              <a:buFont typeface="StarSymbol"/>
              <a:buChar char="●"/>
              <a:defRPr lang="pl-PL" sz="2400" b="0" i="0" u="none" strike="noStrike" kern="1200" cap="none">
                <a:ln>
                  <a:noFill/>
                </a:ln>
                <a:latin typeface="Liberation Sans" pitchFamily="18"/>
                <a:ea typeface="Microsoft YaHei" pitchFamily="2"/>
                <a:cs typeface="Mangal" pitchFamily="2"/>
              </a:defRPr>
            </a:lvl3pPr>
            <a:lvl4pPr marL="1728000" lvl="3" indent="-216000">
              <a:spcBef>
                <a:spcPts val="567"/>
              </a:spcBef>
              <a:spcAft>
                <a:spcPts val="0"/>
              </a:spcAft>
              <a:buSzPct val="75000"/>
              <a:buFont typeface="StarSymbol"/>
              <a:buChar char="–"/>
              <a:defRPr lang="pl-PL" sz="2000" b="0" i="0" u="none" strike="noStrike" kern="1200" cap="none">
                <a:ln>
                  <a:noFill/>
                </a:ln>
                <a:latin typeface="Liberation Sans" pitchFamily="18"/>
                <a:ea typeface="Microsoft YaHei" pitchFamily="2"/>
                <a:cs typeface="Mangal" pitchFamily="2"/>
              </a:defRPr>
            </a:lvl4pPr>
            <a:lvl5pPr marL="2160000" lvl="4"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5pPr>
            <a:lvl6pPr marL="2592000" lvl="5"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6pPr>
            <a:lvl7pPr marL="3024000" lvl="6"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7pPr>
            <a:lvl8pPr marL="3456000" lvl="7"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8pPr>
            <a:lvl9pPr marL="3887999" lvl="8"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9pPr>
          </a:lstStyle>
          <a:p>
            <a:pPr algn="just">
              <a:buClr>
                <a:schemeClr val="accent3"/>
              </a:buClr>
              <a:defRPr/>
            </a:pPr>
            <a:r>
              <a:rPr lang="pl-PL" sz="2000" dirty="0" smtClean="0">
                <a:latin typeface="Brygada 1918" pitchFamily="50" charset="-18"/>
                <a:ea typeface="Brygada 1918" pitchFamily="50" charset="-18"/>
              </a:rPr>
              <a:t>Kusza zmieniała w ciągu wieków swój wygląd. Te z XIV – XV wieku były długie i smukłe, natomiast w wieku XVI zwiększono ich masę i drążek spustowy zastąpiono językiem. Początkowo </a:t>
            </a:r>
            <a:r>
              <a:rPr lang="pl-PL" sz="2000" dirty="0" err="1" smtClean="0">
                <a:latin typeface="Brygada 1918" pitchFamily="50" charset="-18"/>
                <a:ea typeface="Brygada 1918" pitchFamily="50" charset="-18"/>
              </a:rPr>
              <a:t>łęczysko</a:t>
            </a:r>
            <a:r>
              <a:rPr lang="pl-PL" sz="2000" dirty="0" smtClean="0">
                <a:latin typeface="Brygada 1918" pitchFamily="50" charset="-18"/>
                <a:ea typeface="Brygada 1918" pitchFamily="50" charset="-18"/>
              </a:rPr>
              <a:t> kuszy nie różniło się zbytnio od zwykłego i można je było naciągnąć ręcznie. Nieustannie je jednak pogrubiano i usztywniano, by uzyskać większą siłę wyrzutu bełtu. Potrzebne były więc przyrządy pomagające naciągnąć cięciwę. Początkowo używano metalowego haka.</a:t>
            </a:r>
          </a:p>
          <a:p>
            <a:pPr algn="just">
              <a:buClr>
                <a:schemeClr val="accent3"/>
              </a:buClr>
              <a:defRPr/>
            </a:pPr>
            <a:r>
              <a:rPr lang="pl-PL" sz="2000" dirty="0" smtClean="0">
                <a:latin typeface="Brygada 1918" pitchFamily="50" charset="-18"/>
                <a:ea typeface="Brygada 1918" pitchFamily="50" charset="-18"/>
              </a:rPr>
              <a:t>Następnie do użycia weszło urządzenie zwane „kozią nóżką”. Był to lekki lewarek z prostym drzewcem zaopatrzonym w dwa półkoliste równoległe haki zaczepiane o boczne trzpienie kuszy. Taka kusza nie wymagała oparcia o strzemię, można ją było naciągać trzymając w ręku. Aby móc jeszcze bardziej zwiększyć siłę wystrzału, zaczęto wykorzystywać pod koniec XIV w. lewary. Nie były to elementy składowe kuszy, ale osobne urządzenie nakładane w czasie napinania cięciwy.</a:t>
            </a:r>
          </a:p>
          <a:p>
            <a:pPr algn="just">
              <a:buClr>
                <a:schemeClr val="accent3"/>
              </a:buClr>
              <a:defRPr/>
            </a:pPr>
            <a:endParaRPr lang="pl-PL" sz="2000" dirty="0" smtClean="0">
              <a:latin typeface="Brygada 1918" pitchFamily="50" charset="-18"/>
              <a:ea typeface="Brygada 1918" pitchFamily="50" charset="-18"/>
            </a:endParaRPr>
          </a:p>
        </p:txBody>
      </p:sp>
      <p:pic>
        <p:nvPicPr>
          <p:cNvPr id="10" name="Obraz 9" descr="mzm_mt_150.jpg"/>
          <p:cNvPicPr>
            <a:picLocks noChangeAspect="1"/>
          </p:cNvPicPr>
          <p:nvPr/>
        </p:nvPicPr>
        <p:blipFill>
          <a:blip r:embed="rId2" cstate="print"/>
          <a:srcRect l="4433" t="7692" r="2242" b="7692"/>
          <a:stretch>
            <a:fillRect/>
          </a:stretch>
        </p:blipFill>
        <p:spPr>
          <a:xfrm rot="16200000">
            <a:off x="-550804" y="2575140"/>
            <a:ext cx="4320482" cy="2283786"/>
          </a:xfrm>
          <a:prstGeom prst="rect">
            <a:avLst/>
          </a:prstGeom>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539552" y="476672"/>
            <a:ext cx="8229600" cy="432048"/>
          </a:xfrm>
        </p:spPr>
        <p:txBody>
          <a:bodyPr>
            <a:normAutofit fontScale="90000"/>
          </a:bodyPr>
          <a:lstStyle/>
          <a:p>
            <a:pPr algn="ctr"/>
            <a:r>
              <a:rPr lang="pl-PL" dirty="0" smtClean="0">
                <a:latin typeface="Brygada 1918" pitchFamily="50" charset="-18"/>
                <a:ea typeface="Brygada 1918" pitchFamily="50" charset="-18"/>
              </a:rPr>
              <a:t>Broń miotająca</a:t>
            </a:r>
            <a:endParaRPr lang="pl-PL" dirty="0">
              <a:latin typeface="Brygada 1918" pitchFamily="50" charset="-18"/>
              <a:ea typeface="Brygada 1918" pitchFamily="50" charset="-18"/>
            </a:endParaRPr>
          </a:p>
        </p:txBody>
      </p:sp>
      <p:sp>
        <p:nvSpPr>
          <p:cNvPr id="5" name="Tytuł 2"/>
          <p:cNvSpPr txBox="1">
            <a:spLocks/>
          </p:cNvSpPr>
          <p:nvPr/>
        </p:nvSpPr>
        <p:spPr>
          <a:xfrm>
            <a:off x="72360" y="867489"/>
            <a:ext cx="9071640" cy="523220"/>
          </a:xfrm>
          <a:prstGeom prst="rect">
            <a:avLst/>
          </a:prstGeom>
        </p:spPr>
        <p:txBody>
          <a:bodyPr vert="horz" anchor="ctr">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algn="ctr" defTabSz="914400" rtl="0" eaLnBrk="1" fontAlgn="auto" latinLnBrk="0" hangingPunct="1">
              <a:lnSpc>
                <a:spcPct val="100000"/>
              </a:lnSpc>
              <a:spcBef>
                <a:spcPct val="0"/>
              </a:spcBef>
              <a:spcAft>
                <a:spcPts val="0"/>
              </a:spcAft>
              <a:buClrTx/>
              <a:buSzPct val="45000"/>
              <a:buFont typeface="StarSymbol"/>
              <a:buNone/>
              <a:tabLst/>
              <a:defRPr/>
            </a:pPr>
            <a:r>
              <a:rPr lang="pl-PL" sz="2800" dirty="0" smtClean="0">
                <a:solidFill>
                  <a:schemeClr val="tx2"/>
                </a:solidFill>
                <a:latin typeface="Brygada 1918" pitchFamily="50" charset="-18"/>
                <a:ea typeface="Brygada 1918" pitchFamily="50" charset="-18"/>
                <a:cs typeface="+mj-cs"/>
              </a:rPr>
              <a:t>Kusza</a:t>
            </a:r>
            <a:endParaRPr kumimoji="0" lang="pl-PL" sz="2800" b="0" i="0" u="none" strike="noStrike" kern="1200" cap="none" spc="0" normalizeH="0" baseline="0" noProof="0" dirty="0">
              <a:ln>
                <a:noFill/>
              </a:ln>
              <a:solidFill>
                <a:schemeClr val="tx2"/>
              </a:solidFill>
              <a:effectLst/>
              <a:uLnTx/>
              <a:uFillTx/>
              <a:latin typeface="Brygada 1918" pitchFamily="50" charset="-18"/>
              <a:ea typeface="Brygada 1918" pitchFamily="50" charset="-18"/>
              <a:cs typeface="+mj-cs"/>
            </a:endParaRPr>
          </a:p>
        </p:txBody>
      </p:sp>
      <p:graphicFrame>
        <p:nvGraphicFramePr>
          <p:cNvPr id="6" name="Tabela 5"/>
          <p:cNvGraphicFramePr>
            <a:graphicFrameLocks noGrp="1"/>
          </p:cNvGraphicFramePr>
          <p:nvPr>
            <p:extLst>
              <p:ext uri="{D42A27DB-BD31-4B8C-83A1-F6EECF244321}">
                <p14:modId xmlns="" xmlns:p14="http://schemas.microsoft.com/office/powerpoint/2010/main" val="2051854328"/>
              </p:ext>
            </p:extLst>
          </p:nvPr>
        </p:nvGraphicFramePr>
        <p:xfrm>
          <a:off x="3059832" y="1772816"/>
          <a:ext cx="5400600" cy="4114800"/>
        </p:xfrm>
        <a:graphic>
          <a:graphicData uri="http://schemas.openxmlformats.org/drawingml/2006/table">
            <a:tbl>
              <a:tblPr firstRow="1" bandRow="1">
                <a:tableStyleId>{5C22544A-7EE6-4342-B048-85BDC9FD1C3A}</a:tableStyleId>
              </a:tblPr>
              <a:tblGrid>
                <a:gridCol w="2064229"/>
                <a:gridCol w="1608179"/>
                <a:gridCol w="1728192"/>
              </a:tblGrid>
              <a:tr h="512787">
                <a:tc>
                  <a:txBody>
                    <a:bodyPr/>
                    <a:lstStyle/>
                    <a:p>
                      <a:r>
                        <a:rPr lang="pl-PL" dirty="0" smtClean="0"/>
                        <a:t>Rodzaj</a:t>
                      </a:r>
                      <a:r>
                        <a:rPr lang="pl-PL" baseline="0" dirty="0" smtClean="0"/>
                        <a:t> naciągu</a:t>
                      </a:r>
                      <a:endParaRPr lang="pl-PL" dirty="0"/>
                    </a:p>
                  </a:txBody>
                  <a:tcPr/>
                </a:tc>
                <a:tc>
                  <a:txBody>
                    <a:bodyPr/>
                    <a:lstStyle/>
                    <a:p>
                      <a:r>
                        <a:rPr lang="pl-PL" dirty="0" smtClean="0"/>
                        <a:t>Przyłożenie</a:t>
                      </a:r>
                      <a:r>
                        <a:rPr lang="pl-PL" baseline="0" dirty="0" smtClean="0"/>
                        <a:t> siły</a:t>
                      </a:r>
                      <a:endParaRPr lang="pl-PL" dirty="0"/>
                    </a:p>
                  </a:txBody>
                  <a:tcPr/>
                </a:tc>
                <a:tc>
                  <a:txBody>
                    <a:bodyPr/>
                    <a:lstStyle/>
                    <a:p>
                      <a:r>
                        <a:rPr lang="pl-PL" dirty="0" smtClean="0"/>
                        <a:t>Maksymalny naciąg</a:t>
                      </a:r>
                      <a:endParaRPr lang="pl-PL" dirty="0"/>
                    </a:p>
                  </a:txBody>
                  <a:tcPr/>
                </a:tc>
              </a:tr>
              <a:tr h="365053">
                <a:tc>
                  <a:txBody>
                    <a:bodyPr/>
                    <a:lstStyle/>
                    <a:p>
                      <a:r>
                        <a:rPr lang="pl-PL" dirty="0" smtClean="0"/>
                        <a:t>Naciąg ręczny</a:t>
                      </a:r>
                      <a:endParaRPr lang="pl-PL" dirty="0"/>
                    </a:p>
                  </a:txBody>
                  <a:tcPr/>
                </a:tc>
                <a:tc>
                  <a:txBody>
                    <a:bodyPr/>
                    <a:lstStyle/>
                    <a:p>
                      <a:r>
                        <a:rPr lang="pl-PL" dirty="0" smtClean="0"/>
                        <a:t>1:1</a:t>
                      </a:r>
                      <a:endParaRPr lang="pl-PL" dirty="0"/>
                    </a:p>
                  </a:txBody>
                  <a:tcPr/>
                </a:tc>
                <a:tc>
                  <a:txBody>
                    <a:bodyPr/>
                    <a:lstStyle/>
                    <a:p>
                      <a:r>
                        <a:rPr lang="pl-PL" dirty="0" smtClean="0"/>
                        <a:t>68 kg</a:t>
                      </a:r>
                      <a:endParaRPr lang="pl-PL" dirty="0"/>
                    </a:p>
                  </a:txBody>
                  <a:tcPr/>
                </a:tc>
              </a:tr>
              <a:tr h="630092">
                <a:tc>
                  <a:txBody>
                    <a:bodyPr/>
                    <a:lstStyle/>
                    <a:p>
                      <a:r>
                        <a:rPr lang="pl-PL" dirty="0" smtClean="0"/>
                        <a:t>Naciąg</a:t>
                      </a:r>
                      <a:r>
                        <a:rPr lang="pl-PL" baseline="0" dirty="0" smtClean="0"/>
                        <a:t> dwiema nogami</a:t>
                      </a:r>
                      <a:endParaRPr lang="pl-PL"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pl-PL" dirty="0" smtClean="0"/>
                        <a:t>1:1</a:t>
                      </a:r>
                    </a:p>
                    <a:p>
                      <a:endParaRPr lang="pl-PL" dirty="0"/>
                    </a:p>
                  </a:txBody>
                  <a:tcPr/>
                </a:tc>
                <a:tc>
                  <a:txBody>
                    <a:bodyPr/>
                    <a:lstStyle/>
                    <a:p>
                      <a:r>
                        <a:rPr lang="pl-PL" dirty="0" smtClean="0"/>
                        <a:t>136 kg</a:t>
                      </a:r>
                      <a:endParaRPr lang="pl-PL" dirty="0"/>
                    </a:p>
                  </a:txBody>
                  <a:tcPr/>
                </a:tc>
              </a:tr>
              <a:tr h="512787">
                <a:tc>
                  <a:txBody>
                    <a:bodyPr/>
                    <a:lstStyle/>
                    <a:p>
                      <a:r>
                        <a:rPr lang="pl-PL" dirty="0" smtClean="0"/>
                        <a:t>Strzemię</a:t>
                      </a:r>
                      <a:endParaRPr lang="pl-PL"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pl-PL" dirty="0" smtClean="0"/>
                        <a:t>1:1</a:t>
                      </a:r>
                    </a:p>
                    <a:p>
                      <a:endParaRPr lang="pl-PL" dirty="0"/>
                    </a:p>
                  </a:txBody>
                  <a:tcPr/>
                </a:tc>
                <a:tc>
                  <a:txBody>
                    <a:bodyPr/>
                    <a:lstStyle/>
                    <a:p>
                      <a:r>
                        <a:rPr lang="pl-PL" dirty="0" smtClean="0"/>
                        <a:t>113 kg</a:t>
                      </a:r>
                      <a:endParaRPr lang="pl-PL" dirty="0"/>
                    </a:p>
                  </a:txBody>
                  <a:tcPr/>
                </a:tc>
              </a:tr>
              <a:tr h="365053">
                <a:tc>
                  <a:txBody>
                    <a:bodyPr/>
                    <a:lstStyle/>
                    <a:p>
                      <a:r>
                        <a:rPr lang="pl-PL" dirty="0" smtClean="0"/>
                        <a:t>Pas z hakiem</a:t>
                      </a:r>
                      <a:endParaRPr lang="pl-PL" dirty="0"/>
                    </a:p>
                  </a:txBody>
                  <a:tcPr/>
                </a:tc>
                <a:tc>
                  <a:txBody>
                    <a:bodyPr/>
                    <a:lstStyle/>
                    <a:p>
                      <a:r>
                        <a:rPr lang="pl-PL" dirty="0" smtClean="0"/>
                        <a:t>2:1</a:t>
                      </a:r>
                      <a:endParaRPr lang="pl-PL" dirty="0"/>
                    </a:p>
                  </a:txBody>
                  <a:tcPr/>
                </a:tc>
                <a:tc>
                  <a:txBody>
                    <a:bodyPr/>
                    <a:lstStyle/>
                    <a:p>
                      <a:r>
                        <a:rPr lang="pl-PL" dirty="0" smtClean="0"/>
                        <a:t>145 kg</a:t>
                      </a:r>
                      <a:endParaRPr lang="pl-PL" dirty="0"/>
                    </a:p>
                  </a:txBody>
                  <a:tcPr/>
                </a:tc>
              </a:tr>
              <a:tr h="365053">
                <a:tc>
                  <a:txBody>
                    <a:bodyPr/>
                    <a:lstStyle/>
                    <a:p>
                      <a:r>
                        <a:rPr lang="pl-PL" dirty="0" smtClean="0"/>
                        <a:t>Kozia noga</a:t>
                      </a:r>
                      <a:endParaRPr lang="pl-PL" dirty="0"/>
                    </a:p>
                  </a:txBody>
                  <a:tcPr/>
                </a:tc>
                <a:tc>
                  <a:txBody>
                    <a:bodyPr/>
                    <a:lstStyle/>
                    <a:p>
                      <a:r>
                        <a:rPr lang="pl-PL" dirty="0" smtClean="0"/>
                        <a:t>5:1</a:t>
                      </a:r>
                      <a:endParaRPr lang="pl-PL" dirty="0"/>
                    </a:p>
                  </a:txBody>
                  <a:tcPr/>
                </a:tc>
                <a:tc>
                  <a:txBody>
                    <a:bodyPr/>
                    <a:lstStyle/>
                    <a:p>
                      <a:r>
                        <a:rPr lang="pl-PL" dirty="0" smtClean="0"/>
                        <a:t>250 kg</a:t>
                      </a:r>
                      <a:endParaRPr lang="pl-PL" dirty="0"/>
                    </a:p>
                  </a:txBody>
                  <a:tcPr/>
                </a:tc>
              </a:tr>
              <a:tr h="365053">
                <a:tc>
                  <a:txBody>
                    <a:bodyPr/>
                    <a:lstStyle/>
                    <a:p>
                      <a:r>
                        <a:rPr lang="pl-PL" dirty="0" smtClean="0"/>
                        <a:t>Winda angielska</a:t>
                      </a:r>
                      <a:endParaRPr lang="pl-PL" dirty="0"/>
                    </a:p>
                  </a:txBody>
                  <a:tcPr/>
                </a:tc>
                <a:tc>
                  <a:txBody>
                    <a:bodyPr/>
                    <a:lstStyle/>
                    <a:p>
                      <a:r>
                        <a:rPr lang="pl-PL" dirty="0" smtClean="0"/>
                        <a:t>78:1</a:t>
                      </a:r>
                      <a:endParaRPr lang="pl-PL" dirty="0"/>
                    </a:p>
                  </a:txBody>
                  <a:tcPr/>
                </a:tc>
                <a:tc>
                  <a:txBody>
                    <a:bodyPr/>
                    <a:lstStyle/>
                    <a:p>
                      <a:r>
                        <a:rPr lang="pl-PL" dirty="0" smtClean="0"/>
                        <a:t>+</a:t>
                      </a:r>
                      <a:r>
                        <a:rPr lang="pl-PL" baseline="0" dirty="0" smtClean="0"/>
                        <a:t> 680 kg</a:t>
                      </a:r>
                      <a:endParaRPr lang="pl-PL" dirty="0"/>
                    </a:p>
                  </a:txBody>
                  <a:tcPr/>
                </a:tc>
              </a:tr>
              <a:tr h="365053">
                <a:tc>
                  <a:txBody>
                    <a:bodyPr/>
                    <a:lstStyle/>
                    <a:p>
                      <a:r>
                        <a:rPr lang="pl-PL" dirty="0" smtClean="0"/>
                        <a:t>Lewar niemiecki</a:t>
                      </a:r>
                      <a:endParaRPr lang="pl-PL" dirty="0"/>
                    </a:p>
                  </a:txBody>
                  <a:tcPr/>
                </a:tc>
                <a:tc>
                  <a:txBody>
                    <a:bodyPr/>
                    <a:lstStyle/>
                    <a:p>
                      <a:r>
                        <a:rPr lang="pl-PL" dirty="0" smtClean="0"/>
                        <a:t>182:1</a:t>
                      </a:r>
                    </a:p>
                  </a:txBody>
                  <a:tcPr/>
                </a:tc>
                <a:tc>
                  <a:txBody>
                    <a:bodyPr/>
                    <a:lstStyle/>
                    <a:p>
                      <a:r>
                        <a:rPr lang="pl-PL" dirty="0" smtClean="0"/>
                        <a:t>+ 900 kg</a:t>
                      </a:r>
                      <a:endParaRPr lang="pl-PL" dirty="0"/>
                    </a:p>
                  </a:txBody>
                  <a:tcPr/>
                </a:tc>
              </a:tr>
              <a:tr h="365053">
                <a:tc>
                  <a:txBody>
                    <a:bodyPr/>
                    <a:lstStyle/>
                    <a:p>
                      <a:r>
                        <a:rPr lang="pl-PL" dirty="0" err="1" smtClean="0"/>
                        <a:t>Balestrino</a:t>
                      </a:r>
                      <a:endParaRPr lang="pl-PL" dirty="0"/>
                    </a:p>
                  </a:txBody>
                  <a:tcPr/>
                </a:tc>
                <a:tc>
                  <a:txBody>
                    <a:bodyPr/>
                    <a:lstStyle/>
                    <a:p>
                      <a:r>
                        <a:rPr lang="pl-PL" dirty="0" smtClean="0"/>
                        <a:t>47:1</a:t>
                      </a:r>
                    </a:p>
                  </a:txBody>
                  <a:tcPr/>
                </a:tc>
                <a:tc>
                  <a:txBody>
                    <a:bodyPr/>
                    <a:lstStyle/>
                    <a:p>
                      <a:r>
                        <a:rPr lang="pl-PL" dirty="0" smtClean="0"/>
                        <a:t>+ 450 kg</a:t>
                      </a:r>
                      <a:endParaRPr lang="pl-PL" dirty="0"/>
                    </a:p>
                  </a:txBody>
                  <a:tcPr/>
                </a:tc>
              </a:tr>
            </a:tbl>
          </a:graphicData>
        </a:graphic>
      </p:graphicFrame>
      <p:pic>
        <p:nvPicPr>
          <p:cNvPr id="8" name="Obraz 7" descr="BALESTRIERE GENOVESE (TARDO XV SEC_).jpg"/>
          <p:cNvPicPr>
            <a:picLocks noChangeAspect="1"/>
          </p:cNvPicPr>
          <p:nvPr/>
        </p:nvPicPr>
        <p:blipFill>
          <a:blip r:embed="rId2" cstate="print"/>
          <a:stretch>
            <a:fillRect/>
          </a:stretch>
        </p:blipFill>
        <p:spPr>
          <a:xfrm>
            <a:off x="323528" y="1700808"/>
            <a:ext cx="2232248" cy="4058633"/>
          </a:xfrm>
          <a:prstGeom prst="rect">
            <a:avLst/>
          </a:prstGeom>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539552" y="476672"/>
            <a:ext cx="8229600" cy="432048"/>
          </a:xfrm>
        </p:spPr>
        <p:txBody>
          <a:bodyPr>
            <a:normAutofit fontScale="90000"/>
          </a:bodyPr>
          <a:lstStyle/>
          <a:p>
            <a:pPr algn="ctr"/>
            <a:r>
              <a:rPr lang="pl-PL" dirty="0" smtClean="0">
                <a:latin typeface="Brygada 1918" pitchFamily="50" charset="-18"/>
                <a:ea typeface="Brygada 1918" pitchFamily="50" charset="-18"/>
              </a:rPr>
              <a:t>Broń miotająca</a:t>
            </a:r>
            <a:endParaRPr lang="pl-PL" dirty="0">
              <a:latin typeface="Brygada 1918" pitchFamily="50" charset="-18"/>
              <a:ea typeface="Brygada 1918" pitchFamily="50" charset="-18"/>
            </a:endParaRPr>
          </a:p>
        </p:txBody>
      </p:sp>
      <p:sp>
        <p:nvSpPr>
          <p:cNvPr id="5" name="Tytuł 2"/>
          <p:cNvSpPr txBox="1">
            <a:spLocks/>
          </p:cNvSpPr>
          <p:nvPr/>
        </p:nvSpPr>
        <p:spPr>
          <a:xfrm>
            <a:off x="72360" y="867489"/>
            <a:ext cx="9071640" cy="523220"/>
          </a:xfrm>
          <a:prstGeom prst="rect">
            <a:avLst/>
          </a:prstGeom>
        </p:spPr>
        <p:txBody>
          <a:bodyPr vert="horz" anchor="ctr">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algn="ctr" defTabSz="914400" rtl="0" eaLnBrk="1" fontAlgn="auto" latinLnBrk="0" hangingPunct="1">
              <a:lnSpc>
                <a:spcPct val="100000"/>
              </a:lnSpc>
              <a:spcBef>
                <a:spcPct val="0"/>
              </a:spcBef>
              <a:spcAft>
                <a:spcPts val="0"/>
              </a:spcAft>
              <a:buClrTx/>
              <a:buSzPct val="45000"/>
              <a:buFont typeface="StarSymbol"/>
              <a:buNone/>
              <a:tabLst/>
              <a:defRPr/>
            </a:pPr>
            <a:r>
              <a:rPr lang="pl-PL" sz="2800" noProof="0" dirty="0" smtClean="0">
                <a:solidFill>
                  <a:schemeClr val="tx2"/>
                </a:solidFill>
                <a:latin typeface="Brygada 1918" pitchFamily="50" charset="-18"/>
                <a:ea typeface="Brygada 1918" pitchFamily="50" charset="-18"/>
                <a:cs typeface="+mj-cs"/>
              </a:rPr>
              <a:t>Łuk i kusza</a:t>
            </a:r>
            <a:endParaRPr kumimoji="0" lang="pl-PL" sz="2800" b="0" i="0" u="none" strike="noStrike" kern="1200" cap="none" spc="0" normalizeH="0" baseline="0" noProof="0" dirty="0">
              <a:ln>
                <a:noFill/>
              </a:ln>
              <a:solidFill>
                <a:schemeClr val="tx2"/>
              </a:solidFill>
              <a:effectLst/>
              <a:uLnTx/>
              <a:uFillTx/>
              <a:latin typeface="Brygada 1918" pitchFamily="50" charset="-18"/>
              <a:ea typeface="Brygada 1918" pitchFamily="50" charset="-18"/>
              <a:cs typeface="+mj-cs"/>
            </a:endParaRPr>
          </a:p>
        </p:txBody>
      </p:sp>
      <p:graphicFrame>
        <p:nvGraphicFramePr>
          <p:cNvPr id="9" name="Tabela 8"/>
          <p:cNvGraphicFramePr>
            <a:graphicFrameLocks noGrp="1"/>
          </p:cNvGraphicFramePr>
          <p:nvPr/>
        </p:nvGraphicFramePr>
        <p:xfrm>
          <a:off x="611560" y="1484784"/>
          <a:ext cx="7776863" cy="4192240"/>
        </p:xfrm>
        <a:graphic>
          <a:graphicData uri="http://schemas.openxmlformats.org/drawingml/2006/table">
            <a:tbl>
              <a:tblPr firstRow="1" bandRow="1">
                <a:tableStyleId>{5C22544A-7EE6-4342-B048-85BDC9FD1C3A}</a:tableStyleId>
              </a:tblPr>
              <a:tblGrid>
                <a:gridCol w="1944216"/>
                <a:gridCol w="1296144"/>
                <a:gridCol w="1440160"/>
                <a:gridCol w="1728192"/>
                <a:gridCol w="1368151"/>
              </a:tblGrid>
              <a:tr h="1048060">
                <a:tc>
                  <a:txBody>
                    <a:bodyPr/>
                    <a:lstStyle/>
                    <a:p>
                      <a:endParaRPr lang="pl-PL" dirty="0"/>
                    </a:p>
                  </a:txBody>
                  <a:tcPr/>
                </a:tc>
                <a:tc>
                  <a:txBody>
                    <a:bodyPr/>
                    <a:lstStyle/>
                    <a:p>
                      <a:r>
                        <a:rPr lang="pl-PL" dirty="0" smtClean="0"/>
                        <a:t>Łuk</a:t>
                      </a:r>
                      <a:r>
                        <a:rPr lang="pl-PL" baseline="0" dirty="0" smtClean="0"/>
                        <a:t> angielski</a:t>
                      </a:r>
                      <a:endParaRPr lang="pl-PL" dirty="0"/>
                    </a:p>
                  </a:txBody>
                  <a:tcPr/>
                </a:tc>
                <a:tc>
                  <a:txBody>
                    <a:bodyPr/>
                    <a:lstStyle/>
                    <a:p>
                      <a:r>
                        <a:rPr lang="pl-PL" dirty="0" smtClean="0"/>
                        <a:t>Kusza (hak)</a:t>
                      </a:r>
                      <a:endParaRPr lang="pl-PL" dirty="0"/>
                    </a:p>
                  </a:txBody>
                  <a:tcPr/>
                </a:tc>
                <a:tc>
                  <a:txBody>
                    <a:bodyPr/>
                    <a:lstStyle/>
                    <a:p>
                      <a:r>
                        <a:rPr lang="pl-PL" dirty="0" smtClean="0"/>
                        <a:t>Kusza</a:t>
                      </a:r>
                      <a:r>
                        <a:rPr lang="pl-PL" baseline="0" dirty="0" smtClean="0"/>
                        <a:t> (kozia noga)</a:t>
                      </a:r>
                      <a:endParaRPr lang="pl-PL" dirty="0"/>
                    </a:p>
                  </a:txBody>
                  <a:tcPr/>
                </a:tc>
                <a:tc>
                  <a:txBody>
                    <a:bodyPr/>
                    <a:lstStyle/>
                    <a:p>
                      <a:r>
                        <a:rPr lang="pl-PL" dirty="0" smtClean="0"/>
                        <a:t>Kusza</a:t>
                      </a:r>
                      <a:r>
                        <a:rPr lang="pl-PL" baseline="0" dirty="0" smtClean="0"/>
                        <a:t> (</a:t>
                      </a:r>
                      <a:r>
                        <a:rPr lang="pl-PL" dirty="0" smtClean="0"/>
                        <a:t>lewar)</a:t>
                      </a:r>
                      <a:endParaRPr lang="pl-PL" dirty="0"/>
                    </a:p>
                  </a:txBody>
                  <a:tcPr/>
                </a:tc>
              </a:tr>
              <a:tr h="1048060">
                <a:tc>
                  <a:txBody>
                    <a:bodyPr/>
                    <a:lstStyle/>
                    <a:p>
                      <a:r>
                        <a:rPr lang="pl-PL" dirty="0" smtClean="0"/>
                        <a:t>Maksymalny zasięg</a:t>
                      </a:r>
                      <a:endParaRPr lang="pl-PL" dirty="0"/>
                    </a:p>
                  </a:txBody>
                  <a:tcPr/>
                </a:tc>
                <a:tc>
                  <a:txBody>
                    <a:bodyPr/>
                    <a:lstStyle/>
                    <a:p>
                      <a:r>
                        <a:rPr lang="pl-PL" dirty="0" smtClean="0"/>
                        <a:t>360 m</a:t>
                      </a:r>
                      <a:endParaRPr lang="pl-PL" dirty="0"/>
                    </a:p>
                  </a:txBody>
                  <a:tcPr/>
                </a:tc>
                <a:tc>
                  <a:txBody>
                    <a:bodyPr/>
                    <a:lstStyle/>
                    <a:p>
                      <a:endParaRPr lang="pl-PL" dirty="0"/>
                    </a:p>
                  </a:txBody>
                  <a:tcPr/>
                </a:tc>
                <a:tc>
                  <a:txBody>
                    <a:bodyPr/>
                    <a:lstStyle/>
                    <a:p>
                      <a:endParaRPr lang="pl-PL" dirty="0"/>
                    </a:p>
                  </a:txBody>
                  <a:tcPr/>
                </a:tc>
                <a:tc>
                  <a:txBody>
                    <a:bodyPr/>
                    <a:lstStyle/>
                    <a:p>
                      <a:r>
                        <a:rPr lang="pl-PL" dirty="0" smtClean="0"/>
                        <a:t>350</a:t>
                      </a:r>
                      <a:endParaRPr lang="pl-PL" dirty="0"/>
                    </a:p>
                  </a:txBody>
                  <a:tcPr/>
                </a:tc>
              </a:tr>
              <a:tr h="1048060">
                <a:tc>
                  <a:txBody>
                    <a:bodyPr/>
                    <a:lstStyle/>
                    <a:p>
                      <a:r>
                        <a:rPr lang="pl-PL" dirty="0" smtClean="0"/>
                        <a:t>Skuteczny</a:t>
                      </a:r>
                      <a:r>
                        <a:rPr lang="pl-PL" baseline="0" dirty="0" smtClean="0"/>
                        <a:t> zasięg</a:t>
                      </a:r>
                      <a:endParaRPr lang="pl-PL" dirty="0"/>
                    </a:p>
                  </a:txBody>
                  <a:tcPr/>
                </a:tc>
                <a:tc>
                  <a:txBody>
                    <a:bodyPr/>
                    <a:lstStyle/>
                    <a:p>
                      <a:r>
                        <a:rPr lang="pl-PL" dirty="0" smtClean="0"/>
                        <a:t>150 m</a:t>
                      </a:r>
                      <a:endParaRPr lang="pl-PL" dirty="0"/>
                    </a:p>
                  </a:txBody>
                  <a:tcPr/>
                </a:tc>
                <a:tc>
                  <a:txBody>
                    <a:bodyPr/>
                    <a:lstStyle/>
                    <a:p>
                      <a:endParaRPr lang="pl-PL" dirty="0"/>
                    </a:p>
                  </a:txBody>
                  <a:tcPr/>
                </a:tc>
                <a:tc>
                  <a:txBody>
                    <a:bodyPr/>
                    <a:lstStyle/>
                    <a:p>
                      <a:endParaRPr lang="pl-PL"/>
                    </a:p>
                  </a:txBody>
                  <a:tcPr/>
                </a:tc>
                <a:tc>
                  <a:txBody>
                    <a:bodyPr/>
                    <a:lstStyle/>
                    <a:p>
                      <a:r>
                        <a:rPr lang="pl-PL" dirty="0" smtClean="0"/>
                        <a:t>100</a:t>
                      </a:r>
                      <a:endParaRPr lang="pl-PL" dirty="0"/>
                    </a:p>
                  </a:txBody>
                  <a:tcPr/>
                </a:tc>
              </a:tr>
              <a:tr h="1048060">
                <a:tc>
                  <a:txBody>
                    <a:bodyPr/>
                    <a:lstStyle/>
                    <a:p>
                      <a:r>
                        <a:rPr lang="pl-PL" dirty="0" smtClean="0"/>
                        <a:t>Szybkostrzelność(ilość strzałów na minutę)</a:t>
                      </a:r>
                      <a:endParaRPr lang="pl-PL" dirty="0"/>
                    </a:p>
                  </a:txBody>
                  <a:tcPr/>
                </a:tc>
                <a:tc>
                  <a:txBody>
                    <a:bodyPr/>
                    <a:lstStyle/>
                    <a:p>
                      <a:r>
                        <a:rPr lang="pl-PL" dirty="0" smtClean="0"/>
                        <a:t>11</a:t>
                      </a:r>
                      <a:endParaRPr lang="pl-PL" dirty="0"/>
                    </a:p>
                  </a:txBody>
                  <a:tcPr/>
                </a:tc>
                <a:tc>
                  <a:txBody>
                    <a:bodyPr/>
                    <a:lstStyle/>
                    <a:p>
                      <a:r>
                        <a:rPr lang="pl-PL" dirty="0" smtClean="0"/>
                        <a:t>6</a:t>
                      </a:r>
                      <a:endParaRPr lang="pl-PL" dirty="0"/>
                    </a:p>
                  </a:txBody>
                  <a:tcPr/>
                </a:tc>
                <a:tc>
                  <a:txBody>
                    <a:bodyPr/>
                    <a:lstStyle/>
                    <a:p>
                      <a:r>
                        <a:rPr lang="pl-PL" dirty="0" smtClean="0"/>
                        <a:t>5</a:t>
                      </a:r>
                      <a:endParaRPr lang="pl-PL" dirty="0"/>
                    </a:p>
                  </a:txBody>
                  <a:tcPr/>
                </a:tc>
                <a:tc>
                  <a:txBody>
                    <a:bodyPr/>
                    <a:lstStyle/>
                    <a:p>
                      <a:r>
                        <a:rPr lang="pl-PL" dirty="0" smtClean="0"/>
                        <a:t>3</a:t>
                      </a:r>
                      <a:endParaRPr lang="pl-PL" dirty="0"/>
                    </a:p>
                  </a:txBody>
                  <a:tcPr/>
                </a:tc>
              </a:tr>
            </a:tbl>
          </a:graphicData>
        </a:graphic>
      </p:graphicFrame>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539552" y="476672"/>
            <a:ext cx="8229600" cy="432048"/>
          </a:xfrm>
        </p:spPr>
        <p:txBody>
          <a:bodyPr>
            <a:normAutofit fontScale="90000"/>
          </a:bodyPr>
          <a:lstStyle/>
          <a:p>
            <a:pPr algn="ctr"/>
            <a:r>
              <a:rPr lang="pl-PL" dirty="0" smtClean="0">
                <a:latin typeface="Brygada 1918" pitchFamily="50" charset="-18"/>
                <a:ea typeface="Brygada 1918" pitchFamily="50" charset="-18"/>
              </a:rPr>
              <a:t>Broń miotająca</a:t>
            </a:r>
            <a:endParaRPr lang="pl-PL" dirty="0">
              <a:latin typeface="Brygada 1918" pitchFamily="50" charset="-18"/>
              <a:ea typeface="Brygada 1918" pitchFamily="50" charset="-18"/>
            </a:endParaRPr>
          </a:p>
        </p:txBody>
      </p:sp>
      <p:sp>
        <p:nvSpPr>
          <p:cNvPr id="5" name="Tytuł 2"/>
          <p:cNvSpPr txBox="1">
            <a:spLocks/>
          </p:cNvSpPr>
          <p:nvPr/>
        </p:nvSpPr>
        <p:spPr>
          <a:xfrm>
            <a:off x="72360" y="867489"/>
            <a:ext cx="9071640" cy="523220"/>
          </a:xfrm>
          <a:prstGeom prst="rect">
            <a:avLst/>
          </a:prstGeom>
        </p:spPr>
        <p:txBody>
          <a:bodyPr vert="horz" anchor="ctr">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algn="ctr" defTabSz="914400" rtl="0" eaLnBrk="1" fontAlgn="auto" latinLnBrk="0" hangingPunct="1">
              <a:lnSpc>
                <a:spcPct val="100000"/>
              </a:lnSpc>
              <a:spcBef>
                <a:spcPct val="0"/>
              </a:spcBef>
              <a:spcAft>
                <a:spcPts val="0"/>
              </a:spcAft>
              <a:buClrTx/>
              <a:buSzPct val="45000"/>
              <a:buFont typeface="StarSymbol"/>
              <a:buNone/>
              <a:tabLst/>
              <a:defRPr/>
            </a:pPr>
            <a:r>
              <a:rPr lang="pl-PL" sz="2800" dirty="0" smtClean="0">
                <a:solidFill>
                  <a:schemeClr val="tx2"/>
                </a:solidFill>
                <a:latin typeface="Brygada 1918" pitchFamily="50" charset="-18"/>
                <a:ea typeface="Brygada 1918" pitchFamily="50" charset="-18"/>
                <a:cs typeface="+mj-cs"/>
              </a:rPr>
              <a:t>Proca</a:t>
            </a:r>
            <a:endParaRPr kumimoji="0" lang="pl-PL" sz="2800" b="0" i="0" u="none" strike="noStrike" kern="1200" cap="none" spc="0" normalizeH="0" baseline="0" noProof="0" dirty="0">
              <a:ln>
                <a:noFill/>
              </a:ln>
              <a:solidFill>
                <a:schemeClr val="tx2"/>
              </a:solidFill>
              <a:effectLst/>
              <a:uLnTx/>
              <a:uFillTx/>
              <a:latin typeface="Brygada 1918" pitchFamily="50" charset="-18"/>
              <a:ea typeface="Brygada 1918" pitchFamily="50" charset="-18"/>
              <a:cs typeface="+mj-cs"/>
            </a:endParaRPr>
          </a:p>
        </p:txBody>
      </p:sp>
      <p:sp>
        <p:nvSpPr>
          <p:cNvPr id="6" name="Symbol zastępczy tekstu 3"/>
          <p:cNvSpPr txBox="1">
            <a:spLocks/>
          </p:cNvSpPr>
          <p:nvPr/>
        </p:nvSpPr>
        <p:spPr>
          <a:xfrm>
            <a:off x="2699792" y="1484784"/>
            <a:ext cx="6048672" cy="5112568"/>
          </a:xfrm>
          <a:prstGeom prst="rect">
            <a:avLst/>
          </a:prstGeom>
        </p:spPr>
        <p:txBody>
          <a:bodyPr vert="horz">
            <a:noAutofit/>
          </a:bodyPr>
          <a:lstStyle>
            <a:defPPr marL="432000" lvl="0" indent="-324000">
              <a:spcBef>
                <a:spcPts val="1417"/>
              </a:spcBef>
              <a:spcAft>
                <a:spcPts val="0"/>
              </a:spcAft>
              <a:buSzPct val="45000"/>
              <a:buFont typeface="StarSymbol"/>
              <a:buNone/>
              <a:defRPr lang="pl-PL" sz="3200" b="0" i="0" u="none" strike="noStrike" kern="1200" cap="none">
                <a:ln>
                  <a:noFill/>
                </a:ln>
                <a:latin typeface="Liberation Sans" pitchFamily="18"/>
                <a:ea typeface="Microsoft YaHei" pitchFamily="2"/>
                <a:cs typeface="Mangal" pitchFamily="2"/>
              </a:defRPr>
            </a:defPPr>
            <a:lvl1pPr marL="432000" lvl="0" indent="-324000">
              <a:spcBef>
                <a:spcPts val="1417"/>
              </a:spcBef>
              <a:spcAft>
                <a:spcPts val="0"/>
              </a:spcAft>
              <a:buSzPct val="45000"/>
              <a:buFont typeface="StarSymbol"/>
              <a:buChar char="●"/>
              <a:defRPr lang="pl-PL" sz="3200" b="0" i="0" u="none" strike="noStrike" kern="1200" cap="none">
                <a:ln>
                  <a:noFill/>
                </a:ln>
                <a:latin typeface="Liberation Sans" pitchFamily="18"/>
                <a:ea typeface="Microsoft YaHei" pitchFamily="2"/>
                <a:cs typeface="Mangal" pitchFamily="2"/>
              </a:defRPr>
            </a:lvl1pPr>
            <a:lvl2pPr marL="864000" lvl="1" indent="-324000">
              <a:spcBef>
                <a:spcPts val="1134"/>
              </a:spcBef>
              <a:spcAft>
                <a:spcPts val="0"/>
              </a:spcAft>
              <a:buSzPct val="75000"/>
              <a:buFont typeface="StarSymbol"/>
              <a:buChar char="–"/>
              <a:defRPr lang="pl-PL" sz="2800" b="0" i="0" u="none" strike="noStrike" kern="1200" cap="none">
                <a:ln>
                  <a:noFill/>
                </a:ln>
                <a:latin typeface="Liberation Sans" pitchFamily="18"/>
                <a:ea typeface="Microsoft YaHei" pitchFamily="2"/>
                <a:cs typeface="Mangal" pitchFamily="2"/>
              </a:defRPr>
            </a:lvl2pPr>
            <a:lvl3pPr marL="1295999" lvl="2" indent="-288000">
              <a:spcBef>
                <a:spcPts val="850"/>
              </a:spcBef>
              <a:spcAft>
                <a:spcPts val="0"/>
              </a:spcAft>
              <a:buSzPct val="45000"/>
              <a:buFont typeface="StarSymbol"/>
              <a:buChar char="●"/>
              <a:defRPr lang="pl-PL" sz="2400" b="0" i="0" u="none" strike="noStrike" kern="1200" cap="none">
                <a:ln>
                  <a:noFill/>
                </a:ln>
                <a:latin typeface="Liberation Sans" pitchFamily="18"/>
                <a:ea typeface="Microsoft YaHei" pitchFamily="2"/>
                <a:cs typeface="Mangal" pitchFamily="2"/>
              </a:defRPr>
            </a:lvl3pPr>
            <a:lvl4pPr marL="1728000" lvl="3" indent="-216000">
              <a:spcBef>
                <a:spcPts val="567"/>
              </a:spcBef>
              <a:spcAft>
                <a:spcPts val="0"/>
              </a:spcAft>
              <a:buSzPct val="75000"/>
              <a:buFont typeface="StarSymbol"/>
              <a:buChar char="–"/>
              <a:defRPr lang="pl-PL" sz="2000" b="0" i="0" u="none" strike="noStrike" kern="1200" cap="none">
                <a:ln>
                  <a:noFill/>
                </a:ln>
                <a:latin typeface="Liberation Sans" pitchFamily="18"/>
                <a:ea typeface="Microsoft YaHei" pitchFamily="2"/>
                <a:cs typeface="Mangal" pitchFamily="2"/>
              </a:defRPr>
            </a:lvl4pPr>
            <a:lvl5pPr marL="2160000" lvl="4"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5pPr>
            <a:lvl6pPr marL="2592000" lvl="5"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6pPr>
            <a:lvl7pPr marL="3024000" lvl="6"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7pPr>
            <a:lvl8pPr marL="3456000" lvl="7"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8pPr>
            <a:lvl9pPr marL="3887999" lvl="8"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9pPr>
          </a:lstStyle>
          <a:p>
            <a:pPr algn="just">
              <a:buClr>
                <a:schemeClr val="accent3"/>
              </a:buClr>
              <a:defRPr/>
            </a:pPr>
            <a:endParaRPr lang="pl-PL" sz="1700" dirty="0" smtClean="0">
              <a:latin typeface="Brygada 1918" pitchFamily="50" charset="-18"/>
              <a:ea typeface="Brygada 1918" pitchFamily="50" charset="-18"/>
            </a:endParaRPr>
          </a:p>
        </p:txBody>
      </p:sp>
      <p:pic>
        <p:nvPicPr>
          <p:cNvPr id="7" name="Obraz 6" descr="Ms.298.f.7r_D-1-LRG.jpg"/>
          <p:cNvPicPr>
            <a:picLocks noChangeAspect="1"/>
          </p:cNvPicPr>
          <p:nvPr/>
        </p:nvPicPr>
        <p:blipFill>
          <a:blip r:embed="rId2" cstate="print"/>
          <a:srcRect r="2453" b="11801"/>
          <a:stretch>
            <a:fillRect/>
          </a:stretch>
        </p:blipFill>
        <p:spPr>
          <a:xfrm>
            <a:off x="251520" y="908720"/>
            <a:ext cx="2592288" cy="2520280"/>
          </a:xfrm>
          <a:prstGeom prst="rect">
            <a:avLst/>
          </a:prstGeom>
        </p:spPr>
      </p:pic>
      <p:sp>
        <p:nvSpPr>
          <p:cNvPr id="9" name="Symbol zastępczy tekstu 3"/>
          <p:cNvSpPr txBox="1">
            <a:spLocks/>
          </p:cNvSpPr>
          <p:nvPr/>
        </p:nvSpPr>
        <p:spPr>
          <a:xfrm>
            <a:off x="2852192" y="1637184"/>
            <a:ext cx="6048672" cy="5112568"/>
          </a:xfrm>
          <a:prstGeom prst="rect">
            <a:avLst/>
          </a:prstGeom>
        </p:spPr>
        <p:txBody>
          <a:bodyPr vert="horz">
            <a:normAutofit fontScale="77500" lnSpcReduction="20000"/>
          </a:bodyPr>
          <a:lstStyle>
            <a:defPPr marL="432000" lvl="0" indent="-324000">
              <a:spcBef>
                <a:spcPts val="1417"/>
              </a:spcBef>
              <a:spcAft>
                <a:spcPts val="0"/>
              </a:spcAft>
              <a:buSzPct val="45000"/>
              <a:buFont typeface="StarSymbol"/>
              <a:buNone/>
              <a:defRPr lang="pl-PL" sz="3200" b="0" i="0" u="none" strike="noStrike" kern="1200" cap="none">
                <a:ln>
                  <a:noFill/>
                </a:ln>
                <a:latin typeface="Liberation Sans" pitchFamily="18"/>
                <a:ea typeface="Microsoft YaHei" pitchFamily="2"/>
                <a:cs typeface="Mangal" pitchFamily="2"/>
              </a:defRPr>
            </a:defPPr>
            <a:lvl1pPr marL="432000" lvl="0" indent="-324000">
              <a:spcBef>
                <a:spcPts val="1417"/>
              </a:spcBef>
              <a:spcAft>
                <a:spcPts val="0"/>
              </a:spcAft>
              <a:buSzPct val="45000"/>
              <a:buFont typeface="StarSymbol"/>
              <a:buChar char="●"/>
              <a:defRPr lang="pl-PL" sz="3200" b="0" i="0" u="none" strike="noStrike" kern="1200" cap="none">
                <a:ln>
                  <a:noFill/>
                </a:ln>
                <a:latin typeface="Liberation Sans" pitchFamily="18"/>
                <a:ea typeface="Microsoft YaHei" pitchFamily="2"/>
                <a:cs typeface="Mangal" pitchFamily="2"/>
              </a:defRPr>
            </a:lvl1pPr>
            <a:lvl2pPr marL="864000" lvl="1" indent="-324000">
              <a:spcBef>
                <a:spcPts val="1134"/>
              </a:spcBef>
              <a:spcAft>
                <a:spcPts val="0"/>
              </a:spcAft>
              <a:buSzPct val="75000"/>
              <a:buFont typeface="StarSymbol"/>
              <a:buChar char="–"/>
              <a:defRPr lang="pl-PL" sz="2800" b="0" i="0" u="none" strike="noStrike" kern="1200" cap="none">
                <a:ln>
                  <a:noFill/>
                </a:ln>
                <a:latin typeface="Liberation Sans" pitchFamily="18"/>
                <a:ea typeface="Microsoft YaHei" pitchFamily="2"/>
                <a:cs typeface="Mangal" pitchFamily="2"/>
              </a:defRPr>
            </a:lvl2pPr>
            <a:lvl3pPr marL="1295999" lvl="2" indent="-288000">
              <a:spcBef>
                <a:spcPts val="850"/>
              </a:spcBef>
              <a:spcAft>
                <a:spcPts val="0"/>
              </a:spcAft>
              <a:buSzPct val="45000"/>
              <a:buFont typeface="StarSymbol"/>
              <a:buChar char="●"/>
              <a:defRPr lang="pl-PL" sz="2400" b="0" i="0" u="none" strike="noStrike" kern="1200" cap="none">
                <a:ln>
                  <a:noFill/>
                </a:ln>
                <a:latin typeface="Liberation Sans" pitchFamily="18"/>
                <a:ea typeface="Microsoft YaHei" pitchFamily="2"/>
                <a:cs typeface="Mangal" pitchFamily="2"/>
              </a:defRPr>
            </a:lvl3pPr>
            <a:lvl4pPr marL="1728000" lvl="3" indent="-216000">
              <a:spcBef>
                <a:spcPts val="567"/>
              </a:spcBef>
              <a:spcAft>
                <a:spcPts val="0"/>
              </a:spcAft>
              <a:buSzPct val="75000"/>
              <a:buFont typeface="StarSymbol"/>
              <a:buChar char="–"/>
              <a:defRPr lang="pl-PL" sz="2000" b="0" i="0" u="none" strike="noStrike" kern="1200" cap="none">
                <a:ln>
                  <a:noFill/>
                </a:ln>
                <a:latin typeface="Liberation Sans" pitchFamily="18"/>
                <a:ea typeface="Microsoft YaHei" pitchFamily="2"/>
                <a:cs typeface="Mangal" pitchFamily="2"/>
              </a:defRPr>
            </a:lvl4pPr>
            <a:lvl5pPr marL="2160000" lvl="4"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5pPr>
            <a:lvl6pPr marL="2592000" lvl="5"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6pPr>
            <a:lvl7pPr marL="3024000" lvl="6"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7pPr>
            <a:lvl8pPr marL="3456000" lvl="7"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8pPr>
            <a:lvl9pPr marL="3887999" lvl="8"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9pPr>
          </a:lstStyle>
          <a:p>
            <a:pPr algn="just">
              <a:buClr>
                <a:schemeClr val="accent3"/>
              </a:buClr>
              <a:defRPr/>
            </a:pPr>
            <a:r>
              <a:rPr lang="pl-PL" sz="2000" dirty="0" smtClean="0">
                <a:latin typeface="Brygada 1918" pitchFamily="50" charset="-18"/>
                <a:ea typeface="Brygada 1918" pitchFamily="50" charset="-18"/>
              </a:rPr>
              <a:t>Proca to historyczna broń miotająca, składająca się ze sznura lub rzemienia, w środku długości którego znajduje się miseczka na pocisk, wykonana ze skóry lub tkaniny.</a:t>
            </a:r>
          </a:p>
          <a:p>
            <a:pPr algn="just">
              <a:buClr>
                <a:schemeClr val="accent3"/>
              </a:buClr>
              <a:defRPr/>
            </a:pPr>
            <a:r>
              <a:rPr lang="pl-PL" sz="2000" dirty="0" smtClean="0">
                <a:latin typeface="Brygada 1918" pitchFamily="50" charset="-18"/>
                <a:ea typeface="Brygada 1918" pitchFamily="50" charset="-18"/>
              </a:rPr>
              <a:t>Dawne proce z reguły nie zachowały się do chwili obecnej z uwagi na nietrwałość materiałów, lecz mimo to najstarszy egzemplarz znaleziono w Egipcie w grobowcu Tutenchamona (XIV w. p.n.e.). Proce były szeroko używane w starożytności w całym basenie Morza Śródziemnego. </a:t>
            </a:r>
          </a:p>
          <a:p>
            <a:pPr algn="just">
              <a:buClr>
                <a:schemeClr val="accent3"/>
              </a:buClr>
              <a:defRPr/>
            </a:pPr>
            <a:r>
              <a:rPr lang="pl-PL" sz="2000" dirty="0" smtClean="0">
                <a:latin typeface="Brygada 1918" pitchFamily="50" charset="-18"/>
                <a:ea typeface="Brygada 1918" pitchFamily="50" charset="-18"/>
              </a:rPr>
              <a:t>Oddziały procarzy były następnie używane m.in. w armii rzymskiej. Najsłynniejszymi procarzami, już w starożytności znanymi ze swoich umiejętności, byli mieszkańcy Balearów, służący m.in. w armii kastylijskiej. Proca była używana także w średniowieczu, chociaż w bardziej ograniczonym zakresie od pojawienia się kusz.</a:t>
            </a:r>
          </a:p>
          <a:p>
            <a:pPr algn="just">
              <a:buClr>
                <a:schemeClr val="accent3"/>
              </a:buClr>
              <a:defRPr/>
            </a:pPr>
            <a:r>
              <a:rPr lang="pl-PL" sz="2000" dirty="0" smtClean="0">
                <a:latin typeface="Brygada 1918" pitchFamily="50" charset="-18"/>
                <a:ea typeface="Brygada 1918" pitchFamily="50" charset="-18"/>
              </a:rPr>
              <a:t>W średniowieczu stosowano tzw. procę drzewcową o większej donośności, ze względu na dłuższe ramię uzyskane przez przywiązanie jednego ze sznurów do krótkiego drzewca. Donośność takiej procy wynosiła do 100 metrów. </a:t>
            </a:r>
          </a:p>
          <a:p>
            <a:pPr algn="just">
              <a:buClr>
                <a:schemeClr val="accent3"/>
              </a:buClr>
              <a:defRPr/>
            </a:pPr>
            <a:endParaRPr lang="pl-PL" sz="2000" dirty="0" smtClean="0">
              <a:latin typeface="Brygada 1918" pitchFamily="50" charset="-18"/>
              <a:ea typeface="Brygada 1918" pitchFamily="50" charset="-18"/>
            </a:endParaRPr>
          </a:p>
        </p:txBody>
      </p:sp>
      <p:pic>
        <p:nvPicPr>
          <p:cNvPr id="10" name="Obraz 9" descr="e92259808fb2bbb064abaf8162d3e2ad.jpg"/>
          <p:cNvPicPr>
            <a:picLocks noChangeAspect="1"/>
          </p:cNvPicPr>
          <p:nvPr/>
        </p:nvPicPr>
        <p:blipFill>
          <a:blip r:embed="rId3" cstate="print"/>
          <a:stretch>
            <a:fillRect/>
          </a:stretch>
        </p:blipFill>
        <p:spPr>
          <a:xfrm>
            <a:off x="827584" y="3645024"/>
            <a:ext cx="1152128" cy="2975536"/>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539552" y="476672"/>
            <a:ext cx="8229600" cy="432048"/>
          </a:xfrm>
        </p:spPr>
        <p:txBody>
          <a:bodyPr>
            <a:normAutofit fontScale="90000"/>
          </a:bodyPr>
          <a:lstStyle/>
          <a:p>
            <a:pPr algn="ctr"/>
            <a:r>
              <a:rPr lang="pl-PL" dirty="0" smtClean="0">
                <a:latin typeface="Brygada 1918" pitchFamily="50" charset="-18"/>
                <a:ea typeface="Brygada 1918" pitchFamily="50" charset="-18"/>
              </a:rPr>
              <a:t>Miecze</a:t>
            </a:r>
            <a:endParaRPr lang="pl-PL" dirty="0">
              <a:latin typeface="Brygada 1918" pitchFamily="50" charset="-18"/>
              <a:ea typeface="Brygada 1918" pitchFamily="50" charset="-18"/>
            </a:endParaRPr>
          </a:p>
        </p:txBody>
      </p:sp>
      <p:sp>
        <p:nvSpPr>
          <p:cNvPr id="5" name="Tytuł 2"/>
          <p:cNvSpPr txBox="1">
            <a:spLocks/>
          </p:cNvSpPr>
          <p:nvPr/>
        </p:nvSpPr>
        <p:spPr>
          <a:xfrm>
            <a:off x="72360" y="867489"/>
            <a:ext cx="9071640" cy="523220"/>
          </a:xfrm>
          <a:prstGeom prst="rect">
            <a:avLst/>
          </a:prstGeom>
        </p:spPr>
        <p:txBody>
          <a:bodyPr vert="horz" anchor="ctr">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algn="ctr" defTabSz="914400" rtl="0" eaLnBrk="1" fontAlgn="auto" latinLnBrk="0" hangingPunct="1">
              <a:lnSpc>
                <a:spcPct val="100000"/>
              </a:lnSpc>
              <a:spcBef>
                <a:spcPct val="0"/>
              </a:spcBef>
              <a:spcAft>
                <a:spcPts val="0"/>
              </a:spcAft>
              <a:buClrTx/>
              <a:buSzPct val="45000"/>
              <a:buFont typeface="StarSymbol"/>
              <a:buNone/>
              <a:tabLst/>
              <a:defRPr/>
            </a:pPr>
            <a:r>
              <a:rPr kumimoji="0" lang="pl-PL" sz="2800" b="0" i="0" u="none" strike="noStrike" kern="1200" cap="none" spc="0" normalizeH="0" baseline="0" noProof="0" dirty="0" smtClean="0">
                <a:ln>
                  <a:noFill/>
                </a:ln>
                <a:solidFill>
                  <a:schemeClr val="tx2"/>
                </a:solidFill>
                <a:effectLst/>
                <a:uLnTx/>
                <a:uFillTx/>
                <a:latin typeface="Brygada 1918" pitchFamily="50" charset="-18"/>
                <a:ea typeface="Brygada 1918" pitchFamily="50" charset="-18"/>
                <a:cs typeface="+mj-cs"/>
              </a:rPr>
              <a:t>Miecze rycerskie</a:t>
            </a:r>
            <a:endParaRPr kumimoji="0" lang="pl-PL" sz="2800" b="0" i="0" u="none" strike="noStrike" kern="1200" cap="none" spc="0" normalizeH="0" baseline="0" noProof="0" dirty="0">
              <a:ln>
                <a:noFill/>
              </a:ln>
              <a:solidFill>
                <a:schemeClr val="tx2"/>
              </a:solidFill>
              <a:effectLst/>
              <a:uLnTx/>
              <a:uFillTx/>
              <a:latin typeface="Brygada 1918" pitchFamily="50" charset="-18"/>
              <a:ea typeface="Brygada 1918" pitchFamily="50" charset="-18"/>
              <a:cs typeface="+mj-cs"/>
            </a:endParaRPr>
          </a:p>
        </p:txBody>
      </p:sp>
      <p:sp>
        <p:nvSpPr>
          <p:cNvPr id="6" name="Symbol zastępczy tekstu 3"/>
          <p:cNvSpPr txBox="1">
            <a:spLocks/>
          </p:cNvSpPr>
          <p:nvPr/>
        </p:nvSpPr>
        <p:spPr>
          <a:xfrm>
            <a:off x="2699792" y="1484784"/>
            <a:ext cx="6048672" cy="5112568"/>
          </a:xfrm>
          <a:prstGeom prst="rect">
            <a:avLst/>
          </a:prstGeom>
        </p:spPr>
        <p:txBody>
          <a:bodyPr vert="horz">
            <a:normAutofit fontScale="92500" lnSpcReduction="10000"/>
          </a:bodyPr>
          <a:lstStyle>
            <a:defPPr marL="432000" lvl="0" indent="-324000">
              <a:spcBef>
                <a:spcPts val="1417"/>
              </a:spcBef>
              <a:spcAft>
                <a:spcPts val="0"/>
              </a:spcAft>
              <a:buSzPct val="45000"/>
              <a:buFont typeface="StarSymbol"/>
              <a:buNone/>
              <a:defRPr lang="pl-PL" sz="3200" b="0" i="0" u="none" strike="noStrike" kern="1200" cap="none">
                <a:ln>
                  <a:noFill/>
                </a:ln>
                <a:latin typeface="Liberation Sans" pitchFamily="18"/>
                <a:ea typeface="Microsoft YaHei" pitchFamily="2"/>
                <a:cs typeface="Mangal" pitchFamily="2"/>
              </a:defRPr>
            </a:defPPr>
            <a:lvl1pPr marL="432000" lvl="0" indent="-324000">
              <a:spcBef>
                <a:spcPts val="1417"/>
              </a:spcBef>
              <a:spcAft>
                <a:spcPts val="0"/>
              </a:spcAft>
              <a:buSzPct val="45000"/>
              <a:buFont typeface="StarSymbol"/>
              <a:buChar char="●"/>
              <a:defRPr lang="pl-PL" sz="3200" b="0" i="0" u="none" strike="noStrike" kern="1200" cap="none">
                <a:ln>
                  <a:noFill/>
                </a:ln>
                <a:latin typeface="Liberation Sans" pitchFamily="18"/>
                <a:ea typeface="Microsoft YaHei" pitchFamily="2"/>
                <a:cs typeface="Mangal" pitchFamily="2"/>
              </a:defRPr>
            </a:lvl1pPr>
            <a:lvl2pPr marL="864000" lvl="1" indent="-324000">
              <a:spcBef>
                <a:spcPts val="1134"/>
              </a:spcBef>
              <a:spcAft>
                <a:spcPts val="0"/>
              </a:spcAft>
              <a:buSzPct val="75000"/>
              <a:buFont typeface="StarSymbol"/>
              <a:buChar char="–"/>
              <a:defRPr lang="pl-PL" sz="2800" b="0" i="0" u="none" strike="noStrike" kern="1200" cap="none">
                <a:ln>
                  <a:noFill/>
                </a:ln>
                <a:latin typeface="Liberation Sans" pitchFamily="18"/>
                <a:ea typeface="Microsoft YaHei" pitchFamily="2"/>
                <a:cs typeface="Mangal" pitchFamily="2"/>
              </a:defRPr>
            </a:lvl2pPr>
            <a:lvl3pPr marL="1295999" lvl="2" indent="-288000">
              <a:spcBef>
                <a:spcPts val="850"/>
              </a:spcBef>
              <a:spcAft>
                <a:spcPts val="0"/>
              </a:spcAft>
              <a:buSzPct val="45000"/>
              <a:buFont typeface="StarSymbol"/>
              <a:buChar char="●"/>
              <a:defRPr lang="pl-PL" sz="2400" b="0" i="0" u="none" strike="noStrike" kern="1200" cap="none">
                <a:ln>
                  <a:noFill/>
                </a:ln>
                <a:latin typeface="Liberation Sans" pitchFamily="18"/>
                <a:ea typeface="Microsoft YaHei" pitchFamily="2"/>
                <a:cs typeface="Mangal" pitchFamily="2"/>
              </a:defRPr>
            </a:lvl3pPr>
            <a:lvl4pPr marL="1728000" lvl="3" indent="-216000">
              <a:spcBef>
                <a:spcPts val="567"/>
              </a:spcBef>
              <a:spcAft>
                <a:spcPts val="0"/>
              </a:spcAft>
              <a:buSzPct val="75000"/>
              <a:buFont typeface="StarSymbol"/>
              <a:buChar char="–"/>
              <a:defRPr lang="pl-PL" sz="2000" b="0" i="0" u="none" strike="noStrike" kern="1200" cap="none">
                <a:ln>
                  <a:noFill/>
                </a:ln>
                <a:latin typeface="Liberation Sans" pitchFamily="18"/>
                <a:ea typeface="Microsoft YaHei" pitchFamily="2"/>
                <a:cs typeface="Mangal" pitchFamily="2"/>
              </a:defRPr>
            </a:lvl4pPr>
            <a:lvl5pPr marL="2160000" lvl="4"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5pPr>
            <a:lvl6pPr marL="2592000" lvl="5"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6pPr>
            <a:lvl7pPr marL="3024000" lvl="6"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7pPr>
            <a:lvl8pPr marL="3456000" lvl="7"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8pPr>
            <a:lvl9pPr marL="3887999" lvl="8"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9pPr>
          </a:lstStyle>
          <a:p>
            <a:pPr algn="just">
              <a:buClr>
                <a:schemeClr val="accent3"/>
              </a:buClr>
              <a:defRPr/>
            </a:pPr>
            <a:r>
              <a:rPr lang="pl-PL" sz="2000" dirty="0" smtClean="0">
                <a:latin typeface="Brygada 1918" pitchFamily="50" charset="-18"/>
                <a:ea typeface="Brygada 1918" pitchFamily="50" charset="-18"/>
              </a:rPr>
              <a:t>Początki mieczy rycerskich sięgają ok. 800 roku, kiedy to kowale szukali oręża lepiej wyważonego niż ciężka </a:t>
            </a:r>
            <a:r>
              <a:rPr lang="pl-PL" sz="2000" i="1" dirty="0" err="1" smtClean="0">
                <a:latin typeface="Brygada 1918" pitchFamily="50" charset="-18"/>
                <a:ea typeface="Brygada 1918" pitchFamily="50" charset="-18"/>
              </a:rPr>
              <a:t>spatha</a:t>
            </a:r>
            <a:r>
              <a:rPr lang="pl-PL" sz="2000" dirty="0" smtClean="0">
                <a:latin typeface="Brygada 1918" pitchFamily="50" charset="-18"/>
                <a:ea typeface="Brygada 1918" pitchFamily="50" charset="-18"/>
              </a:rPr>
              <a:t>.</a:t>
            </a:r>
          </a:p>
          <a:p>
            <a:pPr algn="just">
              <a:buClr>
                <a:schemeClr val="accent3"/>
              </a:buClr>
              <a:defRPr/>
            </a:pPr>
            <a:r>
              <a:rPr lang="pl-PL" sz="2000" dirty="0" smtClean="0">
                <a:latin typeface="Brygada 1918" pitchFamily="50" charset="-18"/>
                <a:ea typeface="Brygada 1918" pitchFamily="50" charset="-18"/>
              </a:rPr>
              <a:t>Tym samym powstał miecz o wydanym sztychu oraz krzyżowym jelcu, który silnie nasycone chrześcijaństwem średniowiecze, ze względu na swój wygląd przypominający krzyż, nadało religijno-magicznego znaczenia.</a:t>
            </a:r>
          </a:p>
          <a:p>
            <a:pPr algn="just">
              <a:buClr>
                <a:schemeClr val="accent3"/>
              </a:buClr>
              <a:defRPr/>
            </a:pPr>
            <a:r>
              <a:rPr lang="pl-PL" sz="2000" dirty="0" smtClean="0">
                <a:latin typeface="Brygada 1918" pitchFamily="50" charset="-18"/>
                <a:ea typeface="Brygada 1918" pitchFamily="50" charset="-18"/>
              </a:rPr>
              <a:t>Miecz kilkukrotnie wymieniany był w Biblii, stał się więc symbolem słowa Bożego oraz bożego bojownika. Noszono go przed władcą oraz sędzią, a jego zgubienie lub zniszczenie okrywało hańbą właściciela.</a:t>
            </a:r>
          </a:p>
          <a:p>
            <a:pPr algn="just">
              <a:buClr>
                <a:schemeClr val="accent3"/>
              </a:buClr>
              <a:defRPr/>
            </a:pPr>
            <a:r>
              <a:rPr lang="pl-PL" sz="2000" dirty="0" smtClean="0">
                <a:latin typeface="Brygada 1918" pitchFamily="50" charset="-18"/>
                <a:ea typeface="Brygada 1918" pitchFamily="50" charset="-18"/>
              </a:rPr>
              <a:t>Niektóre z mieczy posiadały własne imiona.</a:t>
            </a:r>
          </a:p>
          <a:p>
            <a:pPr algn="just">
              <a:buClr>
                <a:schemeClr val="accent3"/>
              </a:buClr>
              <a:buNone/>
              <a:defRPr/>
            </a:pPr>
            <a:r>
              <a:rPr lang="pl-PL" sz="2000" dirty="0" smtClean="0">
                <a:latin typeface="Brygada 1918" pitchFamily="50" charset="-18"/>
                <a:ea typeface="Brygada 1918" pitchFamily="50" charset="-18"/>
              </a:rPr>
              <a:t>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467544" y="692696"/>
            <a:ext cx="8229600" cy="720080"/>
          </a:xfrm>
        </p:spPr>
        <p:txBody>
          <a:bodyPr>
            <a:noAutofit/>
          </a:bodyPr>
          <a:lstStyle/>
          <a:p>
            <a:pPr algn="ctr"/>
            <a:r>
              <a:rPr lang="pl-PL" sz="4400" b="1" dirty="0" smtClean="0">
                <a:latin typeface="Brygada 1918" pitchFamily="50" charset="-18"/>
                <a:ea typeface="Brygada 1918" pitchFamily="50" charset="-18"/>
              </a:rPr>
              <a:t>Uzbrojenie europejskie</a:t>
            </a:r>
            <a:endParaRPr lang="pl-PL" sz="4400" b="1" dirty="0">
              <a:latin typeface="Brygada 1918" pitchFamily="50" charset="-18"/>
              <a:ea typeface="Brygada 1918" pitchFamily="50" charset="-18"/>
            </a:endParaRPr>
          </a:p>
        </p:txBody>
      </p:sp>
      <p:sp>
        <p:nvSpPr>
          <p:cNvPr id="3" name="Symbol zastępczy zawartości 2"/>
          <p:cNvSpPr>
            <a:spLocks noGrp="1"/>
          </p:cNvSpPr>
          <p:nvPr>
            <p:ph idx="1"/>
          </p:nvPr>
        </p:nvSpPr>
        <p:spPr/>
        <p:txBody>
          <a:bodyPr/>
          <a:lstStyle/>
          <a:p>
            <a:pPr>
              <a:buNone/>
            </a:pPr>
            <a:r>
              <a:rPr lang="pl-PL" dirty="0" smtClean="0">
                <a:latin typeface="Brygada 1918" pitchFamily="50" charset="-18"/>
                <a:ea typeface="Brygada 1918" pitchFamily="50" charset="-18"/>
              </a:rPr>
              <a:t>Broń palna - artyleria</a:t>
            </a:r>
          </a:p>
          <a:p>
            <a:r>
              <a:rPr lang="pl-PL" dirty="0" smtClean="0">
                <a:latin typeface="Brygada 1918" pitchFamily="50" charset="-18"/>
                <a:ea typeface="Brygada 1918" pitchFamily="50" charset="-18"/>
              </a:rPr>
              <a:t>Bombardy</a:t>
            </a:r>
          </a:p>
          <a:p>
            <a:r>
              <a:rPr lang="pl-PL" dirty="0" smtClean="0">
                <a:latin typeface="Brygada 1918" pitchFamily="50" charset="-18"/>
                <a:ea typeface="Brygada 1918" pitchFamily="50" charset="-18"/>
              </a:rPr>
              <a:t>Hufnice</a:t>
            </a:r>
          </a:p>
          <a:p>
            <a:r>
              <a:rPr lang="pl-PL" dirty="0" smtClean="0">
                <a:latin typeface="Brygada 1918" pitchFamily="50" charset="-18"/>
                <a:ea typeface="Brygada 1918" pitchFamily="50" charset="-18"/>
              </a:rPr>
              <a:t>Foglerze</a:t>
            </a:r>
          </a:p>
          <a:p>
            <a:r>
              <a:rPr lang="pl-PL" dirty="0" smtClean="0">
                <a:latin typeface="Brygada 1918" pitchFamily="50" charset="-18"/>
                <a:ea typeface="Brygada 1918" pitchFamily="50" charset="-18"/>
              </a:rPr>
              <a:t>Taraśnice</a:t>
            </a:r>
          </a:p>
          <a:p>
            <a:pPr lvl="1"/>
            <a:endParaRPr lang="pl-PL" dirty="0" smtClean="0">
              <a:latin typeface="Brygada 1918" pitchFamily="50" charset="-18"/>
              <a:ea typeface="Brygada 1918" pitchFamily="50" charset="-18"/>
            </a:endParaRPr>
          </a:p>
          <a:p>
            <a:pPr lvl="1"/>
            <a:endParaRPr lang="pl-PL" dirty="0">
              <a:latin typeface="Brygada 1918" pitchFamily="50" charset="-18"/>
              <a:ea typeface="Brygada 1918" pitchFamily="50" charset="-18"/>
            </a:endParaRPr>
          </a:p>
        </p:txBody>
      </p:sp>
      <p:sp>
        <p:nvSpPr>
          <p:cNvPr id="4" name="Tytuł 1"/>
          <p:cNvSpPr txBox="1">
            <a:spLocks/>
          </p:cNvSpPr>
          <p:nvPr/>
        </p:nvSpPr>
        <p:spPr>
          <a:xfrm>
            <a:off x="539552" y="1556792"/>
            <a:ext cx="8229600" cy="720080"/>
          </a:xfrm>
          <a:prstGeom prst="rect">
            <a:avLst/>
          </a:prstGeom>
        </p:spPr>
        <p:txBody>
          <a:bodyPr vert="horz" anchor="ct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pl-PL" sz="4000" b="0" i="0" u="none" strike="noStrike" kern="1200" cap="none" spc="0" normalizeH="0" baseline="0" noProof="0" dirty="0" smtClean="0">
                <a:ln>
                  <a:noFill/>
                </a:ln>
                <a:solidFill>
                  <a:schemeClr val="tx2"/>
                </a:solidFill>
                <a:effectLst/>
                <a:uLnTx/>
                <a:uFillTx/>
                <a:latin typeface="Brygada 1918" pitchFamily="50" charset="-18"/>
                <a:ea typeface="Brygada 1918" pitchFamily="50" charset="-18"/>
                <a:cs typeface="+mj-cs"/>
              </a:rPr>
              <a:t>Uzbrojenie zaczepne</a:t>
            </a:r>
            <a:endParaRPr kumimoji="0" lang="pl-PL" sz="4000" b="0" i="0" u="none" strike="noStrike" kern="1200" cap="none" spc="0" normalizeH="0" baseline="0" noProof="0" dirty="0">
              <a:ln>
                <a:noFill/>
              </a:ln>
              <a:solidFill>
                <a:schemeClr val="tx2"/>
              </a:solidFill>
              <a:effectLst/>
              <a:uLnTx/>
              <a:uFillTx/>
              <a:latin typeface="Brygada 1918" pitchFamily="50" charset="-18"/>
              <a:ea typeface="Brygada 1918" pitchFamily="50" charset="-18"/>
              <a:cs typeface="+mj-cs"/>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539552" y="476672"/>
            <a:ext cx="8229600" cy="432048"/>
          </a:xfrm>
        </p:spPr>
        <p:txBody>
          <a:bodyPr>
            <a:normAutofit fontScale="90000"/>
          </a:bodyPr>
          <a:lstStyle/>
          <a:p>
            <a:pPr algn="ctr"/>
            <a:r>
              <a:rPr lang="pl-PL" dirty="0" smtClean="0">
                <a:latin typeface="Brygada 1918" pitchFamily="50" charset="-18"/>
                <a:ea typeface="Brygada 1918" pitchFamily="50" charset="-18"/>
              </a:rPr>
              <a:t>Broń palna</a:t>
            </a:r>
            <a:endParaRPr lang="pl-PL" dirty="0">
              <a:latin typeface="Brygada 1918" pitchFamily="50" charset="-18"/>
              <a:ea typeface="Brygada 1918" pitchFamily="50" charset="-18"/>
            </a:endParaRPr>
          </a:p>
        </p:txBody>
      </p:sp>
      <p:sp>
        <p:nvSpPr>
          <p:cNvPr id="5" name="Tytuł 2"/>
          <p:cNvSpPr txBox="1">
            <a:spLocks/>
          </p:cNvSpPr>
          <p:nvPr/>
        </p:nvSpPr>
        <p:spPr>
          <a:xfrm>
            <a:off x="72360" y="867489"/>
            <a:ext cx="9071640" cy="523220"/>
          </a:xfrm>
          <a:prstGeom prst="rect">
            <a:avLst/>
          </a:prstGeom>
        </p:spPr>
        <p:txBody>
          <a:bodyPr vert="horz" anchor="ctr">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algn="ctr" defTabSz="914400" rtl="0" eaLnBrk="1" fontAlgn="auto" latinLnBrk="0" hangingPunct="1">
              <a:lnSpc>
                <a:spcPct val="100000"/>
              </a:lnSpc>
              <a:spcBef>
                <a:spcPct val="0"/>
              </a:spcBef>
              <a:spcAft>
                <a:spcPts val="0"/>
              </a:spcAft>
              <a:buClrTx/>
              <a:buSzPct val="45000"/>
              <a:buFont typeface="StarSymbol"/>
              <a:buNone/>
              <a:tabLst/>
              <a:defRPr/>
            </a:pPr>
            <a:r>
              <a:rPr lang="pl-PL" sz="2800" noProof="0" dirty="0" smtClean="0">
                <a:solidFill>
                  <a:schemeClr val="tx2"/>
                </a:solidFill>
                <a:latin typeface="Brygada 1918" pitchFamily="50" charset="-18"/>
                <a:ea typeface="Brygada 1918" pitchFamily="50" charset="-18"/>
                <a:cs typeface="+mj-cs"/>
              </a:rPr>
              <a:t>Informacje ogólne - proch</a:t>
            </a:r>
            <a:endParaRPr kumimoji="0" lang="pl-PL" sz="2800" b="0" i="0" u="none" strike="noStrike" kern="1200" cap="none" spc="0" normalizeH="0" baseline="0" noProof="0" dirty="0">
              <a:ln>
                <a:noFill/>
              </a:ln>
              <a:solidFill>
                <a:schemeClr val="tx2"/>
              </a:solidFill>
              <a:effectLst/>
              <a:uLnTx/>
              <a:uFillTx/>
              <a:latin typeface="Brygada 1918" pitchFamily="50" charset="-18"/>
              <a:ea typeface="Brygada 1918" pitchFamily="50" charset="-18"/>
              <a:cs typeface="+mj-cs"/>
            </a:endParaRPr>
          </a:p>
        </p:txBody>
      </p:sp>
      <p:sp>
        <p:nvSpPr>
          <p:cNvPr id="6" name="Symbol zastępczy tekstu 3"/>
          <p:cNvSpPr txBox="1">
            <a:spLocks/>
          </p:cNvSpPr>
          <p:nvPr/>
        </p:nvSpPr>
        <p:spPr>
          <a:xfrm>
            <a:off x="2699792" y="1484784"/>
            <a:ext cx="6048672" cy="5112568"/>
          </a:xfrm>
          <a:prstGeom prst="rect">
            <a:avLst/>
          </a:prstGeom>
        </p:spPr>
        <p:txBody>
          <a:bodyPr vert="horz">
            <a:normAutofit fontScale="85000" lnSpcReduction="20000"/>
          </a:bodyPr>
          <a:lstStyle>
            <a:defPPr marL="432000" lvl="0" indent="-324000">
              <a:spcBef>
                <a:spcPts val="1417"/>
              </a:spcBef>
              <a:spcAft>
                <a:spcPts val="0"/>
              </a:spcAft>
              <a:buSzPct val="45000"/>
              <a:buFont typeface="StarSymbol"/>
              <a:buNone/>
              <a:defRPr lang="pl-PL" sz="3200" b="0" i="0" u="none" strike="noStrike" kern="1200" cap="none">
                <a:ln>
                  <a:noFill/>
                </a:ln>
                <a:latin typeface="Liberation Sans" pitchFamily="18"/>
                <a:ea typeface="Microsoft YaHei" pitchFamily="2"/>
                <a:cs typeface="Mangal" pitchFamily="2"/>
              </a:defRPr>
            </a:defPPr>
            <a:lvl1pPr marL="432000" lvl="0" indent="-324000">
              <a:spcBef>
                <a:spcPts val="1417"/>
              </a:spcBef>
              <a:spcAft>
                <a:spcPts val="0"/>
              </a:spcAft>
              <a:buSzPct val="45000"/>
              <a:buFont typeface="StarSymbol"/>
              <a:buChar char="●"/>
              <a:defRPr lang="pl-PL" sz="3200" b="0" i="0" u="none" strike="noStrike" kern="1200" cap="none">
                <a:ln>
                  <a:noFill/>
                </a:ln>
                <a:latin typeface="Liberation Sans" pitchFamily="18"/>
                <a:ea typeface="Microsoft YaHei" pitchFamily="2"/>
                <a:cs typeface="Mangal" pitchFamily="2"/>
              </a:defRPr>
            </a:lvl1pPr>
            <a:lvl2pPr marL="864000" lvl="1" indent="-324000">
              <a:spcBef>
                <a:spcPts val="1134"/>
              </a:spcBef>
              <a:spcAft>
                <a:spcPts val="0"/>
              </a:spcAft>
              <a:buSzPct val="75000"/>
              <a:buFont typeface="StarSymbol"/>
              <a:buChar char="–"/>
              <a:defRPr lang="pl-PL" sz="2800" b="0" i="0" u="none" strike="noStrike" kern="1200" cap="none">
                <a:ln>
                  <a:noFill/>
                </a:ln>
                <a:latin typeface="Liberation Sans" pitchFamily="18"/>
                <a:ea typeface="Microsoft YaHei" pitchFamily="2"/>
                <a:cs typeface="Mangal" pitchFamily="2"/>
              </a:defRPr>
            </a:lvl2pPr>
            <a:lvl3pPr marL="1295999" lvl="2" indent="-288000">
              <a:spcBef>
                <a:spcPts val="850"/>
              </a:spcBef>
              <a:spcAft>
                <a:spcPts val="0"/>
              </a:spcAft>
              <a:buSzPct val="45000"/>
              <a:buFont typeface="StarSymbol"/>
              <a:buChar char="●"/>
              <a:defRPr lang="pl-PL" sz="2400" b="0" i="0" u="none" strike="noStrike" kern="1200" cap="none">
                <a:ln>
                  <a:noFill/>
                </a:ln>
                <a:latin typeface="Liberation Sans" pitchFamily="18"/>
                <a:ea typeface="Microsoft YaHei" pitchFamily="2"/>
                <a:cs typeface="Mangal" pitchFamily="2"/>
              </a:defRPr>
            </a:lvl3pPr>
            <a:lvl4pPr marL="1728000" lvl="3" indent="-216000">
              <a:spcBef>
                <a:spcPts val="567"/>
              </a:spcBef>
              <a:spcAft>
                <a:spcPts val="0"/>
              </a:spcAft>
              <a:buSzPct val="75000"/>
              <a:buFont typeface="StarSymbol"/>
              <a:buChar char="–"/>
              <a:defRPr lang="pl-PL" sz="2000" b="0" i="0" u="none" strike="noStrike" kern="1200" cap="none">
                <a:ln>
                  <a:noFill/>
                </a:ln>
                <a:latin typeface="Liberation Sans" pitchFamily="18"/>
                <a:ea typeface="Microsoft YaHei" pitchFamily="2"/>
                <a:cs typeface="Mangal" pitchFamily="2"/>
              </a:defRPr>
            </a:lvl4pPr>
            <a:lvl5pPr marL="2160000" lvl="4"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5pPr>
            <a:lvl6pPr marL="2592000" lvl="5"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6pPr>
            <a:lvl7pPr marL="3024000" lvl="6"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7pPr>
            <a:lvl8pPr marL="3456000" lvl="7"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8pPr>
            <a:lvl9pPr marL="3887999" lvl="8"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9pPr>
          </a:lstStyle>
          <a:p>
            <a:pPr algn="just">
              <a:buClr>
                <a:schemeClr val="accent3"/>
              </a:buClr>
              <a:defRPr/>
            </a:pPr>
            <a:r>
              <a:rPr lang="pl-PL" sz="2000" dirty="0" smtClean="0">
                <a:latin typeface="Brygada 1918" pitchFamily="50" charset="-18"/>
                <a:ea typeface="Brygada 1918" pitchFamily="50" charset="-18"/>
              </a:rPr>
              <a:t>Wynalazek broni palnej ściśle wiąże się z wynalezieniem czarnego prochu. Czarny proch to mieszanka saletry, węgla drzewnego i siarki. Został wynaleziony w Chinach w IX wieku. Pierwotnie stosowano go do produkcji fajerwerków. Pierwsze militarne zastosowania miały postać ognistych lanc i wybuchających bomb.</a:t>
            </a:r>
          </a:p>
          <a:p>
            <a:pPr algn="just">
              <a:buClr>
                <a:schemeClr val="accent3"/>
              </a:buClr>
              <a:defRPr/>
            </a:pPr>
            <a:r>
              <a:rPr lang="pl-PL" sz="2000" dirty="0" smtClean="0">
                <a:latin typeface="Brygada 1918" pitchFamily="50" charset="-18"/>
                <a:ea typeface="Brygada 1918" pitchFamily="50" charset="-18"/>
              </a:rPr>
              <a:t>Ogniste lance miała postać rury bambusowej, wypełnionej prochem i siekańcami, przymocowanej do włóczni. Po podpaleniu działała jak rodzaj ręcznego miotacza ognia, wyrzucając strumień ognia na odległość ok. 2 m.  </a:t>
            </a:r>
          </a:p>
          <a:p>
            <a:pPr algn="just">
              <a:buClr>
                <a:schemeClr val="accent3"/>
              </a:buClr>
              <a:defRPr/>
            </a:pPr>
            <a:r>
              <a:rPr lang="pl-PL" sz="2000" dirty="0" smtClean="0">
                <a:latin typeface="Brygada 1918" pitchFamily="50" charset="-18"/>
                <a:ea typeface="Brygada 1918" pitchFamily="50" charset="-18"/>
              </a:rPr>
              <a:t>Czarny proch trafił do Europy prawdopodobnie za sprawą Mongołów w 1 poł. XIII wieku.</a:t>
            </a:r>
          </a:p>
          <a:p>
            <a:pPr algn="just">
              <a:buClr>
                <a:schemeClr val="accent3"/>
              </a:buClr>
              <a:defRPr/>
            </a:pPr>
            <a:r>
              <a:rPr lang="pl-PL" sz="2000" dirty="0" smtClean="0">
                <a:latin typeface="Brygada 1918" pitchFamily="50" charset="-18"/>
                <a:ea typeface="Brygada 1918" pitchFamily="50" charset="-18"/>
              </a:rPr>
              <a:t>Pierwsza wzmianka o czarnym prochu w Europie pochodzi z dzieła „Opus </a:t>
            </a:r>
            <a:r>
              <a:rPr lang="pl-PL" sz="2000" dirty="0" err="1" smtClean="0">
                <a:latin typeface="Brygada 1918" pitchFamily="50" charset="-18"/>
                <a:ea typeface="Brygada 1918" pitchFamily="50" charset="-18"/>
              </a:rPr>
              <a:t>Majus</a:t>
            </a:r>
            <a:r>
              <a:rPr lang="pl-PL" sz="2000" dirty="0" smtClean="0">
                <a:latin typeface="Brygada 1918" pitchFamily="50" charset="-18"/>
                <a:ea typeface="Brygada 1918" pitchFamily="50" charset="-18"/>
              </a:rPr>
              <a:t>” Rogera Bacona z ok. 1267 roku, gdzie wymienia on proporcje składników (42/29/29) i omawia jego możliwe użycie w walce. W 1275 roku, inny mnich, wywodzący się z terenów niemieckich Albert Wielki też podaje recepturę prochu, ale o składnikach 67/11/22.</a:t>
            </a:r>
          </a:p>
          <a:p>
            <a:pPr algn="just">
              <a:buClr>
                <a:schemeClr val="accent3"/>
              </a:buClr>
              <a:defRPr/>
            </a:pPr>
            <a:endParaRPr lang="pl-PL" sz="2000" dirty="0" smtClean="0">
              <a:latin typeface="Brygada 1918" pitchFamily="50" charset="-18"/>
              <a:ea typeface="Brygada 1918" pitchFamily="50" charset="-18"/>
            </a:endParaRPr>
          </a:p>
          <a:p>
            <a:pPr algn="just">
              <a:buClr>
                <a:schemeClr val="accent3"/>
              </a:buClr>
              <a:defRPr/>
            </a:pPr>
            <a:endParaRPr lang="pl-PL" sz="2000" dirty="0" smtClean="0">
              <a:latin typeface="Brygada 1918" pitchFamily="50" charset="-18"/>
              <a:ea typeface="Brygada 1918" pitchFamily="50" charset="-18"/>
            </a:endParaRPr>
          </a:p>
          <a:p>
            <a:pPr algn="just">
              <a:buClr>
                <a:schemeClr val="accent3"/>
              </a:buClr>
              <a:defRPr/>
            </a:pPr>
            <a:endParaRPr lang="pl-PL" sz="2000" dirty="0" smtClean="0">
              <a:latin typeface="Brygada 1918" pitchFamily="50" charset="-18"/>
              <a:ea typeface="Brygada 1918" pitchFamily="50" charset="-18"/>
            </a:endParaRPr>
          </a:p>
        </p:txBody>
      </p:sp>
      <p:pic>
        <p:nvPicPr>
          <p:cNvPr id="7" name="Obraz 6" descr="梨花鎗.jpg"/>
          <p:cNvPicPr>
            <a:picLocks noChangeAspect="1"/>
          </p:cNvPicPr>
          <p:nvPr/>
        </p:nvPicPr>
        <p:blipFill>
          <a:blip r:embed="rId2" cstate="print"/>
          <a:stretch>
            <a:fillRect/>
          </a:stretch>
        </p:blipFill>
        <p:spPr>
          <a:xfrm>
            <a:off x="251520" y="1916832"/>
            <a:ext cx="2545819" cy="3243188"/>
          </a:xfrm>
          <a:prstGeom prst="rect">
            <a:avLst/>
          </a:prstGeom>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539552" y="476672"/>
            <a:ext cx="8229600" cy="432048"/>
          </a:xfrm>
        </p:spPr>
        <p:txBody>
          <a:bodyPr>
            <a:normAutofit fontScale="90000"/>
          </a:bodyPr>
          <a:lstStyle/>
          <a:p>
            <a:pPr algn="ctr"/>
            <a:r>
              <a:rPr lang="pl-PL" dirty="0" smtClean="0">
                <a:latin typeface="Brygada 1918" pitchFamily="50" charset="-18"/>
                <a:ea typeface="Brygada 1918" pitchFamily="50" charset="-18"/>
              </a:rPr>
              <a:t>Broń palna</a:t>
            </a:r>
            <a:endParaRPr lang="pl-PL" dirty="0">
              <a:latin typeface="Brygada 1918" pitchFamily="50" charset="-18"/>
              <a:ea typeface="Brygada 1918" pitchFamily="50" charset="-18"/>
            </a:endParaRPr>
          </a:p>
        </p:txBody>
      </p:sp>
      <p:sp>
        <p:nvSpPr>
          <p:cNvPr id="5" name="Tytuł 2"/>
          <p:cNvSpPr txBox="1">
            <a:spLocks/>
          </p:cNvSpPr>
          <p:nvPr/>
        </p:nvSpPr>
        <p:spPr>
          <a:xfrm>
            <a:off x="72360" y="867489"/>
            <a:ext cx="9071640" cy="523220"/>
          </a:xfrm>
          <a:prstGeom prst="rect">
            <a:avLst/>
          </a:prstGeom>
        </p:spPr>
        <p:txBody>
          <a:bodyPr vert="horz" anchor="ctr">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algn="ctr" defTabSz="914400" rtl="0" eaLnBrk="1" fontAlgn="auto" latinLnBrk="0" hangingPunct="1">
              <a:lnSpc>
                <a:spcPct val="100000"/>
              </a:lnSpc>
              <a:spcBef>
                <a:spcPct val="0"/>
              </a:spcBef>
              <a:spcAft>
                <a:spcPts val="0"/>
              </a:spcAft>
              <a:buClrTx/>
              <a:buSzPct val="45000"/>
              <a:buFont typeface="StarSymbol"/>
              <a:buNone/>
              <a:tabLst/>
              <a:defRPr/>
            </a:pPr>
            <a:r>
              <a:rPr lang="pl-PL" sz="2800" noProof="0" dirty="0" smtClean="0">
                <a:solidFill>
                  <a:schemeClr val="tx2"/>
                </a:solidFill>
                <a:latin typeface="Brygada 1918" pitchFamily="50" charset="-18"/>
                <a:ea typeface="Brygada 1918" pitchFamily="50" charset="-18"/>
                <a:cs typeface="+mj-cs"/>
              </a:rPr>
              <a:t>Informacje ogólne – użycie artylerii</a:t>
            </a:r>
            <a:endParaRPr kumimoji="0" lang="pl-PL" sz="2800" b="0" i="0" u="none" strike="noStrike" kern="1200" cap="none" spc="0" normalizeH="0" baseline="0" noProof="0" dirty="0">
              <a:ln>
                <a:noFill/>
              </a:ln>
              <a:solidFill>
                <a:schemeClr val="tx2"/>
              </a:solidFill>
              <a:effectLst/>
              <a:uLnTx/>
              <a:uFillTx/>
              <a:latin typeface="Brygada 1918" pitchFamily="50" charset="-18"/>
              <a:ea typeface="Brygada 1918" pitchFamily="50" charset="-18"/>
              <a:cs typeface="+mj-cs"/>
            </a:endParaRPr>
          </a:p>
        </p:txBody>
      </p:sp>
      <p:sp>
        <p:nvSpPr>
          <p:cNvPr id="6" name="Symbol zastępczy tekstu 3"/>
          <p:cNvSpPr txBox="1">
            <a:spLocks/>
          </p:cNvSpPr>
          <p:nvPr/>
        </p:nvSpPr>
        <p:spPr>
          <a:xfrm>
            <a:off x="2699792" y="1484784"/>
            <a:ext cx="6048672" cy="5112568"/>
          </a:xfrm>
          <a:prstGeom prst="rect">
            <a:avLst/>
          </a:prstGeom>
        </p:spPr>
        <p:txBody>
          <a:bodyPr vert="horz">
            <a:normAutofit lnSpcReduction="10000"/>
          </a:bodyPr>
          <a:lstStyle>
            <a:defPPr marL="432000" lvl="0" indent="-324000">
              <a:spcBef>
                <a:spcPts val="1417"/>
              </a:spcBef>
              <a:spcAft>
                <a:spcPts val="0"/>
              </a:spcAft>
              <a:buSzPct val="45000"/>
              <a:buFont typeface="StarSymbol"/>
              <a:buNone/>
              <a:defRPr lang="pl-PL" sz="3200" b="0" i="0" u="none" strike="noStrike" kern="1200" cap="none">
                <a:ln>
                  <a:noFill/>
                </a:ln>
                <a:latin typeface="Liberation Sans" pitchFamily="18"/>
                <a:ea typeface="Microsoft YaHei" pitchFamily="2"/>
                <a:cs typeface="Mangal" pitchFamily="2"/>
              </a:defRPr>
            </a:defPPr>
            <a:lvl1pPr marL="432000" lvl="0" indent="-324000">
              <a:spcBef>
                <a:spcPts val="1417"/>
              </a:spcBef>
              <a:spcAft>
                <a:spcPts val="0"/>
              </a:spcAft>
              <a:buSzPct val="45000"/>
              <a:buFont typeface="StarSymbol"/>
              <a:buChar char="●"/>
              <a:defRPr lang="pl-PL" sz="3200" b="0" i="0" u="none" strike="noStrike" kern="1200" cap="none">
                <a:ln>
                  <a:noFill/>
                </a:ln>
                <a:latin typeface="Liberation Sans" pitchFamily="18"/>
                <a:ea typeface="Microsoft YaHei" pitchFamily="2"/>
                <a:cs typeface="Mangal" pitchFamily="2"/>
              </a:defRPr>
            </a:lvl1pPr>
            <a:lvl2pPr marL="864000" lvl="1" indent="-324000">
              <a:spcBef>
                <a:spcPts val="1134"/>
              </a:spcBef>
              <a:spcAft>
                <a:spcPts val="0"/>
              </a:spcAft>
              <a:buSzPct val="75000"/>
              <a:buFont typeface="StarSymbol"/>
              <a:buChar char="–"/>
              <a:defRPr lang="pl-PL" sz="2800" b="0" i="0" u="none" strike="noStrike" kern="1200" cap="none">
                <a:ln>
                  <a:noFill/>
                </a:ln>
                <a:latin typeface="Liberation Sans" pitchFamily="18"/>
                <a:ea typeface="Microsoft YaHei" pitchFamily="2"/>
                <a:cs typeface="Mangal" pitchFamily="2"/>
              </a:defRPr>
            </a:lvl2pPr>
            <a:lvl3pPr marL="1295999" lvl="2" indent="-288000">
              <a:spcBef>
                <a:spcPts val="850"/>
              </a:spcBef>
              <a:spcAft>
                <a:spcPts val="0"/>
              </a:spcAft>
              <a:buSzPct val="45000"/>
              <a:buFont typeface="StarSymbol"/>
              <a:buChar char="●"/>
              <a:defRPr lang="pl-PL" sz="2400" b="0" i="0" u="none" strike="noStrike" kern="1200" cap="none">
                <a:ln>
                  <a:noFill/>
                </a:ln>
                <a:latin typeface="Liberation Sans" pitchFamily="18"/>
                <a:ea typeface="Microsoft YaHei" pitchFamily="2"/>
                <a:cs typeface="Mangal" pitchFamily="2"/>
              </a:defRPr>
            </a:lvl3pPr>
            <a:lvl4pPr marL="1728000" lvl="3" indent="-216000">
              <a:spcBef>
                <a:spcPts val="567"/>
              </a:spcBef>
              <a:spcAft>
                <a:spcPts val="0"/>
              </a:spcAft>
              <a:buSzPct val="75000"/>
              <a:buFont typeface="StarSymbol"/>
              <a:buChar char="–"/>
              <a:defRPr lang="pl-PL" sz="2000" b="0" i="0" u="none" strike="noStrike" kern="1200" cap="none">
                <a:ln>
                  <a:noFill/>
                </a:ln>
                <a:latin typeface="Liberation Sans" pitchFamily="18"/>
                <a:ea typeface="Microsoft YaHei" pitchFamily="2"/>
                <a:cs typeface="Mangal" pitchFamily="2"/>
              </a:defRPr>
            </a:lvl4pPr>
            <a:lvl5pPr marL="2160000" lvl="4"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5pPr>
            <a:lvl6pPr marL="2592000" lvl="5"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6pPr>
            <a:lvl7pPr marL="3024000" lvl="6"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7pPr>
            <a:lvl8pPr marL="3456000" lvl="7"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8pPr>
            <a:lvl9pPr marL="3887999" lvl="8"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9pPr>
          </a:lstStyle>
          <a:p>
            <a:pPr algn="just">
              <a:buClr>
                <a:schemeClr val="accent3"/>
              </a:buClr>
              <a:defRPr/>
            </a:pPr>
            <a:r>
              <a:rPr lang="pl-PL" sz="2000" dirty="0" smtClean="0">
                <a:latin typeface="Brygada 1918" pitchFamily="50" charset="-18"/>
                <a:ea typeface="Brygada 1918" pitchFamily="50" charset="-18"/>
              </a:rPr>
              <a:t>W Europie po raz pierwszy odnotowano użycie broni palnej w 1331 roku podczas oblężenia miasta </a:t>
            </a:r>
            <a:r>
              <a:rPr lang="pl-PL" sz="2000" dirty="0" err="1" smtClean="0">
                <a:latin typeface="Brygada 1918" pitchFamily="50" charset="-18"/>
                <a:ea typeface="Brygada 1918" pitchFamily="50" charset="-18"/>
              </a:rPr>
              <a:t>Cividale</a:t>
            </a:r>
            <a:r>
              <a:rPr lang="pl-PL" sz="2000" dirty="0" smtClean="0">
                <a:latin typeface="Brygada 1918" pitchFamily="50" charset="-18"/>
                <a:ea typeface="Brygada 1918" pitchFamily="50" charset="-18"/>
              </a:rPr>
              <a:t> we Friuli (płn. Włochy). Kronikarz pisał, iż „ustawione przed miastem tuby ostrzeliwały je z odległości </a:t>
            </a:r>
            <a:r>
              <a:rPr lang="pl-PL" sz="2000" dirty="0" err="1" smtClean="0">
                <a:latin typeface="Brygada 1918" pitchFamily="50" charset="-18"/>
                <a:ea typeface="Brygada 1918" pitchFamily="50" charset="-18"/>
              </a:rPr>
              <a:t>sclopusami</a:t>
            </a:r>
            <a:r>
              <a:rPr lang="pl-PL" sz="2000" dirty="0" smtClean="0">
                <a:latin typeface="Brygada 1918" pitchFamily="50" charset="-18"/>
                <a:ea typeface="Brygada 1918" pitchFamily="50" charset="-18"/>
              </a:rPr>
              <a:t> nie czyniąc szkody”. </a:t>
            </a:r>
            <a:r>
              <a:rPr lang="pl-PL" sz="2000" dirty="0" err="1" smtClean="0">
                <a:latin typeface="Brygada 1918" pitchFamily="50" charset="-18"/>
                <a:ea typeface="Brygada 1918" pitchFamily="50" charset="-18"/>
              </a:rPr>
              <a:t>Sclopus</a:t>
            </a:r>
            <a:r>
              <a:rPr lang="pl-PL" sz="2000" dirty="0" smtClean="0">
                <a:latin typeface="Brygada 1918" pitchFamily="50" charset="-18"/>
                <a:ea typeface="Brygada 1918" pitchFamily="50" charset="-18"/>
              </a:rPr>
              <a:t>, czyli to „co grzmi”.</a:t>
            </a:r>
          </a:p>
          <a:p>
            <a:r>
              <a:rPr lang="pl-PL" sz="2000" dirty="0" smtClean="0">
                <a:latin typeface="Brygada 1918" pitchFamily="50" charset="-18"/>
                <a:ea typeface="Brygada 1918" pitchFamily="50" charset="-18"/>
              </a:rPr>
              <a:t>Pierwsza wzmianka o użyciu broni palnej w Polsce pochodzi z roku 1383 w trakcie oblężenia Pyzdr. </a:t>
            </a:r>
            <a:r>
              <a:rPr lang="pl-PL" sz="2000" dirty="0" smtClean="0">
                <a:solidFill>
                  <a:srgbClr val="333333"/>
                </a:solidFill>
                <a:latin typeface="Brygada 1918" pitchFamily="50" charset="-18"/>
                <a:ea typeface="Brygada 1918" pitchFamily="50" charset="-18"/>
              </a:rPr>
              <a:t>Oblężenie Pyzdr było pierwszym epizodem wojny domowej w Wielkopolsce (1382-1385) nazwanej wojną </a:t>
            </a:r>
            <a:r>
              <a:rPr lang="pl-PL" sz="2000" dirty="0" err="1" smtClean="0">
                <a:solidFill>
                  <a:srgbClr val="333333"/>
                </a:solidFill>
                <a:latin typeface="Brygada 1918" pitchFamily="50" charset="-18"/>
                <a:ea typeface="Brygada 1918" pitchFamily="50" charset="-18"/>
              </a:rPr>
              <a:t>Grzymalitów</a:t>
            </a:r>
            <a:r>
              <a:rPr lang="pl-PL" sz="2000" dirty="0" smtClean="0">
                <a:solidFill>
                  <a:srgbClr val="333333"/>
                </a:solidFill>
                <a:latin typeface="Brygada 1918" pitchFamily="50" charset="-18"/>
                <a:ea typeface="Brygada 1918" pitchFamily="50" charset="-18"/>
              </a:rPr>
              <a:t> z Nałęczami. </a:t>
            </a:r>
          </a:p>
          <a:p>
            <a:r>
              <a:rPr lang="pl-PL" sz="2000" dirty="0" smtClean="0">
                <a:solidFill>
                  <a:srgbClr val="333333"/>
                </a:solidFill>
                <a:latin typeface="Brygada 1918" pitchFamily="50" charset="-18"/>
                <a:ea typeface="Brygada 1918" pitchFamily="50" charset="-18"/>
              </a:rPr>
              <a:t>Pierwsza wzmianka o broni palnej w wojsku krzyżackim związana jest z oblężeniem Kowna w 1362 roku, kiedy to ostrzał murów prowadzono przy użyciu </a:t>
            </a:r>
            <a:r>
              <a:rPr lang="pl-PL" sz="2000" dirty="0" err="1" smtClean="0">
                <a:solidFill>
                  <a:srgbClr val="333333"/>
                </a:solidFill>
                <a:latin typeface="Brygada 1918" pitchFamily="50" charset="-18"/>
                <a:ea typeface="Brygada 1918" pitchFamily="50" charset="-18"/>
              </a:rPr>
              <a:t>lotbuchsen</a:t>
            </a:r>
            <a:r>
              <a:rPr lang="pl-PL" sz="2000" dirty="0" smtClean="0">
                <a:solidFill>
                  <a:srgbClr val="333333"/>
                </a:solidFill>
                <a:latin typeface="Brygada 1918" pitchFamily="50" charset="-18"/>
                <a:ea typeface="Brygada 1918" pitchFamily="50" charset="-18"/>
              </a:rPr>
              <a:t>.</a:t>
            </a:r>
            <a:endParaRPr lang="pl-PL" sz="2000" dirty="0" smtClean="0">
              <a:latin typeface="Brygada 1918" pitchFamily="50" charset="-18"/>
              <a:ea typeface="Brygada 1918" pitchFamily="50" charset="-18"/>
            </a:endParaRPr>
          </a:p>
          <a:p>
            <a:pPr algn="just">
              <a:buClr>
                <a:schemeClr val="accent3"/>
              </a:buClr>
              <a:defRPr/>
            </a:pPr>
            <a:endParaRPr lang="pl-PL" sz="2000" dirty="0" smtClean="0">
              <a:latin typeface="Brygada 1918" pitchFamily="50" charset="-18"/>
              <a:ea typeface="Brygada 1918" pitchFamily="50" charset="-18"/>
            </a:endParaRPr>
          </a:p>
        </p:txBody>
      </p:sp>
      <p:pic>
        <p:nvPicPr>
          <p:cNvPr id="7" name="Obraz 6" descr="EarlyCannonDeNobilitatibusSapientiiEtPrudentiisRegumManuscriptWalterdeMilemete1326.jpg"/>
          <p:cNvPicPr>
            <a:picLocks noChangeAspect="1"/>
          </p:cNvPicPr>
          <p:nvPr/>
        </p:nvPicPr>
        <p:blipFill>
          <a:blip r:embed="rId2" cstate="print"/>
          <a:stretch>
            <a:fillRect/>
          </a:stretch>
        </p:blipFill>
        <p:spPr>
          <a:xfrm>
            <a:off x="107504" y="3717032"/>
            <a:ext cx="2617516" cy="1224136"/>
          </a:xfrm>
          <a:prstGeom prst="rect">
            <a:avLst/>
          </a:prstGeom>
        </p:spPr>
      </p:pic>
      <p:pic>
        <p:nvPicPr>
          <p:cNvPr id="8" name="Obraz 7" descr="HLJ_hand_cannon.jpg"/>
          <p:cNvPicPr>
            <a:picLocks noChangeAspect="1"/>
          </p:cNvPicPr>
          <p:nvPr/>
        </p:nvPicPr>
        <p:blipFill>
          <a:blip r:embed="rId3" cstate="print"/>
          <a:stretch>
            <a:fillRect/>
          </a:stretch>
        </p:blipFill>
        <p:spPr>
          <a:xfrm>
            <a:off x="179512" y="1700808"/>
            <a:ext cx="2520280" cy="811902"/>
          </a:xfrm>
          <a:prstGeom prst="rect">
            <a:avLst/>
          </a:prstGeom>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539552" y="476672"/>
            <a:ext cx="8229600" cy="432048"/>
          </a:xfrm>
        </p:spPr>
        <p:txBody>
          <a:bodyPr>
            <a:normAutofit fontScale="90000"/>
          </a:bodyPr>
          <a:lstStyle/>
          <a:p>
            <a:pPr algn="ctr"/>
            <a:r>
              <a:rPr lang="pl-PL" dirty="0" smtClean="0">
                <a:latin typeface="Brygada 1918" pitchFamily="50" charset="-18"/>
                <a:ea typeface="Brygada 1918" pitchFamily="50" charset="-18"/>
              </a:rPr>
              <a:t>Broń palna</a:t>
            </a:r>
            <a:endParaRPr lang="pl-PL" dirty="0">
              <a:latin typeface="Brygada 1918" pitchFamily="50" charset="-18"/>
              <a:ea typeface="Brygada 1918" pitchFamily="50" charset="-18"/>
            </a:endParaRPr>
          </a:p>
        </p:txBody>
      </p:sp>
      <p:sp>
        <p:nvSpPr>
          <p:cNvPr id="5" name="Tytuł 2"/>
          <p:cNvSpPr txBox="1">
            <a:spLocks/>
          </p:cNvSpPr>
          <p:nvPr/>
        </p:nvSpPr>
        <p:spPr>
          <a:xfrm>
            <a:off x="72360" y="867489"/>
            <a:ext cx="9071640" cy="523220"/>
          </a:xfrm>
          <a:prstGeom prst="rect">
            <a:avLst/>
          </a:prstGeom>
        </p:spPr>
        <p:txBody>
          <a:bodyPr vert="horz" anchor="ctr">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algn="ctr" defTabSz="914400" rtl="0" eaLnBrk="1" fontAlgn="auto" latinLnBrk="0" hangingPunct="1">
              <a:lnSpc>
                <a:spcPct val="100000"/>
              </a:lnSpc>
              <a:spcBef>
                <a:spcPct val="0"/>
              </a:spcBef>
              <a:spcAft>
                <a:spcPts val="0"/>
              </a:spcAft>
              <a:buClrTx/>
              <a:buSzPct val="45000"/>
              <a:buFont typeface="StarSymbol"/>
              <a:buNone/>
              <a:tabLst/>
              <a:defRPr/>
            </a:pPr>
            <a:r>
              <a:rPr lang="pl-PL" sz="2800" noProof="0" dirty="0" smtClean="0">
                <a:solidFill>
                  <a:schemeClr val="tx2"/>
                </a:solidFill>
                <a:latin typeface="Brygada 1918" pitchFamily="50" charset="-18"/>
                <a:ea typeface="Brygada 1918" pitchFamily="50" charset="-18"/>
                <a:cs typeface="+mj-cs"/>
              </a:rPr>
              <a:t>Bombarda</a:t>
            </a:r>
            <a:endParaRPr kumimoji="0" lang="pl-PL" sz="2800" b="0" i="0" u="none" strike="noStrike" kern="1200" cap="none" spc="0" normalizeH="0" baseline="0" noProof="0" dirty="0">
              <a:ln>
                <a:noFill/>
              </a:ln>
              <a:solidFill>
                <a:schemeClr val="tx2"/>
              </a:solidFill>
              <a:effectLst/>
              <a:uLnTx/>
              <a:uFillTx/>
              <a:latin typeface="Brygada 1918" pitchFamily="50" charset="-18"/>
              <a:ea typeface="Brygada 1918" pitchFamily="50" charset="-18"/>
              <a:cs typeface="+mj-cs"/>
            </a:endParaRPr>
          </a:p>
        </p:txBody>
      </p:sp>
      <p:sp>
        <p:nvSpPr>
          <p:cNvPr id="6" name="Symbol zastępczy tekstu 3"/>
          <p:cNvSpPr txBox="1">
            <a:spLocks/>
          </p:cNvSpPr>
          <p:nvPr/>
        </p:nvSpPr>
        <p:spPr>
          <a:xfrm>
            <a:off x="2699792" y="1484784"/>
            <a:ext cx="6048672" cy="5112568"/>
          </a:xfrm>
          <a:prstGeom prst="rect">
            <a:avLst/>
          </a:prstGeom>
        </p:spPr>
        <p:txBody>
          <a:bodyPr vert="horz">
            <a:normAutofit/>
          </a:bodyPr>
          <a:lstStyle>
            <a:defPPr marL="432000" lvl="0" indent="-324000">
              <a:spcBef>
                <a:spcPts val="1417"/>
              </a:spcBef>
              <a:spcAft>
                <a:spcPts val="0"/>
              </a:spcAft>
              <a:buSzPct val="45000"/>
              <a:buFont typeface="StarSymbol"/>
              <a:buNone/>
              <a:defRPr lang="pl-PL" sz="3200" b="0" i="0" u="none" strike="noStrike" kern="1200" cap="none">
                <a:ln>
                  <a:noFill/>
                </a:ln>
                <a:latin typeface="Liberation Sans" pitchFamily="18"/>
                <a:ea typeface="Microsoft YaHei" pitchFamily="2"/>
                <a:cs typeface="Mangal" pitchFamily="2"/>
              </a:defRPr>
            </a:defPPr>
            <a:lvl1pPr marL="432000" lvl="0" indent="-324000">
              <a:spcBef>
                <a:spcPts val="1417"/>
              </a:spcBef>
              <a:spcAft>
                <a:spcPts val="0"/>
              </a:spcAft>
              <a:buSzPct val="45000"/>
              <a:buFont typeface="StarSymbol"/>
              <a:buChar char="●"/>
              <a:defRPr lang="pl-PL" sz="3200" b="0" i="0" u="none" strike="noStrike" kern="1200" cap="none">
                <a:ln>
                  <a:noFill/>
                </a:ln>
                <a:latin typeface="Liberation Sans" pitchFamily="18"/>
                <a:ea typeface="Microsoft YaHei" pitchFamily="2"/>
                <a:cs typeface="Mangal" pitchFamily="2"/>
              </a:defRPr>
            </a:lvl1pPr>
            <a:lvl2pPr marL="864000" lvl="1" indent="-324000">
              <a:spcBef>
                <a:spcPts val="1134"/>
              </a:spcBef>
              <a:spcAft>
                <a:spcPts val="0"/>
              </a:spcAft>
              <a:buSzPct val="75000"/>
              <a:buFont typeface="StarSymbol"/>
              <a:buChar char="–"/>
              <a:defRPr lang="pl-PL" sz="2800" b="0" i="0" u="none" strike="noStrike" kern="1200" cap="none">
                <a:ln>
                  <a:noFill/>
                </a:ln>
                <a:latin typeface="Liberation Sans" pitchFamily="18"/>
                <a:ea typeface="Microsoft YaHei" pitchFamily="2"/>
                <a:cs typeface="Mangal" pitchFamily="2"/>
              </a:defRPr>
            </a:lvl2pPr>
            <a:lvl3pPr marL="1295999" lvl="2" indent="-288000">
              <a:spcBef>
                <a:spcPts val="850"/>
              </a:spcBef>
              <a:spcAft>
                <a:spcPts val="0"/>
              </a:spcAft>
              <a:buSzPct val="45000"/>
              <a:buFont typeface="StarSymbol"/>
              <a:buChar char="●"/>
              <a:defRPr lang="pl-PL" sz="2400" b="0" i="0" u="none" strike="noStrike" kern="1200" cap="none">
                <a:ln>
                  <a:noFill/>
                </a:ln>
                <a:latin typeface="Liberation Sans" pitchFamily="18"/>
                <a:ea typeface="Microsoft YaHei" pitchFamily="2"/>
                <a:cs typeface="Mangal" pitchFamily="2"/>
              </a:defRPr>
            </a:lvl3pPr>
            <a:lvl4pPr marL="1728000" lvl="3" indent="-216000">
              <a:spcBef>
                <a:spcPts val="567"/>
              </a:spcBef>
              <a:spcAft>
                <a:spcPts val="0"/>
              </a:spcAft>
              <a:buSzPct val="75000"/>
              <a:buFont typeface="StarSymbol"/>
              <a:buChar char="–"/>
              <a:defRPr lang="pl-PL" sz="2000" b="0" i="0" u="none" strike="noStrike" kern="1200" cap="none">
                <a:ln>
                  <a:noFill/>
                </a:ln>
                <a:latin typeface="Liberation Sans" pitchFamily="18"/>
                <a:ea typeface="Microsoft YaHei" pitchFamily="2"/>
                <a:cs typeface="Mangal" pitchFamily="2"/>
              </a:defRPr>
            </a:lvl4pPr>
            <a:lvl5pPr marL="2160000" lvl="4"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5pPr>
            <a:lvl6pPr marL="2592000" lvl="5"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6pPr>
            <a:lvl7pPr marL="3024000" lvl="6"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7pPr>
            <a:lvl8pPr marL="3456000" lvl="7"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8pPr>
            <a:lvl9pPr marL="3887999" lvl="8"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9pPr>
          </a:lstStyle>
          <a:p>
            <a:pPr algn="just">
              <a:buClr>
                <a:schemeClr val="accent3"/>
              </a:buClr>
              <a:defRPr/>
            </a:pPr>
            <a:r>
              <a:rPr lang="pl-PL" sz="2000" dirty="0" smtClean="0">
                <a:latin typeface="Brygada 1918" pitchFamily="50" charset="-18"/>
                <a:ea typeface="Brygada 1918" pitchFamily="50" charset="-18"/>
              </a:rPr>
              <a:t>Bombarda to najcięższy typ artylerii charakteryzujący się szersza częścią lufową i znacznie węższą częścią denną, odlewany z brązu, bądź wykonywany z żelaznych sztab i mocowany do klocowego łoża za pomocą obejm.</a:t>
            </a:r>
          </a:p>
          <a:p>
            <a:pPr algn="just">
              <a:buClr>
                <a:schemeClr val="accent3"/>
              </a:buClr>
              <a:defRPr/>
            </a:pPr>
            <a:r>
              <a:rPr lang="pl-PL" sz="2000" dirty="0" smtClean="0">
                <a:latin typeface="Brygada 1918" pitchFamily="50" charset="-18"/>
                <a:ea typeface="Brygada 1918" pitchFamily="50" charset="-18"/>
              </a:rPr>
              <a:t>Największą znaną bombardą odlaną przez krzyżaków była </a:t>
            </a:r>
            <a:r>
              <a:rPr lang="pl-PL" sz="2000" dirty="0" err="1" smtClean="0">
                <a:latin typeface="Brygada 1918" pitchFamily="50" charset="-18"/>
                <a:ea typeface="Brygada 1918" pitchFamily="50" charset="-18"/>
              </a:rPr>
              <a:t>Grose</a:t>
            </a:r>
            <a:r>
              <a:rPr lang="pl-PL" sz="2000" dirty="0" smtClean="0">
                <a:latin typeface="Brygada 1918" pitchFamily="50" charset="-18"/>
                <a:ea typeface="Brygada 1918" pitchFamily="50" charset="-18"/>
              </a:rPr>
              <a:t> </a:t>
            </a:r>
            <a:r>
              <a:rPr lang="pl-PL" sz="2000" dirty="0" err="1" smtClean="0">
                <a:latin typeface="Brygada 1918" pitchFamily="50" charset="-18"/>
                <a:ea typeface="Brygada 1918" pitchFamily="50" charset="-18"/>
              </a:rPr>
              <a:t>Bochse</a:t>
            </a:r>
            <a:r>
              <a:rPr lang="pl-PL" sz="2000" dirty="0" smtClean="0">
                <a:latin typeface="Brygada 1918" pitchFamily="50" charset="-18"/>
                <a:ea typeface="Brygada 1918" pitchFamily="50" charset="-18"/>
              </a:rPr>
              <a:t> (Wielka Puszka), stworzona latem 1408 roku. Drugą co do wielkości była odlana w 1409 roku Faule </a:t>
            </a:r>
            <a:r>
              <a:rPr lang="pl-PL" sz="2000" dirty="0" err="1" smtClean="0">
                <a:latin typeface="Brygada 1918" pitchFamily="50" charset="-18"/>
                <a:ea typeface="Brygada 1918" pitchFamily="50" charset="-18"/>
              </a:rPr>
              <a:t>Grete</a:t>
            </a:r>
            <a:r>
              <a:rPr lang="pl-PL" sz="2000" dirty="0" smtClean="0">
                <a:latin typeface="Brygada 1918" pitchFamily="50" charset="-18"/>
                <a:ea typeface="Brygada 1918" pitchFamily="50" charset="-18"/>
              </a:rPr>
              <a:t> (Lewina Greta), której koszt stworzenia wyniósł 278 grzywien, czyli ok. 500 kg srebra. Ważyła 4,6 t, a jej kaliber wynosił 50 </a:t>
            </a:r>
            <a:r>
              <a:rPr lang="pl-PL" sz="2000" dirty="0" err="1" smtClean="0">
                <a:latin typeface="Brygada 1918" pitchFamily="50" charset="-18"/>
                <a:ea typeface="Brygada 1918" pitchFamily="50" charset="-18"/>
              </a:rPr>
              <a:t>cm</a:t>
            </a:r>
            <a:r>
              <a:rPr lang="pl-PL" sz="2000" dirty="0" smtClean="0">
                <a:latin typeface="Brygada 1918" pitchFamily="50" charset="-18"/>
                <a:ea typeface="Brygada 1918" pitchFamily="50" charset="-18"/>
              </a:rPr>
              <a:t>.</a:t>
            </a:r>
          </a:p>
        </p:txBody>
      </p:sp>
      <p:pic>
        <p:nvPicPr>
          <p:cNvPr id="11" name="Obraz 10" descr="Moscow_July_2011-10a.jpg"/>
          <p:cNvPicPr>
            <a:picLocks noChangeAspect="1"/>
          </p:cNvPicPr>
          <p:nvPr/>
        </p:nvPicPr>
        <p:blipFill>
          <a:blip r:embed="rId2" cstate="print"/>
          <a:stretch>
            <a:fillRect/>
          </a:stretch>
        </p:blipFill>
        <p:spPr>
          <a:xfrm>
            <a:off x="107504" y="4077072"/>
            <a:ext cx="2592288" cy="1878480"/>
          </a:xfrm>
          <a:prstGeom prst="rect">
            <a:avLst/>
          </a:prstGeom>
        </p:spPr>
      </p:pic>
      <p:pic>
        <p:nvPicPr>
          <p:cNvPr id="12" name="Obraz 11" descr="HGM_Pumhart_von_Steyr.jpg"/>
          <p:cNvPicPr>
            <a:picLocks noChangeAspect="1"/>
          </p:cNvPicPr>
          <p:nvPr/>
        </p:nvPicPr>
        <p:blipFill>
          <a:blip r:embed="rId3" cstate="print"/>
          <a:stretch>
            <a:fillRect/>
          </a:stretch>
        </p:blipFill>
        <p:spPr>
          <a:xfrm>
            <a:off x="107504" y="1196752"/>
            <a:ext cx="2771800" cy="1810467"/>
          </a:xfrm>
          <a:prstGeom prst="rect">
            <a:avLst/>
          </a:prstGeom>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539552" y="476672"/>
            <a:ext cx="8229600" cy="432048"/>
          </a:xfrm>
        </p:spPr>
        <p:txBody>
          <a:bodyPr>
            <a:normAutofit fontScale="90000"/>
          </a:bodyPr>
          <a:lstStyle/>
          <a:p>
            <a:pPr algn="ctr"/>
            <a:r>
              <a:rPr lang="pl-PL" dirty="0" smtClean="0">
                <a:latin typeface="Brygada 1918" pitchFamily="50" charset="-18"/>
                <a:ea typeface="Brygada 1918" pitchFamily="50" charset="-18"/>
              </a:rPr>
              <a:t>Broń palna</a:t>
            </a:r>
            <a:endParaRPr lang="pl-PL" dirty="0">
              <a:latin typeface="Brygada 1918" pitchFamily="50" charset="-18"/>
              <a:ea typeface="Brygada 1918" pitchFamily="50" charset="-18"/>
            </a:endParaRPr>
          </a:p>
        </p:txBody>
      </p:sp>
      <p:sp>
        <p:nvSpPr>
          <p:cNvPr id="5" name="Tytuł 2"/>
          <p:cNvSpPr txBox="1">
            <a:spLocks/>
          </p:cNvSpPr>
          <p:nvPr/>
        </p:nvSpPr>
        <p:spPr>
          <a:xfrm>
            <a:off x="72360" y="867489"/>
            <a:ext cx="9071640" cy="523220"/>
          </a:xfrm>
          <a:prstGeom prst="rect">
            <a:avLst/>
          </a:prstGeom>
        </p:spPr>
        <p:txBody>
          <a:bodyPr vert="horz" anchor="ctr">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algn="ctr" defTabSz="914400" rtl="0" eaLnBrk="1" fontAlgn="auto" latinLnBrk="0" hangingPunct="1">
              <a:lnSpc>
                <a:spcPct val="100000"/>
              </a:lnSpc>
              <a:spcBef>
                <a:spcPct val="0"/>
              </a:spcBef>
              <a:spcAft>
                <a:spcPts val="0"/>
              </a:spcAft>
              <a:buClrTx/>
              <a:buSzPct val="45000"/>
              <a:buFont typeface="StarSymbol"/>
              <a:buNone/>
              <a:tabLst/>
              <a:defRPr/>
            </a:pPr>
            <a:r>
              <a:rPr lang="pl-PL" sz="2800" noProof="0" dirty="0" smtClean="0">
                <a:solidFill>
                  <a:schemeClr val="tx2"/>
                </a:solidFill>
                <a:latin typeface="Brygada 1918" pitchFamily="50" charset="-18"/>
                <a:ea typeface="Brygada 1918" pitchFamily="50" charset="-18"/>
                <a:cs typeface="+mj-cs"/>
              </a:rPr>
              <a:t>Hufnica</a:t>
            </a:r>
            <a:endParaRPr kumimoji="0" lang="pl-PL" sz="2800" b="0" i="0" u="none" strike="noStrike" kern="1200" cap="none" spc="0" normalizeH="0" baseline="0" noProof="0" dirty="0">
              <a:ln>
                <a:noFill/>
              </a:ln>
              <a:solidFill>
                <a:schemeClr val="tx2"/>
              </a:solidFill>
              <a:effectLst/>
              <a:uLnTx/>
              <a:uFillTx/>
              <a:latin typeface="Brygada 1918" pitchFamily="50" charset="-18"/>
              <a:ea typeface="Brygada 1918" pitchFamily="50" charset="-18"/>
              <a:cs typeface="+mj-cs"/>
            </a:endParaRPr>
          </a:p>
        </p:txBody>
      </p:sp>
      <p:sp>
        <p:nvSpPr>
          <p:cNvPr id="6" name="Symbol zastępczy tekstu 3"/>
          <p:cNvSpPr txBox="1">
            <a:spLocks/>
          </p:cNvSpPr>
          <p:nvPr/>
        </p:nvSpPr>
        <p:spPr>
          <a:xfrm>
            <a:off x="2699792" y="1484784"/>
            <a:ext cx="6048672" cy="5112568"/>
          </a:xfrm>
          <a:prstGeom prst="rect">
            <a:avLst/>
          </a:prstGeom>
        </p:spPr>
        <p:txBody>
          <a:bodyPr vert="horz">
            <a:normAutofit/>
          </a:bodyPr>
          <a:lstStyle>
            <a:defPPr marL="432000" lvl="0" indent="-324000">
              <a:spcBef>
                <a:spcPts val="1417"/>
              </a:spcBef>
              <a:spcAft>
                <a:spcPts val="0"/>
              </a:spcAft>
              <a:buSzPct val="45000"/>
              <a:buFont typeface="StarSymbol"/>
              <a:buNone/>
              <a:defRPr lang="pl-PL" sz="3200" b="0" i="0" u="none" strike="noStrike" kern="1200" cap="none">
                <a:ln>
                  <a:noFill/>
                </a:ln>
                <a:latin typeface="Liberation Sans" pitchFamily="18"/>
                <a:ea typeface="Microsoft YaHei" pitchFamily="2"/>
                <a:cs typeface="Mangal" pitchFamily="2"/>
              </a:defRPr>
            </a:defPPr>
            <a:lvl1pPr marL="432000" lvl="0" indent="-324000">
              <a:spcBef>
                <a:spcPts val="1417"/>
              </a:spcBef>
              <a:spcAft>
                <a:spcPts val="0"/>
              </a:spcAft>
              <a:buSzPct val="45000"/>
              <a:buFont typeface="StarSymbol"/>
              <a:buChar char="●"/>
              <a:defRPr lang="pl-PL" sz="3200" b="0" i="0" u="none" strike="noStrike" kern="1200" cap="none">
                <a:ln>
                  <a:noFill/>
                </a:ln>
                <a:latin typeface="Liberation Sans" pitchFamily="18"/>
                <a:ea typeface="Microsoft YaHei" pitchFamily="2"/>
                <a:cs typeface="Mangal" pitchFamily="2"/>
              </a:defRPr>
            </a:lvl1pPr>
            <a:lvl2pPr marL="864000" lvl="1" indent="-324000">
              <a:spcBef>
                <a:spcPts val="1134"/>
              </a:spcBef>
              <a:spcAft>
                <a:spcPts val="0"/>
              </a:spcAft>
              <a:buSzPct val="75000"/>
              <a:buFont typeface="StarSymbol"/>
              <a:buChar char="–"/>
              <a:defRPr lang="pl-PL" sz="2800" b="0" i="0" u="none" strike="noStrike" kern="1200" cap="none">
                <a:ln>
                  <a:noFill/>
                </a:ln>
                <a:latin typeface="Liberation Sans" pitchFamily="18"/>
                <a:ea typeface="Microsoft YaHei" pitchFamily="2"/>
                <a:cs typeface="Mangal" pitchFamily="2"/>
              </a:defRPr>
            </a:lvl2pPr>
            <a:lvl3pPr marL="1295999" lvl="2" indent="-288000">
              <a:spcBef>
                <a:spcPts val="850"/>
              </a:spcBef>
              <a:spcAft>
                <a:spcPts val="0"/>
              </a:spcAft>
              <a:buSzPct val="45000"/>
              <a:buFont typeface="StarSymbol"/>
              <a:buChar char="●"/>
              <a:defRPr lang="pl-PL" sz="2400" b="0" i="0" u="none" strike="noStrike" kern="1200" cap="none">
                <a:ln>
                  <a:noFill/>
                </a:ln>
                <a:latin typeface="Liberation Sans" pitchFamily="18"/>
                <a:ea typeface="Microsoft YaHei" pitchFamily="2"/>
                <a:cs typeface="Mangal" pitchFamily="2"/>
              </a:defRPr>
            </a:lvl3pPr>
            <a:lvl4pPr marL="1728000" lvl="3" indent="-216000">
              <a:spcBef>
                <a:spcPts val="567"/>
              </a:spcBef>
              <a:spcAft>
                <a:spcPts val="0"/>
              </a:spcAft>
              <a:buSzPct val="75000"/>
              <a:buFont typeface="StarSymbol"/>
              <a:buChar char="–"/>
              <a:defRPr lang="pl-PL" sz="2000" b="0" i="0" u="none" strike="noStrike" kern="1200" cap="none">
                <a:ln>
                  <a:noFill/>
                </a:ln>
                <a:latin typeface="Liberation Sans" pitchFamily="18"/>
                <a:ea typeface="Microsoft YaHei" pitchFamily="2"/>
                <a:cs typeface="Mangal" pitchFamily="2"/>
              </a:defRPr>
            </a:lvl4pPr>
            <a:lvl5pPr marL="2160000" lvl="4"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5pPr>
            <a:lvl6pPr marL="2592000" lvl="5"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6pPr>
            <a:lvl7pPr marL="3024000" lvl="6"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7pPr>
            <a:lvl8pPr marL="3456000" lvl="7"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8pPr>
            <a:lvl9pPr marL="3887999" lvl="8"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9pPr>
          </a:lstStyle>
          <a:p>
            <a:pPr algn="just">
              <a:buClr>
                <a:schemeClr val="accent3"/>
              </a:buClr>
              <a:defRPr/>
            </a:pPr>
            <a:r>
              <a:rPr lang="pl-PL" sz="2000" dirty="0" smtClean="0">
                <a:latin typeface="Brygada 1918" pitchFamily="50" charset="-18"/>
                <a:ea typeface="Brygada 1918" pitchFamily="50" charset="-18"/>
              </a:rPr>
              <a:t>Hufnica jest typem działa polowego, którego lufa charakteryzuje się wąską komorą prochową, a szerszą wylotową, przy czym jej lufa jest stosunkowo krótka, ze średnicą wylotu od 10 cm do 23 </a:t>
            </a:r>
            <a:r>
              <a:rPr lang="pl-PL" sz="2000" dirty="0" err="1" smtClean="0">
                <a:latin typeface="Brygada 1918" pitchFamily="50" charset="-18"/>
                <a:ea typeface="Brygada 1918" pitchFamily="50" charset="-18"/>
              </a:rPr>
              <a:t>cm</a:t>
            </a:r>
            <a:r>
              <a:rPr lang="pl-PL" sz="2000" dirty="0" smtClean="0">
                <a:latin typeface="Brygada 1918" pitchFamily="50" charset="-18"/>
                <a:ea typeface="Brygada 1918" pitchFamily="50" charset="-18"/>
              </a:rPr>
              <a:t>. Ogólna waga takiego działa na lawecie mogła się wahać od 100 do 200 </a:t>
            </a:r>
            <a:r>
              <a:rPr lang="pl-PL" sz="2000" dirty="0" err="1" smtClean="0">
                <a:latin typeface="Brygada 1918" pitchFamily="50" charset="-18"/>
                <a:ea typeface="Brygada 1918" pitchFamily="50" charset="-18"/>
              </a:rPr>
              <a:t>kg</a:t>
            </a:r>
            <a:r>
              <a:rPr lang="pl-PL" sz="2000" dirty="0" smtClean="0">
                <a:latin typeface="Brygada 1918" pitchFamily="50" charset="-18"/>
                <a:ea typeface="Brygada 1918" pitchFamily="50" charset="-18"/>
              </a:rPr>
              <a:t>. </a:t>
            </a:r>
          </a:p>
          <a:p>
            <a:pPr algn="just">
              <a:buClr>
                <a:schemeClr val="accent3"/>
              </a:buClr>
              <a:defRPr/>
            </a:pPr>
            <a:r>
              <a:rPr lang="pl-PL" sz="2000" dirty="0" smtClean="0">
                <a:latin typeface="Brygada 1918" pitchFamily="50" charset="-18"/>
                <a:ea typeface="Brygada 1918" pitchFamily="50" charset="-18"/>
              </a:rPr>
              <a:t>Powstała prawdopodobnie na początku XV wieku, na co wskazuje ikonografia. Szczególnie chętnie wykorzystywały ją wojska husyckie.  Wykorzystywano ją jako wsparcie oddziałów (huf), stąd jej nazwa.</a:t>
            </a:r>
          </a:p>
        </p:txBody>
      </p:sp>
      <p:pic>
        <p:nvPicPr>
          <p:cNvPr id="7" name="Obraz 6" descr="Bombarda z Kurzętnika.jpg"/>
          <p:cNvPicPr>
            <a:picLocks noChangeAspect="1"/>
          </p:cNvPicPr>
          <p:nvPr/>
        </p:nvPicPr>
        <p:blipFill>
          <a:blip r:embed="rId2" cstate="print"/>
          <a:stretch>
            <a:fillRect/>
          </a:stretch>
        </p:blipFill>
        <p:spPr>
          <a:xfrm>
            <a:off x="179512" y="764704"/>
            <a:ext cx="2477635" cy="1296144"/>
          </a:xfrm>
          <a:prstGeom prst="rect">
            <a:avLst/>
          </a:prstGeom>
        </p:spPr>
      </p:pic>
      <p:pic>
        <p:nvPicPr>
          <p:cNvPr id="8" name="Obraz 7" descr="Bez naz1wy.png"/>
          <p:cNvPicPr>
            <a:picLocks noChangeAspect="1"/>
          </p:cNvPicPr>
          <p:nvPr/>
        </p:nvPicPr>
        <p:blipFill>
          <a:blip r:embed="rId3" cstate="print"/>
          <a:stretch>
            <a:fillRect/>
          </a:stretch>
        </p:blipFill>
        <p:spPr>
          <a:xfrm>
            <a:off x="0" y="2348880"/>
            <a:ext cx="2736303" cy="1831903"/>
          </a:xfrm>
          <a:prstGeom prst="rect">
            <a:avLst/>
          </a:prstGeom>
        </p:spPr>
      </p:pic>
      <p:pic>
        <p:nvPicPr>
          <p:cNvPr id="9" name="Obraz 8" descr="Bez nazwy2.png"/>
          <p:cNvPicPr>
            <a:picLocks noChangeAspect="1"/>
          </p:cNvPicPr>
          <p:nvPr/>
        </p:nvPicPr>
        <p:blipFill>
          <a:blip r:embed="rId4" cstate="print"/>
          <a:stretch>
            <a:fillRect/>
          </a:stretch>
        </p:blipFill>
        <p:spPr>
          <a:xfrm>
            <a:off x="467544" y="4293096"/>
            <a:ext cx="1830519" cy="2304256"/>
          </a:xfrm>
          <a:prstGeom prst="rect">
            <a:avLst/>
          </a:prstGeom>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539552" y="476672"/>
            <a:ext cx="8229600" cy="432048"/>
          </a:xfrm>
        </p:spPr>
        <p:txBody>
          <a:bodyPr>
            <a:normAutofit fontScale="90000"/>
          </a:bodyPr>
          <a:lstStyle/>
          <a:p>
            <a:pPr algn="ctr"/>
            <a:r>
              <a:rPr lang="pl-PL" dirty="0" smtClean="0">
                <a:latin typeface="Brygada 1918" pitchFamily="50" charset="-18"/>
                <a:ea typeface="Brygada 1918" pitchFamily="50" charset="-18"/>
              </a:rPr>
              <a:t>Broń palna</a:t>
            </a:r>
            <a:endParaRPr lang="pl-PL" dirty="0">
              <a:latin typeface="Brygada 1918" pitchFamily="50" charset="-18"/>
              <a:ea typeface="Brygada 1918" pitchFamily="50" charset="-18"/>
            </a:endParaRPr>
          </a:p>
        </p:txBody>
      </p:sp>
      <p:sp>
        <p:nvSpPr>
          <p:cNvPr id="5" name="Tytuł 2"/>
          <p:cNvSpPr txBox="1">
            <a:spLocks/>
          </p:cNvSpPr>
          <p:nvPr/>
        </p:nvSpPr>
        <p:spPr>
          <a:xfrm>
            <a:off x="72360" y="867489"/>
            <a:ext cx="9071640" cy="523220"/>
          </a:xfrm>
          <a:prstGeom prst="rect">
            <a:avLst/>
          </a:prstGeom>
        </p:spPr>
        <p:txBody>
          <a:bodyPr vert="horz" anchor="ctr">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algn="ctr" defTabSz="914400" rtl="0" eaLnBrk="1" fontAlgn="auto" latinLnBrk="0" hangingPunct="1">
              <a:lnSpc>
                <a:spcPct val="100000"/>
              </a:lnSpc>
              <a:spcBef>
                <a:spcPct val="0"/>
              </a:spcBef>
              <a:spcAft>
                <a:spcPts val="0"/>
              </a:spcAft>
              <a:buClrTx/>
              <a:buSzPct val="45000"/>
              <a:buFont typeface="StarSymbol"/>
              <a:buNone/>
              <a:tabLst/>
              <a:defRPr/>
            </a:pPr>
            <a:r>
              <a:rPr lang="pl-PL" sz="2800" noProof="0" dirty="0" err="1" smtClean="0">
                <a:solidFill>
                  <a:schemeClr val="tx2"/>
                </a:solidFill>
                <a:latin typeface="Brygada 1918" pitchFamily="50" charset="-18"/>
                <a:ea typeface="Brygada 1918" pitchFamily="50" charset="-18"/>
                <a:cs typeface="+mj-cs"/>
              </a:rPr>
              <a:t>Foglerz</a:t>
            </a:r>
            <a:endParaRPr kumimoji="0" lang="pl-PL" sz="2800" b="0" i="0" u="none" strike="noStrike" kern="1200" cap="none" spc="0" normalizeH="0" baseline="0" noProof="0" dirty="0">
              <a:ln>
                <a:noFill/>
              </a:ln>
              <a:solidFill>
                <a:schemeClr val="tx2"/>
              </a:solidFill>
              <a:effectLst/>
              <a:uLnTx/>
              <a:uFillTx/>
              <a:latin typeface="Brygada 1918" pitchFamily="50" charset="-18"/>
              <a:ea typeface="Brygada 1918" pitchFamily="50" charset="-18"/>
              <a:cs typeface="+mj-cs"/>
            </a:endParaRPr>
          </a:p>
        </p:txBody>
      </p:sp>
      <p:sp>
        <p:nvSpPr>
          <p:cNvPr id="6" name="Symbol zastępczy tekstu 3"/>
          <p:cNvSpPr txBox="1">
            <a:spLocks/>
          </p:cNvSpPr>
          <p:nvPr/>
        </p:nvSpPr>
        <p:spPr>
          <a:xfrm>
            <a:off x="2699792" y="1484784"/>
            <a:ext cx="6048672" cy="5112568"/>
          </a:xfrm>
          <a:prstGeom prst="rect">
            <a:avLst/>
          </a:prstGeom>
        </p:spPr>
        <p:txBody>
          <a:bodyPr vert="horz">
            <a:normAutofit fontScale="77500" lnSpcReduction="20000"/>
          </a:bodyPr>
          <a:lstStyle>
            <a:defPPr marL="432000" lvl="0" indent="-324000">
              <a:spcBef>
                <a:spcPts val="1417"/>
              </a:spcBef>
              <a:spcAft>
                <a:spcPts val="0"/>
              </a:spcAft>
              <a:buSzPct val="45000"/>
              <a:buFont typeface="StarSymbol"/>
              <a:buNone/>
              <a:defRPr lang="pl-PL" sz="3200" b="0" i="0" u="none" strike="noStrike" kern="1200" cap="none">
                <a:ln>
                  <a:noFill/>
                </a:ln>
                <a:latin typeface="Liberation Sans" pitchFamily="18"/>
                <a:ea typeface="Microsoft YaHei" pitchFamily="2"/>
                <a:cs typeface="Mangal" pitchFamily="2"/>
              </a:defRPr>
            </a:defPPr>
            <a:lvl1pPr marL="432000" lvl="0" indent="-324000">
              <a:spcBef>
                <a:spcPts val="1417"/>
              </a:spcBef>
              <a:spcAft>
                <a:spcPts val="0"/>
              </a:spcAft>
              <a:buSzPct val="45000"/>
              <a:buFont typeface="StarSymbol"/>
              <a:buChar char="●"/>
              <a:defRPr lang="pl-PL" sz="3200" b="0" i="0" u="none" strike="noStrike" kern="1200" cap="none">
                <a:ln>
                  <a:noFill/>
                </a:ln>
                <a:latin typeface="Liberation Sans" pitchFamily="18"/>
                <a:ea typeface="Microsoft YaHei" pitchFamily="2"/>
                <a:cs typeface="Mangal" pitchFamily="2"/>
              </a:defRPr>
            </a:lvl1pPr>
            <a:lvl2pPr marL="864000" lvl="1" indent="-324000">
              <a:spcBef>
                <a:spcPts val="1134"/>
              </a:spcBef>
              <a:spcAft>
                <a:spcPts val="0"/>
              </a:spcAft>
              <a:buSzPct val="75000"/>
              <a:buFont typeface="StarSymbol"/>
              <a:buChar char="–"/>
              <a:defRPr lang="pl-PL" sz="2800" b="0" i="0" u="none" strike="noStrike" kern="1200" cap="none">
                <a:ln>
                  <a:noFill/>
                </a:ln>
                <a:latin typeface="Liberation Sans" pitchFamily="18"/>
                <a:ea typeface="Microsoft YaHei" pitchFamily="2"/>
                <a:cs typeface="Mangal" pitchFamily="2"/>
              </a:defRPr>
            </a:lvl2pPr>
            <a:lvl3pPr marL="1295999" lvl="2" indent="-288000">
              <a:spcBef>
                <a:spcPts val="850"/>
              </a:spcBef>
              <a:spcAft>
                <a:spcPts val="0"/>
              </a:spcAft>
              <a:buSzPct val="45000"/>
              <a:buFont typeface="StarSymbol"/>
              <a:buChar char="●"/>
              <a:defRPr lang="pl-PL" sz="2400" b="0" i="0" u="none" strike="noStrike" kern="1200" cap="none">
                <a:ln>
                  <a:noFill/>
                </a:ln>
                <a:latin typeface="Liberation Sans" pitchFamily="18"/>
                <a:ea typeface="Microsoft YaHei" pitchFamily="2"/>
                <a:cs typeface="Mangal" pitchFamily="2"/>
              </a:defRPr>
            </a:lvl3pPr>
            <a:lvl4pPr marL="1728000" lvl="3" indent="-216000">
              <a:spcBef>
                <a:spcPts val="567"/>
              </a:spcBef>
              <a:spcAft>
                <a:spcPts val="0"/>
              </a:spcAft>
              <a:buSzPct val="75000"/>
              <a:buFont typeface="StarSymbol"/>
              <a:buChar char="–"/>
              <a:defRPr lang="pl-PL" sz="2000" b="0" i="0" u="none" strike="noStrike" kern="1200" cap="none">
                <a:ln>
                  <a:noFill/>
                </a:ln>
                <a:latin typeface="Liberation Sans" pitchFamily="18"/>
                <a:ea typeface="Microsoft YaHei" pitchFamily="2"/>
                <a:cs typeface="Mangal" pitchFamily="2"/>
              </a:defRPr>
            </a:lvl4pPr>
            <a:lvl5pPr marL="2160000" lvl="4"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5pPr>
            <a:lvl6pPr marL="2592000" lvl="5"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6pPr>
            <a:lvl7pPr marL="3024000" lvl="6"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7pPr>
            <a:lvl8pPr marL="3456000" lvl="7"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8pPr>
            <a:lvl9pPr marL="3887999" lvl="8"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9pPr>
          </a:lstStyle>
          <a:p>
            <a:pPr algn="just">
              <a:buClr>
                <a:schemeClr val="accent3"/>
              </a:buClr>
              <a:defRPr/>
            </a:pPr>
            <a:r>
              <a:rPr lang="pl-PL" sz="2000" dirty="0" err="1" smtClean="0">
                <a:latin typeface="Brygada 1918" pitchFamily="50" charset="-18"/>
                <a:ea typeface="Brygada 1918" pitchFamily="50" charset="-18"/>
              </a:rPr>
              <a:t>Foglerz</a:t>
            </a:r>
            <a:r>
              <a:rPr lang="pl-PL" sz="2000" dirty="0" smtClean="0">
                <a:latin typeface="Brygada 1918" pitchFamily="50" charset="-18"/>
                <a:ea typeface="Brygada 1918" pitchFamily="50" charset="-18"/>
              </a:rPr>
              <a:t> był jedynym średniowiecznym typem artylerii w średniowieczu, który ładowano odtylcowo. Powstał pod koniec XIV wieku.</a:t>
            </a:r>
          </a:p>
          <a:p>
            <a:pPr algn="just">
              <a:buClr>
                <a:schemeClr val="accent3"/>
              </a:buClr>
              <a:defRPr/>
            </a:pPr>
            <a:r>
              <a:rPr lang="pl-PL" sz="2000" dirty="0" smtClean="0">
                <a:latin typeface="Brygada 1918" pitchFamily="50" charset="-18"/>
                <a:ea typeface="Brygada 1918" pitchFamily="50" charset="-18"/>
              </a:rPr>
              <a:t>Jest to najbardziej zróżnicowany pod kątem kalibrowym typ działa średniowiecznego.</a:t>
            </a:r>
          </a:p>
          <a:p>
            <a:pPr algn="just">
              <a:buClr>
                <a:schemeClr val="accent3"/>
              </a:buClr>
              <a:defRPr/>
            </a:pPr>
            <a:r>
              <a:rPr lang="pl-PL" sz="2000" dirty="0" smtClean="0">
                <a:latin typeface="Brygada 1918" pitchFamily="50" charset="-18"/>
                <a:ea typeface="Brygada 1918" pitchFamily="50" charset="-18"/>
              </a:rPr>
              <a:t>Strzelało kulami ołowianymi i używano go przede wszystkim do obrony zamków i murów miejskich. Jego specyficzną cechą było zastosowanie wymiennych komór prochowych, które przed odpaleniem kolejno umieszczano w specjalnym wyżłobieniu w tylnej dennej części lufy dociskając klinem. Zaletą </a:t>
            </a:r>
            <a:r>
              <a:rPr lang="pl-PL" sz="2000" dirty="0" err="1" smtClean="0">
                <a:latin typeface="Brygada 1918" pitchFamily="50" charset="-18"/>
                <a:ea typeface="Brygada 1918" pitchFamily="50" charset="-18"/>
              </a:rPr>
              <a:t>foglerza</a:t>
            </a:r>
            <a:r>
              <a:rPr lang="pl-PL" sz="2000" dirty="0" smtClean="0">
                <a:latin typeface="Brygada 1918" pitchFamily="50" charset="-18"/>
                <a:ea typeface="Brygada 1918" pitchFamily="50" charset="-18"/>
              </a:rPr>
              <a:t> była zwiększona szybkostrzelność w porównaniu z innymi ówczesnymi działami oraz mniejsze nagrzewanie się lufy. Poważną wadę stanowiło natomiast nieszczelne dopasowanie prochownicy, powodujące uchodzenie gazów prochowych, a w konsekwencji – istotne zmniejszenie siły wyrzutu (prędkości początkowej) pocisku.</a:t>
            </a:r>
          </a:p>
          <a:p>
            <a:pPr algn="just">
              <a:buClr>
                <a:schemeClr val="accent3"/>
              </a:buClr>
              <a:defRPr/>
            </a:pPr>
            <a:r>
              <a:rPr lang="pl-PL" sz="2000" dirty="0" smtClean="0">
                <a:latin typeface="Brygada 1918" pitchFamily="50" charset="-18"/>
                <a:ea typeface="Brygada 1918" pitchFamily="50" charset="-18"/>
              </a:rPr>
              <a:t>Pomimo tych mankamentów, stosowano go chętnie aż do 1 poł. XVI wieku, kiedy wyparły go nowożytne typy dział o czym świadczą liczne znaleziska foglerzy z terenu Europy. </a:t>
            </a:r>
          </a:p>
          <a:p>
            <a:pPr algn="just">
              <a:buClr>
                <a:schemeClr val="accent3"/>
              </a:buClr>
              <a:defRPr/>
            </a:pPr>
            <a:endParaRPr lang="pl-PL" sz="2000" dirty="0" smtClean="0">
              <a:latin typeface="Brygada 1918" pitchFamily="50" charset="-18"/>
              <a:ea typeface="Brygada 1918" pitchFamily="50" charset="-18"/>
            </a:endParaRPr>
          </a:p>
        </p:txBody>
      </p:sp>
      <p:pic>
        <p:nvPicPr>
          <p:cNvPr id="10" name="Obraz 9" descr="MG_4342-660x350.jpg"/>
          <p:cNvPicPr>
            <a:picLocks noChangeAspect="1"/>
          </p:cNvPicPr>
          <p:nvPr/>
        </p:nvPicPr>
        <p:blipFill>
          <a:blip r:embed="rId2" cstate="print"/>
          <a:srcRect l="11055" r="17928"/>
          <a:stretch>
            <a:fillRect/>
          </a:stretch>
        </p:blipFill>
        <p:spPr>
          <a:xfrm>
            <a:off x="107504" y="1196752"/>
            <a:ext cx="2603658" cy="1944216"/>
          </a:xfrm>
          <a:prstGeom prst="rect">
            <a:avLst/>
          </a:prstGeom>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539552" y="476672"/>
            <a:ext cx="8229600" cy="432048"/>
          </a:xfrm>
        </p:spPr>
        <p:txBody>
          <a:bodyPr>
            <a:normAutofit fontScale="90000"/>
          </a:bodyPr>
          <a:lstStyle/>
          <a:p>
            <a:pPr algn="ctr"/>
            <a:r>
              <a:rPr lang="pl-PL" dirty="0" smtClean="0">
                <a:latin typeface="Brygada 1918" pitchFamily="50" charset="-18"/>
                <a:ea typeface="Brygada 1918" pitchFamily="50" charset="-18"/>
              </a:rPr>
              <a:t>Broń palna</a:t>
            </a:r>
            <a:endParaRPr lang="pl-PL" dirty="0">
              <a:latin typeface="Brygada 1918" pitchFamily="50" charset="-18"/>
              <a:ea typeface="Brygada 1918" pitchFamily="50" charset="-18"/>
            </a:endParaRPr>
          </a:p>
        </p:txBody>
      </p:sp>
      <p:sp>
        <p:nvSpPr>
          <p:cNvPr id="5" name="Tytuł 2"/>
          <p:cNvSpPr txBox="1">
            <a:spLocks/>
          </p:cNvSpPr>
          <p:nvPr/>
        </p:nvSpPr>
        <p:spPr>
          <a:xfrm>
            <a:off x="72360" y="867489"/>
            <a:ext cx="9071640" cy="523220"/>
          </a:xfrm>
          <a:prstGeom prst="rect">
            <a:avLst/>
          </a:prstGeom>
        </p:spPr>
        <p:txBody>
          <a:bodyPr vert="horz" anchor="ctr">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algn="ctr" defTabSz="914400" rtl="0" eaLnBrk="1" fontAlgn="auto" latinLnBrk="0" hangingPunct="1">
              <a:lnSpc>
                <a:spcPct val="100000"/>
              </a:lnSpc>
              <a:spcBef>
                <a:spcPct val="0"/>
              </a:spcBef>
              <a:spcAft>
                <a:spcPts val="0"/>
              </a:spcAft>
              <a:buClrTx/>
              <a:buSzPct val="45000"/>
              <a:buFont typeface="StarSymbol"/>
              <a:buNone/>
              <a:tabLst/>
              <a:defRPr/>
            </a:pPr>
            <a:r>
              <a:rPr lang="pl-PL" sz="2800" noProof="0" dirty="0" smtClean="0">
                <a:solidFill>
                  <a:schemeClr val="tx2"/>
                </a:solidFill>
                <a:latin typeface="Brygada 1918" pitchFamily="50" charset="-18"/>
                <a:ea typeface="Brygada 1918" pitchFamily="50" charset="-18"/>
                <a:cs typeface="+mj-cs"/>
              </a:rPr>
              <a:t>Taraśnica</a:t>
            </a:r>
            <a:endParaRPr kumimoji="0" lang="pl-PL" sz="2800" b="0" i="0" u="none" strike="noStrike" kern="1200" cap="none" spc="0" normalizeH="0" baseline="0" noProof="0" dirty="0">
              <a:ln>
                <a:noFill/>
              </a:ln>
              <a:solidFill>
                <a:schemeClr val="tx2"/>
              </a:solidFill>
              <a:effectLst/>
              <a:uLnTx/>
              <a:uFillTx/>
              <a:latin typeface="Brygada 1918" pitchFamily="50" charset="-18"/>
              <a:ea typeface="Brygada 1918" pitchFamily="50" charset="-18"/>
              <a:cs typeface="+mj-cs"/>
            </a:endParaRPr>
          </a:p>
        </p:txBody>
      </p:sp>
      <p:sp>
        <p:nvSpPr>
          <p:cNvPr id="6" name="Symbol zastępczy tekstu 3"/>
          <p:cNvSpPr txBox="1">
            <a:spLocks/>
          </p:cNvSpPr>
          <p:nvPr/>
        </p:nvSpPr>
        <p:spPr>
          <a:xfrm>
            <a:off x="2699792" y="1484784"/>
            <a:ext cx="6048672" cy="5112568"/>
          </a:xfrm>
          <a:prstGeom prst="rect">
            <a:avLst/>
          </a:prstGeom>
        </p:spPr>
        <p:txBody>
          <a:bodyPr vert="horz">
            <a:normAutofit/>
          </a:bodyPr>
          <a:lstStyle>
            <a:defPPr marL="432000" lvl="0" indent="-324000">
              <a:spcBef>
                <a:spcPts val="1417"/>
              </a:spcBef>
              <a:spcAft>
                <a:spcPts val="0"/>
              </a:spcAft>
              <a:buSzPct val="45000"/>
              <a:buFont typeface="StarSymbol"/>
              <a:buNone/>
              <a:defRPr lang="pl-PL" sz="3200" b="0" i="0" u="none" strike="noStrike" kern="1200" cap="none">
                <a:ln>
                  <a:noFill/>
                </a:ln>
                <a:latin typeface="Liberation Sans" pitchFamily="18"/>
                <a:ea typeface="Microsoft YaHei" pitchFamily="2"/>
                <a:cs typeface="Mangal" pitchFamily="2"/>
              </a:defRPr>
            </a:defPPr>
            <a:lvl1pPr marL="432000" lvl="0" indent="-324000">
              <a:spcBef>
                <a:spcPts val="1417"/>
              </a:spcBef>
              <a:spcAft>
                <a:spcPts val="0"/>
              </a:spcAft>
              <a:buSzPct val="45000"/>
              <a:buFont typeface="StarSymbol"/>
              <a:buChar char="●"/>
              <a:defRPr lang="pl-PL" sz="3200" b="0" i="0" u="none" strike="noStrike" kern="1200" cap="none">
                <a:ln>
                  <a:noFill/>
                </a:ln>
                <a:latin typeface="Liberation Sans" pitchFamily="18"/>
                <a:ea typeface="Microsoft YaHei" pitchFamily="2"/>
                <a:cs typeface="Mangal" pitchFamily="2"/>
              </a:defRPr>
            </a:lvl1pPr>
            <a:lvl2pPr marL="864000" lvl="1" indent="-324000">
              <a:spcBef>
                <a:spcPts val="1134"/>
              </a:spcBef>
              <a:spcAft>
                <a:spcPts val="0"/>
              </a:spcAft>
              <a:buSzPct val="75000"/>
              <a:buFont typeface="StarSymbol"/>
              <a:buChar char="–"/>
              <a:defRPr lang="pl-PL" sz="2800" b="0" i="0" u="none" strike="noStrike" kern="1200" cap="none">
                <a:ln>
                  <a:noFill/>
                </a:ln>
                <a:latin typeface="Liberation Sans" pitchFamily="18"/>
                <a:ea typeface="Microsoft YaHei" pitchFamily="2"/>
                <a:cs typeface="Mangal" pitchFamily="2"/>
              </a:defRPr>
            </a:lvl2pPr>
            <a:lvl3pPr marL="1295999" lvl="2" indent="-288000">
              <a:spcBef>
                <a:spcPts val="850"/>
              </a:spcBef>
              <a:spcAft>
                <a:spcPts val="0"/>
              </a:spcAft>
              <a:buSzPct val="45000"/>
              <a:buFont typeface="StarSymbol"/>
              <a:buChar char="●"/>
              <a:defRPr lang="pl-PL" sz="2400" b="0" i="0" u="none" strike="noStrike" kern="1200" cap="none">
                <a:ln>
                  <a:noFill/>
                </a:ln>
                <a:latin typeface="Liberation Sans" pitchFamily="18"/>
                <a:ea typeface="Microsoft YaHei" pitchFamily="2"/>
                <a:cs typeface="Mangal" pitchFamily="2"/>
              </a:defRPr>
            </a:lvl3pPr>
            <a:lvl4pPr marL="1728000" lvl="3" indent="-216000">
              <a:spcBef>
                <a:spcPts val="567"/>
              </a:spcBef>
              <a:spcAft>
                <a:spcPts val="0"/>
              </a:spcAft>
              <a:buSzPct val="75000"/>
              <a:buFont typeface="StarSymbol"/>
              <a:buChar char="–"/>
              <a:defRPr lang="pl-PL" sz="2000" b="0" i="0" u="none" strike="noStrike" kern="1200" cap="none">
                <a:ln>
                  <a:noFill/>
                </a:ln>
                <a:latin typeface="Liberation Sans" pitchFamily="18"/>
                <a:ea typeface="Microsoft YaHei" pitchFamily="2"/>
                <a:cs typeface="Mangal" pitchFamily="2"/>
              </a:defRPr>
            </a:lvl4pPr>
            <a:lvl5pPr marL="2160000" lvl="4"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5pPr>
            <a:lvl6pPr marL="2592000" lvl="5"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6pPr>
            <a:lvl7pPr marL="3024000" lvl="6"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7pPr>
            <a:lvl8pPr marL="3456000" lvl="7"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8pPr>
            <a:lvl9pPr marL="3887999" lvl="8"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9pPr>
          </a:lstStyle>
          <a:p>
            <a:pPr algn="just">
              <a:buClr>
                <a:schemeClr val="accent3"/>
              </a:buClr>
              <a:defRPr/>
            </a:pPr>
            <a:r>
              <a:rPr lang="pl-PL" sz="2000" dirty="0" smtClean="0">
                <a:latin typeface="Brygada 1918" pitchFamily="50" charset="-18"/>
                <a:ea typeface="Brygada 1918" pitchFamily="50" charset="-18"/>
              </a:rPr>
              <a:t>Taraśnicą określa się działa o małokalibrowych, długich lufach na ok. 70-133 cm o wzmocnionej komorze prochowej. </a:t>
            </a:r>
          </a:p>
          <a:p>
            <a:pPr algn="just">
              <a:buClr>
                <a:schemeClr val="accent3"/>
              </a:buClr>
              <a:defRPr/>
            </a:pPr>
            <a:r>
              <a:rPr lang="pl-PL" sz="2000" dirty="0" smtClean="0">
                <a:latin typeface="Brygada 1918" pitchFamily="50" charset="-18"/>
                <a:ea typeface="Brygada 1918" pitchFamily="50" charset="-18"/>
              </a:rPr>
              <a:t>Wyróżniano taraśnice duże (kalibru 50-100 mm) i małe (kal. 25-40 mm). Zwykle kowano żelazne, choć znane są i z brązu. Strzelano z nich kulami kamiennymi, potem także żelaznymi i ołowianymi. Przypuszczalna donośność praktyczna działa wynosiła 250-300 metrów.</a:t>
            </a:r>
          </a:p>
          <a:p>
            <a:pPr algn="just">
              <a:buClr>
                <a:schemeClr val="accent3"/>
              </a:buClr>
              <a:defRPr/>
            </a:pPr>
            <a:r>
              <a:rPr lang="pl-PL" sz="2000" dirty="0" smtClean="0">
                <a:latin typeface="Brygada 1918" pitchFamily="50" charset="-18"/>
                <a:ea typeface="Brygada 1918" pitchFamily="50" charset="-18"/>
              </a:rPr>
              <a:t>Początkowo stanowiły uzbrojenie zamków, a ich nazwa wzięła się od tarasów, na których je ustawiano. Znane były już pod koniec XIV wieku. </a:t>
            </a:r>
          </a:p>
        </p:txBody>
      </p:sp>
      <p:pic>
        <p:nvPicPr>
          <p:cNvPr id="7" name="Obraz 6" descr="Bez nazw2y.png"/>
          <p:cNvPicPr>
            <a:picLocks noChangeAspect="1"/>
          </p:cNvPicPr>
          <p:nvPr/>
        </p:nvPicPr>
        <p:blipFill>
          <a:blip r:embed="rId2" cstate="print"/>
          <a:stretch>
            <a:fillRect/>
          </a:stretch>
        </p:blipFill>
        <p:spPr>
          <a:xfrm>
            <a:off x="251520" y="1700808"/>
            <a:ext cx="2546116" cy="1728192"/>
          </a:xfrm>
          <a:prstGeom prst="rect">
            <a:avLst/>
          </a:prstGeom>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539552" y="476672"/>
            <a:ext cx="8229600" cy="432048"/>
          </a:xfrm>
        </p:spPr>
        <p:txBody>
          <a:bodyPr>
            <a:normAutofit fontScale="90000"/>
          </a:bodyPr>
          <a:lstStyle/>
          <a:p>
            <a:pPr algn="ctr"/>
            <a:r>
              <a:rPr lang="pl-PL" dirty="0" smtClean="0">
                <a:latin typeface="Brygada 1918" pitchFamily="50" charset="-18"/>
                <a:ea typeface="Brygada 1918" pitchFamily="50" charset="-18"/>
              </a:rPr>
              <a:t>Broń palna</a:t>
            </a:r>
            <a:endParaRPr lang="pl-PL" dirty="0">
              <a:latin typeface="Brygada 1918" pitchFamily="50" charset="-18"/>
              <a:ea typeface="Brygada 1918" pitchFamily="50" charset="-18"/>
            </a:endParaRPr>
          </a:p>
        </p:txBody>
      </p:sp>
      <p:sp>
        <p:nvSpPr>
          <p:cNvPr id="5" name="Tytuł 2"/>
          <p:cNvSpPr txBox="1">
            <a:spLocks/>
          </p:cNvSpPr>
          <p:nvPr/>
        </p:nvSpPr>
        <p:spPr>
          <a:xfrm>
            <a:off x="72360" y="867489"/>
            <a:ext cx="9071640" cy="523220"/>
          </a:xfrm>
          <a:prstGeom prst="rect">
            <a:avLst/>
          </a:prstGeom>
        </p:spPr>
        <p:txBody>
          <a:bodyPr vert="horz" anchor="ctr">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algn="ctr" defTabSz="914400" rtl="0" eaLnBrk="1" fontAlgn="auto" latinLnBrk="0" hangingPunct="1">
              <a:lnSpc>
                <a:spcPct val="100000"/>
              </a:lnSpc>
              <a:spcBef>
                <a:spcPct val="0"/>
              </a:spcBef>
              <a:spcAft>
                <a:spcPts val="0"/>
              </a:spcAft>
              <a:buClrTx/>
              <a:buSzPct val="45000"/>
              <a:buFont typeface="StarSymbol"/>
              <a:buNone/>
              <a:tabLst/>
              <a:defRPr/>
            </a:pPr>
            <a:r>
              <a:rPr lang="pl-PL" sz="2800" noProof="0" dirty="0" smtClean="0">
                <a:solidFill>
                  <a:schemeClr val="tx2"/>
                </a:solidFill>
                <a:latin typeface="Brygada 1918" pitchFamily="50" charset="-18"/>
                <a:ea typeface="Brygada 1918" pitchFamily="50" charset="-18"/>
                <a:cs typeface="+mj-cs"/>
              </a:rPr>
              <a:t>Pociski artyleryjskie</a:t>
            </a:r>
            <a:endParaRPr kumimoji="0" lang="pl-PL" sz="2800" b="0" i="0" u="none" strike="noStrike" kern="1200" cap="none" spc="0" normalizeH="0" baseline="0" noProof="0" dirty="0">
              <a:ln>
                <a:noFill/>
              </a:ln>
              <a:solidFill>
                <a:schemeClr val="tx2"/>
              </a:solidFill>
              <a:effectLst/>
              <a:uLnTx/>
              <a:uFillTx/>
              <a:latin typeface="Brygada 1918" pitchFamily="50" charset="-18"/>
              <a:ea typeface="Brygada 1918" pitchFamily="50" charset="-18"/>
              <a:cs typeface="+mj-cs"/>
            </a:endParaRPr>
          </a:p>
        </p:txBody>
      </p:sp>
      <p:sp>
        <p:nvSpPr>
          <p:cNvPr id="6" name="Symbol zastępczy tekstu 3"/>
          <p:cNvSpPr txBox="1">
            <a:spLocks/>
          </p:cNvSpPr>
          <p:nvPr/>
        </p:nvSpPr>
        <p:spPr>
          <a:xfrm>
            <a:off x="2699792" y="1484784"/>
            <a:ext cx="6048672" cy="5112568"/>
          </a:xfrm>
          <a:prstGeom prst="rect">
            <a:avLst/>
          </a:prstGeom>
        </p:spPr>
        <p:txBody>
          <a:bodyPr vert="horz">
            <a:normAutofit lnSpcReduction="10000"/>
          </a:bodyPr>
          <a:lstStyle>
            <a:defPPr marL="432000" lvl="0" indent="-324000">
              <a:spcBef>
                <a:spcPts val="1417"/>
              </a:spcBef>
              <a:spcAft>
                <a:spcPts val="0"/>
              </a:spcAft>
              <a:buSzPct val="45000"/>
              <a:buFont typeface="StarSymbol"/>
              <a:buNone/>
              <a:defRPr lang="pl-PL" sz="3200" b="0" i="0" u="none" strike="noStrike" kern="1200" cap="none">
                <a:ln>
                  <a:noFill/>
                </a:ln>
                <a:latin typeface="Liberation Sans" pitchFamily="18"/>
                <a:ea typeface="Microsoft YaHei" pitchFamily="2"/>
                <a:cs typeface="Mangal" pitchFamily="2"/>
              </a:defRPr>
            </a:defPPr>
            <a:lvl1pPr marL="432000" lvl="0" indent="-324000">
              <a:spcBef>
                <a:spcPts val="1417"/>
              </a:spcBef>
              <a:spcAft>
                <a:spcPts val="0"/>
              </a:spcAft>
              <a:buSzPct val="45000"/>
              <a:buFont typeface="StarSymbol"/>
              <a:buChar char="●"/>
              <a:defRPr lang="pl-PL" sz="3200" b="0" i="0" u="none" strike="noStrike" kern="1200" cap="none">
                <a:ln>
                  <a:noFill/>
                </a:ln>
                <a:latin typeface="Liberation Sans" pitchFamily="18"/>
                <a:ea typeface="Microsoft YaHei" pitchFamily="2"/>
                <a:cs typeface="Mangal" pitchFamily="2"/>
              </a:defRPr>
            </a:lvl1pPr>
            <a:lvl2pPr marL="864000" lvl="1" indent="-324000">
              <a:spcBef>
                <a:spcPts val="1134"/>
              </a:spcBef>
              <a:spcAft>
                <a:spcPts val="0"/>
              </a:spcAft>
              <a:buSzPct val="75000"/>
              <a:buFont typeface="StarSymbol"/>
              <a:buChar char="–"/>
              <a:defRPr lang="pl-PL" sz="2800" b="0" i="0" u="none" strike="noStrike" kern="1200" cap="none">
                <a:ln>
                  <a:noFill/>
                </a:ln>
                <a:latin typeface="Liberation Sans" pitchFamily="18"/>
                <a:ea typeface="Microsoft YaHei" pitchFamily="2"/>
                <a:cs typeface="Mangal" pitchFamily="2"/>
              </a:defRPr>
            </a:lvl2pPr>
            <a:lvl3pPr marL="1295999" lvl="2" indent="-288000">
              <a:spcBef>
                <a:spcPts val="850"/>
              </a:spcBef>
              <a:spcAft>
                <a:spcPts val="0"/>
              </a:spcAft>
              <a:buSzPct val="45000"/>
              <a:buFont typeface="StarSymbol"/>
              <a:buChar char="●"/>
              <a:defRPr lang="pl-PL" sz="2400" b="0" i="0" u="none" strike="noStrike" kern="1200" cap="none">
                <a:ln>
                  <a:noFill/>
                </a:ln>
                <a:latin typeface="Liberation Sans" pitchFamily="18"/>
                <a:ea typeface="Microsoft YaHei" pitchFamily="2"/>
                <a:cs typeface="Mangal" pitchFamily="2"/>
              </a:defRPr>
            </a:lvl3pPr>
            <a:lvl4pPr marL="1728000" lvl="3" indent="-216000">
              <a:spcBef>
                <a:spcPts val="567"/>
              </a:spcBef>
              <a:spcAft>
                <a:spcPts val="0"/>
              </a:spcAft>
              <a:buSzPct val="75000"/>
              <a:buFont typeface="StarSymbol"/>
              <a:buChar char="–"/>
              <a:defRPr lang="pl-PL" sz="2000" b="0" i="0" u="none" strike="noStrike" kern="1200" cap="none">
                <a:ln>
                  <a:noFill/>
                </a:ln>
                <a:latin typeface="Liberation Sans" pitchFamily="18"/>
                <a:ea typeface="Microsoft YaHei" pitchFamily="2"/>
                <a:cs typeface="Mangal" pitchFamily="2"/>
              </a:defRPr>
            </a:lvl4pPr>
            <a:lvl5pPr marL="2160000" lvl="4"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5pPr>
            <a:lvl6pPr marL="2592000" lvl="5"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6pPr>
            <a:lvl7pPr marL="3024000" lvl="6"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7pPr>
            <a:lvl8pPr marL="3456000" lvl="7"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8pPr>
            <a:lvl9pPr marL="3887999" lvl="8"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9pPr>
          </a:lstStyle>
          <a:p>
            <a:pPr algn="just">
              <a:buClr>
                <a:schemeClr val="accent3"/>
              </a:buClr>
              <a:defRPr/>
            </a:pPr>
            <a:r>
              <a:rPr lang="pl-PL" sz="2000" dirty="0" smtClean="0">
                <a:latin typeface="Brygada 1918" pitchFamily="50" charset="-18"/>
                <a:ea typeface="Brygada 1918" pitchFamily="50" charset="-18"/>
              </a:rPr>
              <a:t>Za pociski używane w artylerii uważa się kule o średnicy powyżej 3,5 </a:t>
            </a:r>
            <a:r>
              <a:rPr lang="pl-PL" sz="2000" dirty="0" err="1" smtClean="0">
                <a:latin typeface="Brygada 1918" pitchFamily="50" charset="-18"/>
                <a:ea typeface="Brygada 1918" pitchFamily="50" charset="-18"/>
              </a:rPr>
              <a:t>cm</a:t>
            </a:r>
            <a:r>
              <a:rPr lang="pl-PL" sz="2000" dirty="0" smtClean="0">
                <a:latin typeface="Brygada 1918" pitchFamily="50" charset="-18"/>
                <a:ea typeface="Brygada 1918" pitchFamily="50" charset="-18"/>
              </a:rPr>
              <a:t>.</a:t>
            </a:r>
          </a:p>
          <a:p>
            <a:pPr algn="just">
              <a:buClr>
                <a:schemeClr val="accent3"/>
              </a:buClr>
              <a:defRPr/>
            </a:pPr>
            <a:r>
              <a:rPr lang="pl-PL" sz="2000" dirty="0" smtClean="0">
                <a:latin typeface="Brygada 1918" pitchFamily="50" charset="-18"/>
                <a:ea typeface="Brygada 1918" pitchFamily="50" charset="-18"/>
              </a:rPr>
              <a:t>Pierwszy i najstarszy typ pocisków stanowiły kule kamienne wykonane z granitu, piaskowca lub wapienia. Wytwarzali je kamieniarze przeważnie samemu zbierając głazy narzutowe lub skały w łomach.</a:t>
            </a:r>
          </a:p>
          <a:p>
            <a:pPr algn="just">
              <a:buClr>
                <a:schemeClr val="accent3"/>
              </a:buClr>
              <a:defRPr/>
            </a:pPr>
            <a:r>
              <a:rPr lang="pl-PL" sz="2000" dirty="0" smtClean="0">
                <a:latin typeface="Brygada 1918" pitchFamily="50" charset="-18"/>
                <a:ea typeface="Brygada 1918" pitchFamily="50" charset="-18"/>
              </a:rPr>
              <a:t>Drugim typem kul, który pojawił się na początku XV wieku były kule żelazne. Stosowano je głównie do dział mniejszego kalibru. </a:t>
            </a:r>
          </a:p>
          <a:p>
            <a:pPr algn="just">
              <a:buClr>
                <a:schemeClr val="accent3"/>
              </a:buClr>
              <a:defRPr/>
            </a:pPr>
            <a:r>
              <a:rPr lang="pl-PL" sz="2000" dirty="0" smtClean="0">
                <a:latin typeface="Brygada 1918" pitchFamily="50" charset="-18"/>
                <a:ea typeface="Brygada 1918" pitchFamily="50" charset="-18"/>
              </a:rPr>
              <a:t>Początkowo je wykuwano, później odlewano w ludwisarni korzystając z dwuczęściowej formy. Formy mogły być zrobione ze skał, metalu lub wypalonej gliny, w których drążono połowę kuli.  </a:t>
            </a:r>
          </a:p>
        </p:txBody>
      </p:sp>
      <p:pic>
        <p:nvPicPr>
          <p:cNvPr id="8" name="Obraz 7" descr="0154(1).JPG"/>
          <p:cNvPicPr>
            <a:picLocks noChangeAspect="1"/>
          </p:cNvPicPr>
          <p:nvPr/>
        </p:nvPicPr>
        <p:blipFill>
          <a:blip r:embed="rId2" cstate="print"/>
          <a:stretch>
            <a:fillRect/>
          </a:stretch>
        </p:blipFill>
        <p:spPr>
          <a:xfrm>
            <a:off x="611560" y="4509120"/>
            <a:ext cx="1462431" cy="1440160"/>
          </a:xfrm>
          <a:prstGeom prst="rect">
            <a:avLst/>
          </a:prstGeom>
        </p:spPr>
      </p:pic>
      <p:pic>
        <p:nvPicPr>
          <p:cNvPr id="9" name="Obraz 8" descr="0135.JPG"/>
          <p:cNvPicPr>
            <a:picLocks noChangeAspect="1"/>
          </p:cNvPicPr>
          <p:nvPr/>
        </p:nvPicPr>
        <p:blipFill>
          <a:blip r:embed="rId3" cstate="print"/>
          <a:stretch>
            <a:fillRect/>
          </a:stretch>
        </p:blipFill>
        <p:spPr>
          <a:xfrm>
            <a:off x="539552" y="2276872"/>
            <a:ext cx="1611847" cy="1584176"/>
          </a:xfrm>
          <a:prstGeom prst="rect">
            <a:avLst/>
          </a:prstGeom>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467544" y="692696"/>
            <a:ext cx="8229600" cy="720080"/>
          </a:xfrm>
        </p:spPr>
        <p:txBody>
          <a:bodyPr>
            <a:noAutofit/>
          </a:bodyPr>
          <a:lstStyle/>
          <a:p>
            <a:pPr algn="ctr"/>
            <a:r>
              <a:rPr lang="pl-PL" sz="4400" b="1" dirty="0" smtClean="0">
                <a:latin typeface="Brygada 1918" pitchFamily="50" charset="-18"/>
                <a:ea typeface="Brygada 1918" pitchFamily="50" charset="-18"/>
              </a:rPr>
              <a:t>Uzbrojenie europejskie</a:t>
            </a:r>
            <a:endParaRPr lang="pl-PL" sz="4400" b="1" dirty="0">
              <a:latin typeface="Brygada 1918" pitchFamily="50" charset="-18"/>
              <a:ea typeface="Brygada 1918" pitchFamily="50" charset="-18"/>
            </a:endParaRPr>
          </a:p>
        </p:txBody>
      </p:sp>
      <p:sp>
        <p:nvSpPr>
          <p:cNvPr id="3" name="Symbol zastępczy zawartości 2"/>
          <p:cNvSpPr>
            <a:spLocks noGrp="1"/>
          </p:cNvSpPr>
          <p:nvPr>
            <p:ph idx="1"/>
          </p:nvPr>
        </p:nvSpPr>
        <p:spPr/>
        <p:txBody>
          <a:bodyPr/>
          <a:lstStyle/>
          <a:p>
            <a:pPr>
              <a:buNone/>
            </a:pPr>
            <a:r>
              <a:rPr lang="pl-PL" dirty="0" smtClean="0">
                <a:latin typeface="Brygada 1918" pitchFamily="50" charset="-18"/>
                <a:ea typeface="Brygada 1918" pitchFamily="50" charset="-18"/>
              </a:rPr>
              <a:t>Broń palna – ręczna</a:t>
            </a:r>
          </a:p>
          <a:p>
            <a:r>
              <a:rPr lang="pl-PL" dirty="0" smtClean="0">
                <a:latin typeface="Brygada 1918" pitchFamily="50" charset="-18"/>
                <a:ea typeface="Brygada 1918" pitchFamily="50" charset="-18"/>
              </a:rPr>
              <a:t>Piszczele, hakownice, rusznice.</a:t>
            </a:r>
          </a:p>
          <a:p>
            <a:r>
              <a:rPr lang="pl-PL" dirty="0" smtClean="0">
                <a:latin typeface="Brygada 1918" pitchFamily="50" charset="-18"/>
                <a:ea typeface="Brygada 1918" pitchFamily="50" charset="-18"/>
              </a:rPr>
              <a:t>Arkebuzy, muszkiety, strzelby.</a:t>
            </a:r>
          </a:p>
          <a:p>
            <a:r>
              <a:rPr lang="pl-PL" dirty="0" smtClean="0">
                <a:latin typeface="Brygada 1918" pitchFamily="50" charset="-18"/>
                <a:ea typeface="Brygada 1918" pitchFamily="50" charset="-18"/>
              </a:rPr>
              <a:t>Pistolety, </a:t>
            </a:r>
            <a:r>
              <a:rPr lang="pl-PL" dirty="0" err="1" smtClean="0">
                <a:latin typeface="Brygada 1918" pitchFamily="50" charset="-18"/>
                <a:ea typeface="Brygada 1918" pitchFamily="50" charset="-18"/>
              </a:rPr>
              <a:t>puffery</a:t>
            </a:r>
            <a:r>
              <a:rPr lang="pl-PL" dirty="0" smtClean="0">
                <a:latin typeface="Brygada 1918" pitchFamily="50" charset="-18"/>
                <a:ea typeface="Brygada 1918" pitchFamily="50" charset="-18"/>
              </a:rPr>
              <a:t>, rewolwery.</a:t>
            </a:r>
          </a:p>
          <a:p>
            <a:endParaRPr lang="pl-PL" dirty="0" smtClean="0">
              <a:latin typeface="Brygada 1918" pitchFamily="50" charset="-18"/>
              <a:ea typeface="Brygada 1918" pitchFamily="50" charset="-18"/>
            </a:endParaRPr>
          </a:p>
          <a:p>
            <a:pPr lvl="1"/>
            <a:endParaRPr lang="pl-PL" dirty="0" smtClean="0">
              <a:latin typeface="Brygada 1918" pitchFamily="50" charset="-18"/>
              <a:ea typeface="Brygada 1918" pitchFamily="50" charset="-18"/>
            </a:endParaRPr>
          </a:p>
          <a:p>
            <a:pPr lvl="1"/>
            <a:endParaRPr lang="pl-PL" dirty="0">
              <a:latin typeface="Brygada 1918" pitchFamily="50" charset="-18"/>
              <a:ea typeface="Brygada 1918" pitchFamily="50" charset="-18"/>
            </a:endParaRPr>
          </a:p>
        </p:txBody>
      </p:sp>
      <p:sp>
        <p:nvSpPr>
          <p:cNvPr id="4" name="Tytuł 1"/>
          <p:cNvSpPr txBox="1">
            <a:spLocks/>
          </p:cNvSpPr>
          <p:nvPr/>
        </p:nvSpPr>
        <p:spPr>
          <a:xfrm>
            <a:off x="539552" y="1556792"/>
            <a:ext cx="8229600" cy="720080"/>
          </a:xfrm>
          <a:prstGeom prst="rect">
            <a:avLst/>
          </a:prstGeom>
        </p:spPr>
        <p:txBody>
          <a:bodyPr vert="horz" anchor="ct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pl-PL" sz="4000" b="0" i="0" u="none" strike="noStrike" kern="1200" cap="none" spc="0" normalizeH="0" baseline="0" noProof="0" dirty="0" smtClean="0">
                <a:ln>
                  <a:noFill/>
                </a:ln>
                <a:solidFill>
                  <a:schemeClr val="tx2"/>
                </a:solidFill>
                <a:effectLst/>
                <a:uLnTx/>
                <a:uFillTx/>
                <a:latin typeface="Brygada 1918" pitchFamily="50" charset="-18"/>
                <a:ea typeface="Brygada 1918" pitchFamily="50" charset="-18"/>
                <a:cs typeface="+mj-cs"/>
              </a:rPr>
              <a:t>Uzbrojenie zaczepne</a:t>
            </a:r>
            <a:endParaRPr kumimoji="0" lang="pl-PL" sz="4000" b="0" i="0" u="none" strike="noStrike" kern="1200" cap="none" spc="0" normalizeH="0" baseline="0" noProof="0" dirty="0">
              <a:ln>
                <a:noFill/>
              </a:ln>
              <a:solidFill>
                <a:schemeClr val="tx2"/>
              </a:solidFill>
              <a:effectLst/>
              <a:uLnTx/>
              <a:uFillTx/>
              <a:latin typeface="Brygada 1918" pitchFamily="50" charset="-18"/>
              <a:ea typeface="Brygada 1918" pitchFamily="50" charset="-18"/>
              <a:cs typeface="+mj-cs"/>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539552" y="476672"/>
            <a:ext cx="8229600" cy="432048"/>
          </a:xfrm>
        </p:spPr>
        <p:txBody>
          <a:bodyPr>
            <a:normAutofit fontScale="90000"/>
          </a:bodyPr>
          <a:lstStyle/>
          <a:p>
            <a:pPr algn="ctr"/>
            <a:r>
              <a:rPr lang="pl-PL" dirty="0" smtClean="0">
                <a:latin typeface="Brygada 1918" pitchFamily="50" charset="-18"/>
                <a:ea typeface="Brygada 1918" pitchFamily="50" charset="-18"/>
              </a:rPr>
              <a:t>Broń palna</a:t>
            </a:r>
            <a:endParaRPr lang="pl-PL" dirty="0">
              <a:latin typeface="Brygada 1918" pitchFamily="50" charset="-18"/>
              <a:ea typeface="Brygada 1918" pitchFamily="50" charset="-18"/>
            </a:endParaRPr>
          </a:p>
        </p:txBody>
      </p:sp>
      <p:sp>
        <p:nvSpPr>
          <p:cNvPr id="5" name="Tytuł 2"/>
          <p:cNvSpPr txBox="1">
            <a:spLocks/>
          </p:cNvSpPr>
          <p:nvPr/>
        </p:nvSpPr>
        <p:spPr>
          <a:xfrm>
            <a:off x="72360" y="867489"/>
            <a:ext cx="9071640" cy="523220"/>
          </a:xfrm>
          <a:prstGeom prst="rect">
            <a:avLst/>
          </a:prstGeom>
        </p:spPr>
        <p:txBody>
          <a:bodyPr vert="horz" anchor="ctr">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algn="ctr" defTabSz="914400" rtl="0" eaLnBrk="1" fontAlgn="auto" latinLnBrk="0" hangingPunct="1">
              <a:lnSpc>
                <a:spcPct val="100000"/>
              </a:lnSpc>
              <a:spcBef>
                <a:spcPct val="0"/>
              </a:spcBef>
              <a:spcAft>
                <a:spcPts val="0"/>
              </a:spcAft>
              <a:buClrTx/>
              <a:buSzPct val="45000"/>
              <a:buFont typeface="StarSymbol"/>
              <a:buNone/>
              <a:tabLst/>
              <a:defRPr/>
            </a:pPr>
            <a:r>
              <a:rPr lang="pl-PL" sz="2800" noProof="0" dirty="0" smtClean="0">
                <a:solidFill>
                  <a:schemeClr val="tx2"/>
                </a:solidFill>
                <a:latin typeface="Brygada 1918" pitchFamily="50" charset="-18"/>
                <a:ea typeface="Brygada 1918" pitchFamily="50" charset="-18"/>
                <a:cs typeface="+mj-cs"/>
              </a:rPr>
              <a:t>Piszczel</a:t>
            </a:r>
            <a:endParaRPr kumimoji="0" lang="pl-PL" sz="2800" b="0" i="0" u="none" strike="noStrike" kern="1200" cap="none" spc="0" normalizeH="0" baseline="0" noProof="0" dirty="0">
              <a:ln>
                <a:noFill/>
              </a:ln>
              <a:solidFill>
                <a:schemeClr val="tx2"/>
              </a:solidFill>
              <a:effectLst/>
              <a:uLnTx/>
              <a:uFillTx/>
              <a:latin typeface="Brygada 1918" pitchFamily="50" charset="-18"/>
              <a:ea typeface="Brygada 1918" pitchFamily="50" charset="-18"/>
              <a:cs typeface="+mj-cs"/>
            </a:endParaRPr>
          </a:p>
        </p:txBody>
      </p:sp>
      <p:sp>
        <p:nvSpPr>
          <p:cNvPr id="6" name="Symbol zastępczy tekstu 3"/>
          <p:cNvSpPr txBox="1">
            <a:spLocks/>
          </p:cNvSpPr>
          <p:nvPr/>
        </p:nvSpPr>
        <p:spPr>
          <a:xfrm>
            <a:off x="2699792" y="1484784"/>
            <a:ext cx="6048672" cy="5112568"/>
          </a:xfrm>
          <a:prstGeom prst="rect">
            <a:avLst/>
          </a:prstGeom>
        </p:spPr>
        <p:txBody>
          <a:bodyPr vert="horz">
            <a:normAutofit fontScale="92500" lnSpcReduction="10000"/>
          </a:bodyPr>
          <a:lstStyle>
            <a:defPPr marL="432000" lvl="0" indent="-324000">
              <a:spcBef>
                <a:spcPts val="1417"/>
              </a:spcBef>
              <a:spcAft>
                <a:spcPts val="0"/>
              </a:spcAft>
              <a:buSzPct val="45000"/>
              <a:buFont typeface="StarSymbol"/>
              <a:buNone/>
              <a:defRPr lang="pl-PL" sz="3200" b="0" i="0" u="none" strike="noStrike" kern="1200" cap="none">
                <a:ln>
                  <a:noFill/>
                </a:ln>
                <a:latin typeface="Liberation Sans" pitchFamily="18"/>
                <a:ea typeface="Microsoft YaHei" pitchFamily="2"/>
                <a:cs typeface="Mangal" pitchFamily="2"/>
              </a:defRPr>
            </a:defPPr>
            <a:lvl1pPr marL="432000" lvl="0" indent="-324000">
              <a:spcBef>
                <a:spcPts val="1417"/>
              </a:spcBef>
              <a:spcAft>
                <a:spcPts val="0"/>
              </a:spcAft>
              <a:buSzPct val="45000"/>
              <a:buFont typeface="StarSymbol"/>
              <a:buChar char="●"/>
              <a:defRPr lang="pl-PL" sz="3200" b="0" i="0" u="none" strike="noStrike" kern="1200" cap="none">
                <a:ln>
                  <a:noFill/>
                </a:ln>
                <a:latin typeface="Liberation Sans" pitchFamily="18"/>
                <a:ea typeface="Microsoft YaHei" pitchFamily="2"/>
                <a:cs typeface="Mangal" pitchFamily="2"/>
              </a:defRPr>
            </a:lvl1pPr>
            <a:lvl2pPr marL="864000" lvl="1" indent="-324000">
              <a:spcBef>
                <a:spcPts val="1134"/>
              </a:spcBef>
              <a:spcAft>
                <a:spcPts val="0"/>
              </a:spcAft>
              <a:buSzPct val="75000"/>
              <a:buFont typeface="StarSymbol"/>
              <a:buChar char="–"/>
              <a:defRPr lang="pl-PL" sz="2800" b="0" i="0" u="none" strike="noStrike" kern="1200" cap="none">
                <a:ln>
                  <a:noFill/>
                </a:ln>
                <a:latin typeface="Liberation Sans" pitchFamily="18"/>
                <a:ea typeface="Microsoft YaHei" pitchFamily="2"/>
                <a:cs typeface="Mangal" pitchFamily="2"/>
              </a:defRPr>
            </a:lvl2pPr>
            <a:lvl3pPr marL="1295999" lvl="2" indent="-288000">
              <a:spcBef>
                <a:spcPts val="850"/>
              </a:spcBef>
              <a:spcAft>
                <a:spcPts val="0"/>
              </a:spcAft>
              <a:buSzPct val="45000"/>
              <a:buFont typeface="StarSymbol"/>
              <a:buChar char="●"/>
              <a:defRPr lang="pl-PL" sz="2400" b="0" i="0" u="none" strike="noStrike" kern="1200" cap="none">
                <a:ln>
                  <a:noFill/>
                </a:ln>
                <a:latin typeface="Liberation Sans" pitchFamily="18"/>
                <a:ea typeface="Microsoft YaHei" pitchFamily="2"/>
                <a:cs typeface="Mangal" pitchFamily="2"/>
              </a:defRPr>
            </a:lvl3pPr>
            <a:lvl4pPr marL="1728000" lvl="3" indent="-216000">
              <a:spcBef>
                <a:spcPts val="567"/>
              </a:spcBef>
              <a:spcAft>
                <a:spcPts val="0"/>
              </a:spcAft>
              <a:buSzPct val="75000"/>
              <a:buFont typeface="StarSymbol"/>
              <a:buChar char="–"/>
              <a:defRPr lang="pl-PL" sz="2000" b="0" i="0" u="none" strike="noStrike" kern="1200" cap="none">
                <a:ln>
                  <a:noFill/>
                </a:ln>
                <a:latin typeface="Liberation Sans" pitchFamily="18"/>
                <a:ea typeface="Microsoft YaHei" pitchFamily="2"/>
                <a:cs typeface="Mangal" pitchFamily="2"/>
              </a:defRPr>
            </a:lvl4pPr>
            <a:lvl5pPr marL="2160000" lvl="4"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5pPr>
            <a:lvl6pPr marL="2592000" lvl="5"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6pPr>
            <a:lvl7pPr marL="3024000" lvl="6"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7pPr>
            <a:lvl8pPr marL="3456000" lvl="7"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8pPr>
            <a:lvl9pPr marL="3887999" lvl="8"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9pPr>
          </a:lstStyle>
          <a:p>
            <a:pPr algn="just">
              <a:buClr>
                <a:schemeClr val="accent3"/>
              </a:buClr>
              <a:defRPr/>
            </a:pPr>
            <a:r>
              <a:rPr lang="pl-PL" sz="2000" dirty="0" smtClean="0">
                <a:latin typeface="Brygada 1918" pitchFamily="50" charset="-18"/>
                <a:ea typeface="Brygada 1918" pitchFamily="50" charset="-18"/>
              </a:rPr>
              <a:t>Piszczel był najstarszym typem ręcznej broni palnej. Ma on postać krótkiej lufy o wzmocnionej komorze prochowej oraz wylocie. Lufę montowano z łożem na dwa sposoby. Albo mocując ją na drewnianym łożu albo wbijając łoże w tuleję w końcowej części lufy. </a:t>
            </a:r>
          </a:p>
          <a:p>
            <a:pPr algn="just">
              <a:buClr>
                <a:schemeClr val="accent3"/>
              </a:buClr>
              <a:defRPr/>
            </a:pPr>
            <a:r>
              <a:rPr lang="pl-PL" sz="2000" dirty="0" smtClean="0">
                <a:latin typeface="Brygada 1918" pitchFamily="50" charset="-18"/>
                <a:ea typeface="Brygada 1918" pitchFamily="50" charset="-18"/>
              </a:rPr>
              <a:t>Ich kaliber waha się od 1,5 do 2,0 cm, a długość lufy od 20 do 30 </a:t>
            </a:r>
            <a:r>
              <a:rPr lang="pl-PL" sz="2000" dirty="0" err="1" smtClean="0">
                <a:latin typeface="Brygada 1918" pitchFamily="50" charset="-18"/>
                <a:ea typeface="Brygada 1918" pitchFamily="50" charset="-18"/>
              </a:rPr>
              <a:t>cm</a:t>
            </a:r>
            <a:r>
              <a:rPr lang="pl-PL" sz="2000" dirty="0" smtClean="0">
                <a:latin typeface="Brygada 1918" pitchFamily="50" charset="-18"/>
                <a:ea typeface="Brygada 1918" pitchFamily="50" charset="-18"/>
              </a:rPr>
              <a:t>.</a:t>
            </a:r>
          </a:p>
          <a:p>
            <a:pPr algn="just">
              <a:buClr>
                <a:schemeClr val="accent3"/>
              </a:buClr>
              <a:defRPr/>
            </a:pPr>
            <a:r>
              <a:rPr lang="pl-PL" sz="2000" dirty="0" smtClean="0">
                <a:latin typeface="Brygada 1918" pitchFamily="50" charset="-18"/>
                <a:ea typeface="Brygada 1918" pitchFamily="50" charset="-18"/>
              </a:rPr>
              <a:t>Najstarszym, a zarazem najmniejszym okazem ręcznej broni palnej pochodzącej z terenu Polski jest piszczel znaleziony w Kaliszu datowany na koniec XIV wieku. Długość jego lufy to 5,7 cm, a kaliber, 1,3 </a:t>
            </a:r>
            <a:r>
              <a:rPr lang="pl-PL" sz="2000" dirty="0" err="1" smtClean="0">
                <a:latin typeface="Brygada 1918" pitchFamily="50" charset="-18"/>
                <a:ea typeface="Brygada 1918" pitchFamily="50" charset="-18"/>
              </a:rPr>
              <a:t>cm</a:t>
            </a:r>
            <a:r>
              <a:rPr lang="pl-PL" sz="2000" dirty="0" smtClean="0">
                <a:latin typeface="Brygada 1918" pitchFamily="50" charset="-18"/>
                <a:ea typeface="Brygada 1918" pitchFamily="50" charset="-18"/>
              </a:rPr>
              <a:t>.</a:t>
            </a:r>
          </a:p>
          <a:p>
            <a:pPr algn="just">
              <a:buClr>
                <a:schemeClr val="accent3"/>
              </a:buClr>
              <a:defRPr/>
            </a:pPr>
            <a:r>
              <a:rPr lang="pl-PL" sz="2000" dirty="0" smtClean="0">
                <a:latin typeface="Brygada 1918" pitchFamily="50" charset="-18"/>
                <a:ea typeface="Brygada 1918" pitchFamily="50" charset="-18"/>
              </a:rPr>
              <a:t>Piszczele ze względu na prostotę konstrukcji i niską cenę stosowane były aż do początku XVI wieku, kiedy to zostały zastąpione przez nowocześniejsze typy ręcznej broni palnej. </a:t>
            </a:r>
          </a:p>
        </p:txBody>
      </p:sp>
      <p:pic>
        <p:nvPicPr>
          <p:cNvPr id="7" name="Obraz 6" descr="Göttinger MS Philos. 63 Bellifortis 1405 Niemcy 2.jpg"/>
          <p:cNvPicPr>
            <a:picLocks noChangeAspect="1"/>
          </p:cNvPicPr>
          <p:nvPr/>
        </p:nvPicPr>
        <p:blipFill>
          <a:blip r:embed="rId2" cstate="print"/>
          <a:stretch>
            <a:fillRect/>
          </a:stretch>
        </p:blipFill>
        <p:spPr>
          <a:xfrm>
            <a:off x="107504" y="2996952"/>
            <a:ext cx="2639589" cy="1800200"/>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539552" y="476672"/>
            <a:ext cx="8229600" cy="432048"/>
          </a:xfrm>
        </p:spPr>
        <p:txBody>
          <a:bodyPr>
            <a:normAutofit fontScale="90000"/>
          </a:bodyPr>
          <a:lstStyle/>
          <a:p>
            <a:pPr algn="ctr"/>
            <a:r>
              <a:rPr lang="pl-PL" dirty="0" smtClean="0">
                <a:latin typeface="Brygada 1918" pitchFamily="50" charset="-18"/>
                <a:ea typeface="Brygada 1918" pitchFamily="50" charset="-18"/>
              </a:rPr>
              <a:t>Miecze</a:t>
            </a:r>
            <a:endParaRPr lang="pl-PL" dirty="0">
              <a:latin typeface="Brygada 1918" pitchFamily="50" charset="-18"/>
              <a:ea typeface="Brygada 1918" pitchFamily="50" charset="-18"/>
            </a:endParaRPr>
          </a:p>
        </p:txBody>
      </p:sp>
      <p:pic>
        <p:nvPicPr>
          <p:cNvPr id="4" name="Obraz 3"/>
          <p:cNvPicPr>
            <a:picLocks noChangeAspect="1"/>
          </p:cNvPicPr>
          <p:nvPr/>
        </p:nvPicPr>
        <p:blipFill>
          <a:blip r:embed="rId2" cstate="print">
            <a:lum/>
            <a:alphaModFix/>
          </a:blip>
          <a:srcRect/>
          <a:stretch>
            <a:fillRect/>
          </a:stretch>
        </p:blipFill>
        <p:spPr>
          <a:xfrm>
            <a:off x="251520" y="1484784"/>
            <a:ext cx="8615640" cy="5201944"/>
          </a:xfrm>
          <a:prstGeom prst="rect">
            <a:avLst/>
          </a:prstGeom>
          <a:noFill/>
          <a:ln>
            <a:noFill/>
          </a:ln>
        </p:spPr>
      </p:pic>
      <p:sp>
        <p:nvSpPr>
          <p:cNvPr id="5" name="Tytuł 2"/>
          <p:cNvSpPr txBox="1">
            <a:spLocks/>
          </p:cNvSpPr>
          <p:nvPr/>
        </p:nvSpPr>
        <p:spPr>
          <a:xfrm>
            <a:off x="72360" y="867489"/>
            <a:ext cx="9071640" cy="523220"/>
          </a:xfrm>
          <a:prstGeom prst="rect">
            <a:avLst/>
          </a:prstGeom>
        </p:spPr>
        <p:txBody>
          <a:bodyPr vert="horz" anchor="ctr">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algn="ctr" defTabSz="914400" rtl="0" eaLnBrk="1" fontAlgn="auto" latinLnBrk="0" hangingPunct="1">
              <a:lnSpc>
                <a:spcPct val="100000"/>
              </a:lnSpc>
              <a:spcBef>
                <a:spcPct val="0"/>
              </a:spcBef>
              <a:spcAft>
                <a:spcPts val="0"/>
              </a:spcAft>
              <a:buClrTx/>
              <a:buSzPct val="45000"/>
              <a:buFont typeface="StarSymbol"/>
              <a:buNone/>
              <a:tabLst/>
              <a:defRPr/>
            </a:pPr>
            <a:r>
              <a:rPr kumimoji="0" lang="pl-PL" sz="2800" b="0" i="0" u="none" strike="noStrike" kern="1200" cap="none" spc="0" normalizeH="0" baseline="0" noProof="0" dirty="0" smtClean="0">
                <a:ln>
                  <a:noFill/>
                </a:ln>
                <a:solidFill>
                  <a:schemeClr val="tx2"/>
                </a:solidFill>
                <a:effectLst/>
                <a:uLnTx/>
                <a:uFillTx/>
                <a:latin typeface="Brygada 1918" pitchFamily="50" charset="-18"/>
                <a:ea typeface="Brygada 1918" pitchFamily="50" charset="-18"/>
                <a:cs typeface="+mj-cs"/>
              </a:rPr>
              <a:t>Typologizacja mieczy wg E. </a:t>
            </a:r>
            <a:r>
              <a:rPr kumimoji="0" lang="pl-PL" sz="2800" b="0" i="0" u="none" strike="noStrike" kern="1200" cap="none" spc="0" normalizeH="0" baseline="0" noProof="0" dirty="0" err="1" smtClean="0">
                <a:ln>
                  <a:noFill/>
                </a:ln>
                <a:solidFill>
                  <a:schemeClr val="tx2"/>
                </a:solidFill>
                <a:effectLst/>
                <a:uLnTx/>
                <a:uFillTx/>
                <a:latin typeface="Brygada 1918" pitchFamily="50" charset="-18"/>
                <a:ea typeface="Brygada 1918" pitchFamily="50" charset="-18"/>
                <a:cs typeface="+mj-cs"/>
              </a:rPr>
              <a:t>Oakeshotta</a:t>
            </a:r>
            <a:endParaRPr kumimoji="0" lang="pl-PL" sz="2800" b="0" i="0" u="none" strike="noStrike" kern="1200" cap="none" spc="0" normalizeH="0" baseline="0" noProof="0" dirty="0">
              <a:ln>
                <a:noFill/>
              </a:ln>
              <a:solidFill>
                <a:schemeClr val="tx2"/>
              </a:solidFill>
              <a:effectLst/>
              <a:uLnTx/>
              <a:uFillTx/>
              <a:latin typeface="Brygada 1918" pitchFamily="50" charset="-18"/>
              <a:ea typeface="Brygada 1918" pitchFamily="50" charset="-18"/>
              <a:cs typeface="+mj-cs"/>
            </a:endParaRPr>
          </a:p>
        </p:txBody>
      </p:sp>
      <p:pic>
        <p:nvPicPr>
          <p:cNvPr id="6" name="Obraz 5" descr="wheeler2.jpg"/>
          <p:cNvPicPr>
            <a:picLocks noChangeAspect="1"/>
          </p:cNvPicPr>
          <p:nvPr/>
        </p:nvPicPr>
        <p:blipFill>
          <a:blip r:embed="rId3" cstate="print"/>
          <a:stretch>
            <a:fillRect/>
          </a:stretch>
        </p:blipFill>
        <p:spPr>
          <a:xfrm>
            <a:off x="323528" y="1628800"/>
            <a:ext cx="4808753" cy="1296144"/>
          </a:xfrm>
          <a:prstGeom prst="rect">
            <a:avLst/>
          </a:prstGeom>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539552" y="476672"/>
            <a:ext cx="8229600" cy="432048"/>
          </a:xfrm>
        </p:spPr>
        <p:txBody>
          <a:bodyPr>
            <a:normAutofit fontScale="90000"/>
          </a:bodyPr>
          <a:lstStyle/>
          <a:p>
            <a:pPr algn="ctr"/>
            <a:r>
              <a:rPr lang="pl-PL" dirty="0" smtClean="0">
                <a:latin typeface="Brygada 1918" pitchFamily="50" charset="-18"/>
                <a:ea typeface="Brygada 1918" pitchFamily="50" charset="-18"/>
              </a:rPr>
              <a:t>Broń palna</a:t>
            </a:r>
            <a:endParaRPr lang="pl-PL" dirty="0">
              <a:latin typeface="Brygada 1918" pitchFamily="50" charset="-18"/>
              <a:ea typeface="Brygada 1918" pitchFamily="50" charset="-18"/>
            </a:endParaRPr>
          </a:p>
        </p:txBody>
      </p:sp>
      <p:sp>
        <p:nvSpPr>
          <p:cNvPr id="5" name="Tytuł 2"/>
          <p:cNvSpPr txBox="1">
            <a:spLocks/>
          </p:cNvSpPr>
          <p:nvPr/>
        </p:nvSpPr>
        <p:spPr>
          <a:xfrm>
            <a:off x="72360" y="867489"/>
            <a:ext cx="9071640" cy="523220"/>
          </a:xfrm>
          <a:prstGeom prst="rect">
            <a:avLst/>
          </a:prstGeom>
        </p:spPr>
        <p:txBody>
          <a:bodyPr vert="horz" anchor="ctr">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algn="ctr" defTabSz="914400" rtl="0" eaLnBrk="1" fontAlgn="auto" latinLnBrk="0" hangingPunct="1">
              <a:lnSpc>
                <a:spcPct val="100000"/>
              </a:lnSpc>
              <a:spcBef>
                <a:spcPct val="0"/>
              </a:spcBef>
              <a:spcAft>
                <a:spcPts val="0"/>
              </a:spcAft>
              <a:buClrTx/>
              <a:buSzPct val="45000"/>
              <a:buFont typeface="StarSymbol"/>
              <a:buNone/>
              <a:tabLst/>
              <a:defRPr/>
            </a:pPr>
            <a:r>
              <a:rPr lang="pl-PL" sz="2800" noProof="0" dirty="0" smtClean="0">
                <a:solidFill>
                  <a:schemeClr val="tx2"/>
                </a:solidFill>
                <a:latin typeface="Brygada 1918" pitchFamily="50" charset="-18"/>
                <a:ea typeface="Brygada 1918" pitchFamily="50" charset="-18"/>
                <a:cs typeface="+mj-cs"/>
              </a:rPr>
              <a:t>Hakownica</a:t>
            </a:r>
            <a:endParaRPr kumimoji="0" lang="pl-PL" sz="2800" b="0" i="0" u="none" strike="noStrike" kern="1200" cap="none" spc="0" normalizeH="0" baseline="0" noProof="0" dirty="0">
              <a:ln>
                <a:noFill/>
              </a:ln>
              <a:solidFill>
                <a:schemeClr val="tx2"/>
              </a:solidFill>
              <a:effectLst/>
              <a:uLnTx/>
              <a:uFillTx/>
              <a:latin typeface="Brygada 1918" pitchFamily="50" charset="-18"/>
              <a:ea typeface="Brygada 1918" pitchFamily="50" charset="-18"/>
              <a:cs typeface="+mj-cs"/>
            </a:endParaRPr>
          </a:p>
        </p:txBody>
      </p:sp>
      <p:sp>
        <p:nvSpPr>
          <p:cNvPr id="6" name="Symbol zastępczy tekstu 3"/>
          <p:cNvSpPr txBox="1">
            <a:spLocks/>
          </p:cNvSpPr>
          <p:nvPr/>
        </p:nvSpPr>
        <p:spPr>
          <a:xfrm>
            <a:off x="2699792" y="1484784"/>
            <a:ext cx="6048672" cy="5112568"/>
          </a:xfrm>
          <a:prstGeom prst="rect">
            <a:avLst/>
          </a:prstGeom>
        </p:spPr>
        <p:txBody>
          <a:bodyPr vert="horz">
            <a:normAutofit lnSpcReduction="10000"/>
          </a:bodyPr>
          <a:lstStyle>
            <a:defPPr marL="432000" lvl="0" indent="-324000">
              <a:spcBef>
                <a:spcPts val="1417"/>
              </a:spcBef>
              <a:spcAft>
                <a:spcPts val="0"/>
              </a:spcAft>
              <a:buSzPct val="45000"/>
              <a:buFont typeface="StarSymbol"/>
              <a:buNone/>
              <a:defRPr lang="pl-PL" sz="3200" b="0" i="0" u="none" strike="noStrike" kern="1200" cap="none">
                <a:ln>
                  <a:noFill/>
                </a:ln>
                <a:latin typeface="Liberation Sans" pitchFamily="18"/>
                <a:ea typeface="Microsoft YaHei" pitchFamily="2"/>
                <a:cs typeface="Mangal" pitchFamily="2"/>
              </a:defRPr>
            </a:defPPr>
            <a:lvl1pPr marL="432000" lvl="0" indent="-324000">
              <a:spcBef>
                <a:spcPts val="1417"/>
              </a:spcBef>
              <a:spcAft>
                <a:spcPts val="0"/>
              </a:spcAft>
              <a:buSzPct val="45000"/>
              <a:buFont typeface="StarSymbol"/>
              <a:buChar char="●"/>
              <a:defRPr lang="pl-PL" sz="3200" b="0" i="0" u="none" strike="noStrike" kern="1200" cap="none">
                <a:ln>
                  <a:noFill/>
                </a:ln>
                <a:latin typeface="Liberation Sans" pitchFamily="18"/>
                <a:ea typeface="Microsoft YaHei" pitchFamily="2"/>
                <a:cs typeface="Mangal" pitchFamily="2"/>
              </a:defRPr>
            </a:lvl1pPr>
            <a:lvl2pPr marL="864000" lvl="1" indent="-324000">
              <a:spcBef>
                <a:spcPts val="1134"/>
              </a:spcBef>
              <a:spcAft>
                <a:spcPts val="0"/>
              </a:spcAft>
              <a:buSzPct val="75000"/>
              <a:buFont typeface="StarSymbol"/>
              <a:buChar char="–"/>
              <a:defRPr lang="pl-PL" sz="2800" b="0" i="0" u="none" strike="noStrike" kern="1200" cap="none">
                <a:ln>
                  <a:noFill/>
                </a:ln>
                <a:latin typeface="Liberation Sans" pitchFamily="18"/>
                <a:ea typeface="Microsoft YaHei" pitchFamily="2"/>
                <a:cs typeface="Mangal" pitchFamily="2"/>
              </a:defRPr>
            </a:lvl2pPr>
            <a:lvl3pPr marL="1295999" lvl="2" indent="-288000">
              <a:spcBef>
                <a:spcPts val="850"/>
              </a:spcBef>
              <a:spcAft>
                <a:spcPts val="0"/>
              </a:spcAft>
              <a:buSzPct val="45000"/>
              <a:buFont typeface="StarSymbol"/>
              <a:buChar char="●"/>
              <a:defRPr lang="pl-PL" sz="2400" b="0" i="0" u="none" strike="noStrike" kern="1200" cap="none">
                <a:ln>
                  <a:noFill/>
                </a:ln>
                <a:latin typeface="Liberation Sans" pitchFamily="18"/>
                <a:ea typeface="Microsoft YaHei" pitchFamily="2"/>
                <a:cs typeface="Mangal" pitchFamily="2"/>
              </a:defRPr>
            </a:lvl3pPr>
            <a:lvl4pPr marL="1728000" lvl="3" indent="-216000">
              <a:spcBef>
                <a:spcPts val="567"/>
              </a:spcBef>
              <a:spcAft>
                <a:spcPts val="0"/>
              </a:spcAft>
              <a:buSzPct val="75000"/>
              <a:buFont typeface="StarSymbol"/>
              <a:buChar char="–"/>
              <a:defRPr lang="pl-PL" sz="2000" b="0" i="0" u="none" strike="noStrike" kern="1200" cap="none">
                <a:ln>
                  <a:noFill/>
                </a:ln>
                <a:latin typeface="Liberation Sans" pitchFamily="18"/>
                <a:ea typeface="Microsoft YaHei" pitchFamily="2"/>
                <a:cs typeface="Mangal" pitchFamily="2"/>
              </a:defRPr>
            </a:lvl4pPr>
            <a:lvl5pPr marL="2160000" lvl="4"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5pPr>
            <a:lvl6pPr marL="2592000" lvl="5"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6pPr>
            <a:lvl7pPr marL="3024000" lvl="6"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7pPr>
            <a:lvl8pPr marL="3456000" lvl="7"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8pPr>
            <a:lvl9pPr marL="3887999" lvl="8"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9pPr>
          </a:lstStyle>
          <a:p>
            <a:pPr algn="just">
              <a:buClr>
                <a:schemeClr val="accent3"/>
              </a:buClr>
              <a:defRPr/>
            </a:pPr>
            <a:r>
              <a:rPr lang="pl-PL" sz="2000" dirty="0" smtClean="0">
                <a:latin typeface="Brygada 1918" pitchFamily="50" charset="-18"/>
                <a:ea typeface="Brygada 1918" pitchFamily="50" charset="-18"/>
              </a:rPr>
              <a:t>Pod koniec XIV wieku do luf zaczęto dodawać skierowany w dół hak, który zaczepiony o mur lub ścianę wozu zapobiegał odrzutowi broni w momencie wystrzału. Stąd nazwa ten broni – hakownica. Początkowo stosowano ją w trakcie obrony murów, a od czasu wojen husyckich także w polu.</a:t>
            </a:r>
          </a:p>
          <a:p>
            <a:pPr algn="just">
              <a:buClr>
                <a:schemeClr val="accent3"/>
              </a:buClr>
              <a:defRPr/>
            </a:pPr>
            <a:r>
              <a:rPr lang="pl-PL" sz="2000" dirty="0" smtClean="0">
                <a:latin typeface="Brygada 1918" pitchFamily="50" charset="-18"/>
                <a:ea typeface="Brygada 1918" pitchFamily="50" charset="-18"/>
              </a:rPr>
              <a:t>Kaliber tej broni był większy niż piszczela i wahał się pomiędzy 2,0, a 3,0 </a:t>
            </a:r>
            <a:r>
              <a:rPr lang="pl-PL" sz="2000" dirty="0" err="1" smtClean="0">
                <a:latin typeface="Brygada 1918" pitchFamily="50" charset="-18"/>
                <a:ea typeface="Brygada 1918" pitchFamily="50" charset="-18"/>
              </a:rPr>
              <a:t>cm</a:t>
            </a:r>
            <a:r>
              <a:rPr lang="pl-PL" sz="2000" dirty="0" smtClean="0">
                <a:latin typeface="Brygada 1918" pitchFamily="50" charset="-18"/>
                <a:ea typeface="Brygada 1918" pitchFamily="50" charset="-18"/>
              </a:rPr>
              <a:t>. </a:t>
            </a:r>
          </a:p>
          <a:p>
            <a:pPr algn="just">
              <a:buClr>
                <a:schemeClr val="accent3"/>
              </a:buClr>
              <a:defRPr/>
            </a:pPr>
            <a:r>
              <a:rPr lang="pl-PL" sz="2000" dirty="0" smtClean="0">
                <a:latin typeface="Brygada 1918" pitchFamily="50" charset="-18"/>
                <a:ea typeface="Brygada 1918" pitchFamily="50" charset="-18"/>
              </a:rPr>
              <a:t>Hakownice jako bron palna służąca do obrony murów spotykana była jeszcze w XVII stuleciu. Po tym jak Szwedzi zrabowali zamek w Malborku w latach 20. tych XVII wieku zbrojownia zamkowa była mocno uszczuplona. Znajdowało się w niej 13 dział spiżowych, 3 żelazne i 600 hakownic.</a:t>
            </a:r>
          </a:p>
        </p:txBody>
      </p:sp>
      <p:pic>
        <p:nvPicPr>
          <p:cNvPr id="7" name="Obraz 6" descr="mzm_mt_612.jpg"/>
          <p:cNvPicPr>
            <a:picLocks noChangeAspect="1"/>
          </p:cNvPicPr>
          <p:nvPr/>
        </p:nvPicPr>
        <p:blipFill>
          <a:blip r:embed="rId2" cstate="print"/>
          <a:srcRect l="2869" r="6725"/>
          <a:stretch>
            <a:fillRect/>
          </a:stretch>
        </p:blipFill>
        <p:spPr>
          <a:xfrm>
            <a:off x="179512" y="2420888"/>
            <a:ext cx="2540476" cy="1872208"/>
          </a:xfrm>
          <a:prstGeom prst="rect">
            <a:avLst/>
          </a:prstGeom>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539552" y="476672"/>
            <a:ext cx="8229600" cy="432048"/>
          </a:xfrm>
        </p:spPr>
        <p:txBody>
          <a:bodyPr>
            <a:normAutofit fontScale="90000"/>
          </a:bodyPr>
          <a:lstStyle/>
          <a:p>
            <a:pPr algn="ctr"/>
            <a:r>
              <a:rPr lang="pl-PL" dirty="0" smtClean="0">
                <a:latin typeface="Brygada 1918" pitchFamily="50" charset="-18"/>
                <a:ea typeface="Brygada 1918" pitchFamily="50" charset="-18"/>
              </a:rPr>
              <a:t>Broń palna</a:t>
            </a:r>
            <a:endParaRPr lang="pl-PL" dirty="0">
              <a:latin typeface="Brygada 1918" pitchFamily="50" charset="-18"/>
              <a:ea typeface="Brygada 1918" pitchFamily="50" charset="-18"/>
            </a:endParaRPr>
          </a:p>
        </p:txBody>
      </p:sp>
      <p:sp>
        <p:nvSpPr>
          <p:cNvPr id="5" name="Tytuł 2"/>
          <p:cNvSpPr txBox="1">
            <a:spLocks/>
          </p:cNvSpPr>
          <p:nvPr/>
        </p:nvSpPr>
        <p:spPr>
          <a:xfrm>
            <a:off x="72360" y="867489"/>
            <a:ext cx="9071640" cy="523220"/>
          </a:xfrm>
          <a:prstGeom prst="rect">
            <a:avLst/>
          </a:prstGeom>
        </p:spPr>
        <p:txBody>
          <a:bodyPr vert="horz" anchor="ctr">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algn="ctr" defTabSz="914400" rtl="0" eaLnBrk="1" fontAlgn="auto" latinLnBrk="0" hangingPunct="1">
              <a:lnSpc>
                <a:spcPct val="100000"/>
              </a:lnSpc>
              <a:spcBef>
                <a:spcPct val="0"/>
              </a:spcBef>
              <a:spcAft>
                <a:spcPts val="0"/>
              </a:spcAft>
              <a:buClrTx/>
              <a:buSzPct val="45000"/>
              <a:buFont typeface="StarSymbol"/>
              <a:buNone/>
              <a:tabLst/>
              <a:defRPr/>
            </a:pPr>
            <a:r>
              <a:rPr lang="pl-PL" sz="2800" noProof="0" dirty="0" smtClean="0">
                <a:solidFill>
                  <a:schemeClr val="tx2"/>
                </a:solidFill>
                <a:latin typeface="Brygada 1918" pitchFamily="50" charset="-18"/>
                <a:ea typeface="Brygada 1918" pitchFamily="50" charset="-18"/>
                <a:cs typeface="+mj-cs"/>
              </a:rPr>
              <a:t>Rusznica</a:t>
            </a:r>
            <a:endParaRPr kumimoji="0" lang="pl-PL" sz="2800" b="0" i="0" u="none" strike="noStrike" kern="1200" cap="none" spc="0" normalizeH="0" baseline="0" noProof="0" dirty="0">
              <a:ln>
                <a:noFill/>
              </a:ln>
              <a:solidFill>
                <a:schemeClr val="tx2"/>
              </a:solidFill>
              <a:effectLst/>
              <a:uLnTx/>
              <a:uFillTx/>
              <a:latin typeface="Brygada 1918" pitchFamily="50" charset="-18"/>
              <a:ea typeface="Brygada 1918" pitchFamily="50" charset="-18"/>
              <a:cs typeface="+mj-cs"/>
            </a:endParaRPr>
          </a:p>
        </p:txBody>
      </p:sp>
      <p:sp>
        <p:nvSpPr>
          <p:cNvPr id="6" name="Symbol zastępczy tekstu 3"/>
          <p:cNvSpPr txBox="1">
            <a:spLocks/>
          </p:cNvSpPr>
          <p:nvPr/>
        </p:nvSpPr>
        <p:spPr>
          <a:xfrm>
            <a:off x="2699792" y="1484784"/>
            <a:ext cx="6048672" cy="5112568"/>
          </a:xfrm>
          <a:prstGeom prst="rect">
            <a:avLst/>
          </a:prstGeom>
        </p:spPr>
        <p:txBody>
          <a:bodyPr vert="horz">
            <a:normAutofit/>
          </a:bodyPr>
          <a:lstStyle>
            <a:defPPr marL="432000" lvl="0" indent="-324000">
              <a:spcBef>
                <a:spcPts val="1417"/>
              </a:spcBef>
              <a:spcAft>
                <a:spcPts val="0"/>
              </a:spcAft>
              <a:buSzPct val="45000"/>
              <a:buFont typeface="StarSymbol"/>
              <a:buNone/>
              <a:defRPr lang="pl-PL" sz="3200" b="0" i="0" u="none" strike="noStrike" kern="1200" cap="none">
                <a:ln>
                  <a:noFill/>
                </a:ln>
                <a:latin typeface="Liberation Sans" pitchFamily="18"/>
                <a:ea typeface="Microsoft YaHei" pitchFamily="2"/>
                <a:cs typeface="Mangal" pitchFamily="2"/>
              </a:defRPr>
            </a:defPPr>
            <a:lvl1pPr marL="432000" lvl="0" indent="-324000">
              <a:spcBef>
                <a:spcPts val="1417"/>
              </a:spcBef>
              <a:spcAft>
                <a:spcPts val="0"/>
              </a:spcAft>
              <a:buSzPct val="45000"/>
              <a:buFont typeface="StarSymbol"/>
              <a:buChar char="●"/>
              <a:defRPr lang="pl-PL" sz="3200" b="0" i="0" u="none" strike="noStrike" kern="1200" cap="none">
                <a:ln>
                  <a:noFill/>
                </a:ln>
                <a:latin typeface="Liberation Sans" pitchFamily="18"/>
                <a:ea typeface="Microsoft YaHei" pitchFamily="2"/>
                <a:cs typeface="Mangal" pitchFamily="2"/>
              </a:defRPr>
            </a:lvl1pPr>
            <a:lvl2pPr marL="864000" lvl="1" indent="-324000">
              <a:spcBef>
                <a:spcPts val="1134"/>
              </a:spcBef>
              <a:spcAft>
                <a:spcPts val="0"/>
              </a:spcAft>
              <a:buSzPct val="75000"/>
              <a:buFont typeface="StarSymbol"/>
              <a:buChar char="–"/>
              <a:defRPr lang="pl-PL" sz="2800" b="0" i="0" u="none" strike="noStrike" kern="1200" cap="none">
                <a:ln>
                  <a:noFill/>
                </a:ln>
                <a:latin typeface="Liberation Sans" pitchFamily="18"/>
                <a:ea typeface="Microsoft YaHei" pitchFamily="2"/>
                <a:cs typeface="Mangal" pitchFamily="2"/>
              </a:defRPr>
            </a:lvl2pPr>
            <a:lvl3pPr marL="1295999" lvl="2" indent="-288000">
              <a:spcBef>
                <a:spcPts val="850"/>
              </a:spcBef>
              <a:spcAft>
                <a:spcPts val="0"/>
              </a:spcAft>
              <a:buSzPct val="45000"/>
              <a:buFont typeface="StarSymbol"/>
              <a:buChar char="●"/>
              <a:defRPr lang="pl-PL" sz="2400" b="0" i="0" u="none" strike="noStrike" kern="1200" cap="none">
                <a:ln>
                  <a:noFill/>
                </a:ln>
                <a:latin typeface="Liberation Sans" pitchFamily="18"/>
                <a:ea typeface="Microsoft YaHei" pitchFamily="2"/>
                <a:cs typeface="Mangal" pitchFamily="2"/>
              </a:defRPr>
            </a:lvl3pPr>
            <a:lvl4pPr marL="1728000" lvl="3" indent="-216000">
              <a:spcBef>
                <a:spcPts val="567"/>
              </a:spcBef>
              <a:spcAft>
                <a:spcPts val="0"/>
              </a:spcAft>
              <a:buSzPct val="75000"/>
              <a:buFont typeface="StarSymbol"/>
              <a:buChar char="–"/>
              <a:defRPr lang="pl-PL" sz="2000" b="0" i="0" u="none" strike="noStrike" kern="1200" cap="none">
                <a:ln>
                  <a:noFill/>
                </a:ln>
                <a:latin typeface="Liberation Sans" pitchFamily="18"/>
                <a:ea typeface="Microsoft YaHei" pitchFamily="2"/>
                <a:cs typeface="Mangal" pitchFamily="2"/>
              </a:defRPr>
            </a:lvl4pPr>
            <a:lvl5pPr marL="2160000" lvl="4"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5pPr>
            <a:lvl6pPr marL="2592000" lvl="5"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6pPr>
            <a:lvl7pPr marL="3024000" lvl="6"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7pPr>
            <a:lvl8pPr marL="3456000" lvl="7"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8pPr>
            <a:lvl9pPr marL="3887999" lvl="8"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9pPr>
          </a:lstStyle>
          <a:p>
            <a:pPr algn="just">
              <a:buClr>
                <a:schemeClr val="accent3"/>
              </a:buClr>
              <a:defRPr/>
            </a:pPr>
            <a:r>
              <a:rPr lang="pl-PL" sz="2000" dirty="0" smtClean="0">
                <a:latin typeface="Brygada 1918" pitchFamily="50" charset="-18"/>
                <a:ea typeface="Brygada 1918" pitchFamily="50" charset="-18"/>
              </a:rPr>
              <a:t>Pod koniec XV wieku hakownice były już tylko bronią wałową. Zaistniała więc potrzeba unowocześnienia lekkiej broni palnej. Tak powstała rusznica.</a:t>
            </a:r>
          </a:p>
          <a:p>
            <a:pPr algn="just">
              <a:buClr>
                <a:schemeClr val="accent3"/>
              </a:buClr>
              <a:defRPr/>
            </a:pPr>
            <a:r>
              <a:rPr lang="pl-PL" sz="2000" dirty="0" smtClean="0">
                <a:latin typeface="Brygada 1918" pitchFamily="50" charset="-18"/>
                <a:ea typeface="Brygada 1918" pitchFamily="50" charset="-18"/>
              </a:rPr>
              <a:t>Rusznica wytworzyła się z piszczela. Ma postać lufy o wielokątnym przekroju u wylotu zakończoną lejkowato. Łoże rusznic obejmuje lufę od dołu na znacznej jej długości i ma już wyraźnie zarysowaną, skierowana ukośnie do dołu, kolbę.  </a:t>
            </a:r>
          </a:p>
          <a:p>
            <a:pPr algn="just">
              <a:buClr>
                <a:schemeClr val="accent3"/>
              </a:buClr>
              <a:defRPr/>
            </a:pPr>
            <a:r>
              <a:rPr lang="pl-PL" sz="2000" dirty="0" smtClean="0">
                <a:latin typeface="Brygada 1918" pitchFamily="50" charset="-18"/>
                <a:ea typeface="Brygada 1918" pitchFamily="50" charset="-18"/>
              </a:rPr>
              <a:t>Jest od niego cięższa (ważyła od 10 do 15 kg), ma dłuższą lufę (do 80 cm), lecz podobny kaliber (ok. 1,8 cm). Strzelano z nich średnio raz na 5-10 minut.</a:t>
            </a:r>
          </a:p>
        </p:txBody>
      </p:sp>
      <p:pic>
        <p:nvPicPr>
          <p:cNvPr id="8" name="Obraz 7" descr="28v, Schwammschl.-Arkeb., FRÜHESTE KUGELZANGE !!! Det. kl.jpg"/>
          <p:cNvPicPr>
            <a:picLocks noChangeAspect="1"/>
          </p:cNvPicPr>
          <p:nvPr/>
        </p:nvPicPr>
        <p:blipFill>
          <a:blip r:embed="rId2" cstate="print"/>
          <a:stretch>
            <a:fillRect/>
          </a:stretch>
        </p:blipFill>
        <p:spPr>
          <a:xfrm>
            <a:off x="107504" y="1916832"/>
            <a:ext cx="2800312" cy="1008112"/>
          </a:xfrm>
          <a:prstGeom prst="rect">
            <a:avLst/>
          </a:prstGeom>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539552" y="476672"/>
            <a:ext cx="8229600" cy="432048"/>
          </a:xfrm>
        </p:spPr>
        <p:txBody>
          <a:bodyPr>
            <a:normAutofit fontScale="90000"/>
          </a:bodyPr>
          <a:lstStyle/>
          <a:p>
            <a:pPr algn="ctr"/>
            <a:r>
              <a:rPr lang="pl-PL" dirty="0" smtClean="0">
                <a:latin typeface="Brygada 1918" pitchFamily="50" charset="-18"/>
                <a:ea typeface="Brygada 1918" pitchFamily="50" charset="-18"/>
              </a:rPr>
              <a:t>Broń palna</a:t>
            </a:r>
            <a:endParaRPr lang="pl-PL" dirty="0">
              <a:latin typeface="Brygada 1918" pitchFamily="50" charset="-18"/>
              <a:ea typeface="Brygada 1918" pitchFamily="50" charset="-18"/>
            </a:endParaRPr>
          </a:p>
        </p:txBody>
      </p:sp>
      <p:sp>
        <p:nvSpPr>
          <p:cNvPr id="5" name="Tytuł 2"/>
          <p:cNvSpPr txBox="1">
            <a:spLocks/>
          </p:cNvSpPr>
          <p:nvPr/>
        </p:nvSpPr>
        <p:spPr>
          <a:xfrm>
            <a:off x="72360" y="867489"/>
            <a:ext cx="9071640" cy="523220"/>
          </a:xfrm>
          <a:prstGeom prst="rect">
            <a:avLst/>
          </a:prstGeom>
        </p:spPr>
        <p:txBody>
          <a:bodyPr vert="horz" anchor="ctr">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algn="ctr" defTabSz="914400" rtl="0" eaLnBrk="1" fontAlgn="auto" latinLnBrk="0" hangingPunct="1">
              <a:lnSpc>
                <a:spcPct val="100000"/>
              </a:lnSpc>
              <a:spcBef>
                <a:spcPct val="0"/>
              </a:spcBef>
              <a:spcAft>
                <a:spcPts val="0"/>
              </a:spcAft>
              <a:buClrTx/>
              <a:buSzPct val="45000"/>
              <a:buFont typeface="StarSymbol"/>
              <a:buNone/>
              <a:tabLst/>
              <a:defRPr/>
            </a:pPr>
            <a:r>
              <a:rPr lang="pl-PL" sz="2800" noProof="0" dirty="0" smtClean="0">
                <a:solidFill>
                  <a:schemeClr val="tx2"/>
                </a:solidFill>
                <a:latin typeface="Brygada 1918" pitchFamily="50" charset="-18"/>
                <a:ea typeface="Brygada 1918" pitchFamily="50" charset="-18"/>
                <a:cs typeface="+mj-cs"/>
              </a:rPr>
              <a:t>Zamek lontowy</a:t>
            </a:r>
            <a:endParaRPr kumimoji="0" lang="pl-PL" sz="2800" b="0" i="0" u="none" strike="noStrike" kern="1200" cap="none" spc="0" normalizeH="0" baseline="0" noProof="0" dirty="0">
              <a:ln>
                <a:noFill/>
              </a:ln>
              <a:solidFill>
                <a:schemeClr val="tx2"/>
              </a:solidFill>
              <a:effectLst/>
              <a:uLnTx/>
              <a:uFillTx/>
              <a:latin typeface="Brygada 1918" pitchFamily="50" charset="-18"/>
              <a:ea typeface="Brygada 1918" pitchFamily="50" charset="-18"/>
              <a:cs typeface="+mj-cs"/>
            </a:endParaRPr>
          </a:p>
        </p:txBody>
      </p:sp>
      <p:sp>
        <p:nvSpPr>
          <p:cNvPr id="6" name="Symbol zastępczy tekstu 3"/>
          <p:cNvSpPr txBox="1">
            <a:spLocks/>
          </p:cNvSpPr>
          <p:nvPr/>
        </p:nvSpPr>
        <p:spPr>
          <a:xfrm>
            <a:off x="2699792" y="1484784"/>
            <a:ext cx="6048672" cy="5112568"/>
          </a:xfrm>
          <a:prstGeom prst="rect">
            <a:avLst/>
          </a:prstGeom>
        </p:spPr>
        <p:txBody>
          <a:bodyPr vert="horz">
            <a:normAutofit fontScale="70000" lnSpcReduction="20000"/>
          </a:bodyPr>
          <a:lstStyle>
            <a:defPPr marL="432000" lvl="0" indent="-324000">
              <a:spcBef>
                <a:spcPts val="1417"/>
              </a:spcBef>
              <a:spcAft>
                <a:spcPts val="0"/>
              </a:spcAft>
              <a:buSzPct val="45000"/>
              <a:buFont typeface="StarSymbol"/>
              <a:buNone/>
              <a:defRPr lang="pl-PL" sz="3200" b="0" i="0" u="none" strike="noStrike" kern="1200" cap="none">
                <a:ln>
                  <a:noFill/>
                </a:ln>
                <a:latin typeface="Liberation Sans" pitchFamily="18"/>
                <a:ea typeface="Microsoft YaHei" pitchFamily="2"/>
                <a:cs typeface="Mangal" pitchFamily="2"/>
              </a:defRPr>
            </a:defPPr>
            <a:lvl1pPr marL="432000" lvl="0" indent="-324000">
              <a:spcBef>
                <a:spcPts val="1417"/>
              </a:spcBef>
              <a:spcAft>
                <a:spcPts val="0"/>
              </a:spcAft>
              <a:buSzPct val="45000"/>
              <a:buFont typeface="StarSymbol"/>
              <a:buChar char="●"/>
              <a:defRPr lang="pl-PL" sz="3200" b="0" i="0" u="none" strike="noStrike" kern="1200" cap="none">
                <a:ln>
                  <a:noFill/>
                </a:ln>
                <a:latin typeface="Liberation Sans" pitchFamily="18"/>
                <a:ea typeface="Microsoft YaHei" pitchFamily="2"/>
                <a:cs typeface="Mangal" pitchFamily="2"/>
              </a:defRPr>
            </a:lvl1pPr>
            <a:lvl2pPr marL="864000" lvl="1" indent="-324000">
              <a:spcBef>
                <a:spcPts val="1134"/>
              </a:spcBef>
              <a:spcAft>
                <a:spcPts val="0"/>
              </a:spcAft>
              <a:buSzPct val="75000"/>
              <a:buFont typeface="StarSymbol"/>
              <a:buChar char="–"/>
              <a:defRPr lang="pl-PL" sz="2800" b="0" i="0" u="none" strike="noStrike" kern="1200" cap="none">
                <a:ln>
                  <a:noFill/>
                </a:ln>
                <a:latin typeface="Liberation Sans" pitchFamily="18"/>
                <a:ea typeface="Microsoft YaHei" pitchFamily="2"/>
                <a:cs typeface="Mangal" pitchFamily="2"/>
              </a:defRPr>
            </a:lvl2pPr>
            <a:lvl3pPr marL="1295999" lvl="2" indent="-288000">
              <a:spcBef>
                <a:spcPts val="850"/>
              </a:spcBef>
              <a:spcAft>
                <a:spcPts val="0"/>
              </a:spcAft>
              <a:buSzPct val="45000"/>
              <a:buFont typeface="StarSymbol"/>
              <a:buChar char="●"/>
              <a:defRPr lang="pl-PL" sz="2400" b="0" i="0" u="none" strike="noStrike" kern="1200" cap="none">
                <a:ln>
                  <a:noFill/>
                </a:ln>
                <a:latin typeface="Liberation Sans" pitchFamily="18"/>
                <a:ea typeface="Microsoft YaHei" pitchFamily="2"/>
                <a:cs typeface="Mangal" pitchFamily="2"/>
              </a:defRPr>
            </a:lvl3pPr>
            <a:lvl4pPr marL="1728000" lvl="3" indent="-216000">
              <a:spcBef>
                <a:spcPts val="567"/>
              </a:spcBef>
              <a:spcAft>
                <a:spcPts val="0"/>
              </a:spcAft>
              <a:buSzPct val="75000"/>
              <a:buFont typeface="StarSymbol"/>
              <a:buChar char="–"/>
              <a:defRPr lang="pl-PL" sz="2000" b="0" i="0" u="none" strike="noStrike" kern="1200" cap="none">
                <a:ln>
                  <a:noFill/>
                </a:ln>
                <a:latin typeface="Liberation Sans" pitchFamily="18"/>
                <a:ea typeface="Microsoft YaHei" pitchFamily="2"/>
                <a:cs typeface="Mangal" pitchFamily="2"/>
              </a:defRPr>
            </a:lvl4pPr>
            <a:lvl5pPr marL="2160000" lvl="4"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5pPr>
            <a:lvl6pPr marL="2592000" lvl="5"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6pPr>
            <a:lvl7pPr marL="3024000" lvl="6"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7pPr>
            <a:lvl8pPr marL="3456000" lvl="7"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8pPr>
            <a:lvl9pPr marL="3887999" lvl="8"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9pPr>
          </a:lstStyle>
          <a:p>
            <a:pPr algn="just">
              <a:buClr>
                <a:schemeClr val="accent3"/>
              </a:buClr>
              <a:defRPr/>
            </a:pPr>
            <a:r>
              <a:rPr lang="pl-PL" sz="2100" dirty="0" smtClean="0">
                <a:latin typeface="Brygada 1918" pitchFamily="50" charset="-18"/>
                <a:ea typeface="Brygada 1918" pitchFamily="50" charset="-18"/>
              </a:rPr>
              <a:t>Zamek lontowy był pierwszym modelem zamka stosowanym w ręcznej broni palnej, wzorowany on był na zamku kuszy. Najstarszą jego odmianą była tzw. serpentyna będąca żelazną dźwignią w kształcie litery ,,s” przymocowaną z boku łoża broni. Po pociągnięciu dolnego ramienia pełniącego rolę spustu, górna część zaopatrzona w rozżarzony lont, węgiel lub żelazo opadała na panewkę z prochem powodując jego zapłon.</a:t>
            </a:r>
          </a:p>
          <a:p>
            <a:pPr algn="just">
              <a:buClr>
                <a:schemeClr val="accent3"/>
              </a:buClr>
              <a:defRPr/>
            </a:pPr>
            <a:r>
              <a:rPr lang="pl-PL" sz="2100" dirty="0" smtClean="0">
                <a:latin typeface="Brygada 1918" pitchFamily="50" charset="-18"/>
                <a:ea typeface="Brygada 1918" pitchFamily="50" charset="-18"/>
              </a:rPr>
              <a:t>Na początku XVI stulecia zamek ten został udoskonalony, zamiast dźwigni spustowej zastosowano język spustowy  otoczony metalowym kabłąkiem, który miał zapobiec przypadkowemu wystrzałowi. Możliwości jego rozwoju były ograniczone, jednym z elementów zamka była zasuwka panewki, która w ostatecznym etapie modyfikacji przy naciśnięciu spustu odsuwała się w chwili opadnięciem kurka z lontem. Zaletą tego zamka była jego prostota i niezawodność, minusem ograniczona możliwość stosowania a w przypadku deszczu wręcz niemożliwość.</a:t>
            </a:r>
          </a:p>
          <a:p>
            <a:pPr algn="just">
              <a:buClr>
                <a:schemeClr val="accent3"/>
              </a:buClr>
              <a:defRPr/>
            </a:pPr>
            <a:r>
              <a:rPr lang="pl-PL" sz="2100" dirty="0" smtClean="0">
                <a:latin typeface="Brygada 1918" pitchFamily="50" charset="-18"/>
                <a:ea typeface="Brygada 1918" pitchFamily="50" charset="-18"/>
              </a:rPr>
              <a:t>Zamek lontowy znalazł zastosowanie w długiej broni palnej, szczególnie w arkebuzach i muszkietach. </a:t>
            </a:r>
          </a:p>
          <a:p>
            <a:pPr algn="just">
              <a:buClr>
                <a:schemeClr val="accent3"/>
              </a:buClr>
              <a:defRPr/>
            </a:pPr>
            <a:r>
              <a:rPr lang="pl-PL" sz="2100" dirty="0" smtClean="0">
                <a:latin typeface="Brygada 1918" pitchFamily="50" charset="-18"/>
                <a:ea typeface="Brygada 1918" pitchFamily="50" charset="-18"/>
              </a:rPr>
              <a:t>Zamek lontowy okazał się na tyle niezawodną i wytrzymałą konstrukcją, że stosowany był ponad cztery wieki. W zbrojowni na zamku w Będzinie znajduje się hakownica lontowa datowana na pierwszą połowę XVIII wieku.</a:t>
            </a:r>
          </a:p>
          <a:p>
            <a:pPr algn="just">
              <a:buClr>
                <a:schemeClr val="accent3"/>
              </a:buClr>
              <a:defRPr/>
            </a:pPr>
            <a:endParaRPr lang="pl-PL" sz="2000" dirty="0" smtClean="0">
              <a:latin typeface="Brygada 1918" pitchFamily="50" charset="-18"/>
              <a:ea typeface="Brygada 1918" pitchFamily="50" charset="-18"/>
            </a:endParaRPr>
          </a:p>
        </p:txBody>
      </p:sp>
      <p:pic>
        <p:nvPicPr>
          <p:cNvPr id="7" name="Obraz 6" descr="mgr_lukasz_roz1_04.jpg"/>
          <p:cNvPicPr>
            <a:picLocks noChangeAspect="1"/>
          </p:cNvPicPr>
          <p:nvPr/>
        </p:nvPicPr>
        <p:blipFill>
          <a:blip r:embed="rId2" cstate="print"/>
          <a:srcRect r="52420"/>
          <a:stretch>
            <a:fillRect/>
          </a:stretch>
        </p:blipFill>
        <p:spPr>
          <a:xfrm>
            <a:off x="179512" y="1844824"/>
            <a:ext cx="2592288" cy="3114675"/>
          </a:xfrm>
          <a:prstGeom prst="rect">
            <a:avLst/>
          </a:prstGeom>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539552" y="476672"/>
            <a:ext cx="8229600" cy="432048"/>
          </a:xfrm>
        </p:spPr>
        <p:txBody>
          <a:bodyPr>
            <a:normAutofit fontScale="90000"/>
          </a:bodyPr>
          <a:lstStyle/>
          <a:p>
            <a:pPr algn="ctr"/>
            <a:r>
              <a:rPr lang="pl-PL" dirty="0" smtClean="0">
                <a:latin typeface="Brygada 1918" pitchFamily="50" charset="-18"/>
                <a:ea typeface="Brygada 1918" pitchFamily="50" charset="-18"/>
              </a:rPr>
              <a:t>Broń palna</a:t>
            </a:r>
            <a:endParaRPr lang="pl-PL" dirty="0">
              <a:latin typeface="Brygada 1918" pitchFamily="50" charset="-18"/>
              <a:ea typeface="Brygada 1918" pitchFamily="50" charset="-18"/>
            </a:endParaRPr>
          </a:p>
        </p:txBody>
      </p:sp>
      <p:sp>
        <p:nvSpPr>
          <p:cNvPr id="5" name="Tytuł 2"/>
          <p:cNvSpPr txBox="1">
            <a:spLocks/>
          </p:cNvSpPr>
          <p:nvPr/>
        </p:nvSpPr>
        <p:spPr>
          <a:xfrm>
            <a:off x="72360" y="867489"/>
            <a:ext cx="9071640" cy="523220"/>
          </a:xfrm>
          <a:prstGeom prst="rect">
            <a:avLst/>
          </a:prstGeom>
        </p:spPr>
        <p:txBody>
          <a:bodyPr vert="horz" anchor="ctr">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algn="ctr" defTabSz="914400" rtl="0" eaLnBrk="1" fontAlgn="auto" latinLnBrk="0" hangingPunct="1">
              <a:lnSpc>
                <a:spcPct val="100000"/>
              </a:lnSpc>
              <a:spcBef>
                <a:spcPct val="0"/>
              </a:spcBef>
              <a:spcAft>
                <a:spcPts val="0"/>
              </a:spcAft>
              <a:buClrTx/>
              <a:buSzPct val="45000"/>
              <a:buFont typeface="StarSymbol"/>
              <a:buNone/>
              <a:tabLst/>
              <a:defRPr/>
            </a:pPr>
            <a:r>
              <a:rPr lang="pl-PL" sz="2800" noProof="0" dirty="0" smtClean="0">
                <a:solidFill>
                  <a:schemeClr val="tx2"/>
                </a:solidFill>
                <a:latin typeface="Brygada 1918" pitchFamily="50" charset="-18"/>
                <a:ea typeface="Brygada 1918" pitchFamily="50" charset="-18"/>
                <a:cs typeface="+mj-cs"/>
              </a:rPr>
              <a:t>Zamek kołowy</a:t>
            </a:r>
            <a:endParaRPr kumimoji="0" lang="pl-PL" sz="2800" b="0" i="0" u="none" strike="noStrike" kern="1200" cap="none" spc="0" normalizeH="0" baseline="0" noProof="0" dirty="0">
              <a:ln>
                <a:noFill/>
              </a:ln>
              <a:solidFill>
                <a:schemeClr val="tx2"/>
              </a:solidFill>
              <a:effectLst/>
              <a:uLnTx/>
              <a:uFillTx/>
              <a:latin typeface="Brygada 1918" pitchFamily="50" charset="-18"/>
              <a:ea typeface="Brygada 1918" pitchFamily="50" charset="-18"/>
              <a:cs typeface="+mj-cs"/>
            </a:endParaRPr>
          </a:p>
        </p:txBody>
      </p:sp>
      <p:sp>
        <p:nvSpPr>
          <p:cNvPr id="6" name="Symbol zastępczy tekstu 3"/>
          <p:cNvSpPr txBox="1">
            <a:spLocks/>
          </p:cNvSpPr>
          <p:nvPr/>
        </p:nvSpPr>
        <p:spPr>
          <a:xfrm>
            <a:off x="2699792" y="1484784"/>
            <a:ext cx="6048672" cy="5112568"/>
          </a:xfrm>
          <a:prstGeom prst="rect">
            <a:avLst/>
          </a:prstGeom>
        </p:spPr>
        <p:txBody>
          <a:bodyPr vert="horz">
            <a:normAutofit fontScale="92500" lnSpcReduction="20000"/>
          </a:bodyPr>
          <a:lstStyle>
            <a:defPPr marL="432000" lvl="0" indent="-324000">
              <a:spcBef>
                <a:spcPts val="1417"/>
              </a:spcBef>
              <a:spcAft>
                <a:spcPts val="0"/>
              </a:spcAft>
              <a:buSzPct val="45000"/>
              <a:buFont typeface="StarSymbol"/>
              <a:buNone/>
              <a:defRPr lang="pl-PL" sz="3200" b="0" i="0" u="none" strike="noStrike" kern="1200" cap="none">
                <a:ln>
                  <a:noFill/>
                </a:ln>
                <a:latin typeface="Liberation Sans" pitchFamily="18"/>
                <a:ea typeface="Microsoft YaHei" pitchFamily="2"/>
                <a:cs typeface="Mangal" pitchFamily="2"/>
              </a:defRPr>
            </a:defPPr>
            <a:lvl1pPr marL="432000" lvl="0" indent="-324000">
              <a:spcBef>
                <a:spcPts val="1417"/>
              </a:spcBef>
              <a:spcAft>
                <a:spcPts val="0"/>
              </a:spcAft>
              <a:buSzPct val="45000"/>
              <a:buFont typeface="StarSymbol"/>
              <a:buChar char="●"/>
              <a:defRPr lang="pl-PL" sz="3200" b="0" i="0" u="none" strike="noStrike" kern="1200" cap="none">
                <a:ln>
                  <a:noFill/>
                </a:ln>
                <a:latin typeface="Liberation Sans" pitchFamily="18"/>
                <a:ea typeface="Microsoft YaHei" pitchFamily="2"/>
                <a:cs typeface="Mangal" pitchFamily="2"/>
              </a:defRPr>
            </a:lvl1pPr>
            <a:lvl2pPr marL="864000" lvl="1" indent="-324000">
              <a:spcBef>
                <a:spcPts val="1134"/>
              </a:spcBef>
              <a:spcAft>
                <a:spcPts val="0"/>
              </a:spcAft>
              <a:buSzPct val="75000"/>
              <a:buFont typeface="StarSymbol"/>
              <a:buChar char="–"/>
              <a:defRPr lang="pl-PL" sz="2800" b="0" i="0" u="none" strike="noStrike" kern="1200" cap="none">
                <a:ln>
                  <a:noFill/>
                </a:ln>
                <a:latin typeface="Liberation Sans" pitchFamily="18"/>
                <a:ea typeface="Microsoft YaHei" pitchFamily="2"/>
                <a:cs typeface="Mangal" pitchFamily="2"/>
              </a:defRPr>
            </a:lvl2pPr>
            <a:lvl3pPr marL="1295999" lvl="2" indent="-288000">
              <a:spcBef>
                <a:spcPts val="850"/>
              </a:spcBef>
              <a:spcAft>
                <a:spcPts val="0"/>
              </a:spcAft>
              <a:buSzPct val="45000"/>
              <a:buFont typeface="StarSymbol"/>
              <a:buChar char="●"/>
              <a:defRPr lang="pl-PL" sz="2400" b="0" i="0" u="none" strike="noStrike" kern="1200" cap="none">
                <a:ln>
                  <a:noFill/>
                </a:ln>
                <a:latin typeface="Liberation Sans" pitchFamily="18"/>
                <a:ea typeface="Microsoft YaHei" pitchFamily="2"/>
                <a:cs typeface="Mangal" pitchFamily="2"/>
              </a:defRPr>
            </a:lvl3pPr>
            <a:lvl4pPr marL="1728000" lvl="3" indent="-216000">
              <a:spcBef>
                <a:spcPts val="567"/>
              </a:spcBef>
              <a:spcAft>
                <a:spcPts val="0"/>
              </a:spcAft>
              <a:buSzPct val="75000"/>
              <a:buFont typeface="StarSymbol"/>
              <a:buChar char="–"/>
              <a:defRPr lang="pl-PL" sz="2000" b="0" i="0" u="none" strike="noStrike" kern="1200" cap="none">
                <a:ln>
                  <a:noFill/>
                </a:ln>
                <a:latin typeface="Liberation Sans" pitchFamily="18"/>
                <a:ea typeface="Microsoft YaHei" pitchFamily="2"/>
                <a:cs typeface="Mangal" pitchFamily="2"/>
              </a:defRPr>
            </a:lvl4pPr>
            <a:lvl5pPr marL="2160000" lvl="4"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5pPr>
            <a:lvl6pPr marL="2592000" lvl="5"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6pPr>
            <a:lvl7pPr marL="3024000" lvl="6"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7pPr>
            <a:lvl8pPr marL="3456000" lvl="7"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8pPr>
            <a:lvl9pPr marL="3887999" lvl="8"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9pPr>
          </a:lstStyle>
          <a:p>
            <a:pPr algn="just">
              <a:buClr>
                <a:schemeClr val="accent3"/>
              </a:buClr>
              <a:defRPr/>
            </a:pPr>
            <a:r>
              <a:rPr lang="pl-PL" sz="2100" dirty="0" smtClean="0">
                <a:latin typeface="Brygada 1918" pitchFamily="50" charset="-18"/>
                <a:ea typeface="Brygada 1918" pitchFamily="50" charset="-18"/>
              </a:rPr>
              <a:t>Zamek kołowy wynaleziony został w Norymberdze w 1517 roku. Jego działanie polega na krzesaniu iskier przez tarcie karbowanego koła o piryt umieszczony w kurku.</a:t>
            </a:r>
          </a:p>
          <a:p>
            <a:pPr algn="just">
              <a:buClr>
                <a:schemeClr val="accent3"/>
              </a:buClr>
              <a:defRPr/>
            </a:pPr>
            <a:r>
              <a:rPr lang="pl-PL" sz="2100" dirty="0" smtClean="0">
                <a:latin typeface="Brygada 1918" pitchFamily="50" charset="-18"/>
                <a:ea typeface="Brygada 1918" pitchFamily="50" charset="-18"/>
              </a:rPr>
              <a:t>Przed odpaleniem należało nakręcić sprężynę koła za pomocą klucza. Naciśnięcie spustu broni zwalniało sprężynę i powodowało obrót koła. Iskry padające na panewkę wywoływały zapalenie się podsypanego tam prochu, a następnie poprzez zapał, odpalenie prochu w lufie.</a:t>
            </a:r>
          </a:p>
          <a:p>
            <a:pPr algn="just">
              <a:buClr>
                <a:schemeClr val="accent3"/>
              </a:buClr>
              <a:defRPr/>
            </a:pPr>
            <a:r>
              <a:rPr lang="pl-PL" sz="2100" dirty="0" smtClean="0">
                <a:latin typeface="Brygada 1918" pitchFamily="50" charset="-18"/>
                <a:ea typeface="Brygada 1918" pitchFamily="50" charset="-18"/>
              </a:rPr>
              <a:t>Górował on nad zamkiem lontowym pod tym względem, że był zawsze gotów do odpalenia naboju. Miał jednak sporo wad – był skomplikowany, drogi w produkcji, łatwo się psuł, a po zgubieniu klucza stawał się bezużyteczny. Stosowano go więc głównie w pistoletach i broni myśliwskiej. Wyparty został w XVII wieku przez zamek skałkowy</a:t>
            </a:r>
          </a:p>
          <a:p>
            <a:pPr algn="just">
              <a:buClr>
                <a:schemeClr val="accent3"/>
              </a:buClr>
              <a:defRPr/>
            </a:pPr>
            <a:endParaRPr lang="pl-PL" sz="2000" dirty="0" smtClean="0">
              <a:latin typeface="Brygada 1918" pitchFamily="50" charset="-18"/>
              <a:ea typeface="Brygada 1918" pitchFamily="50" charset="-18"/>
            </a:endParaRPr>
          </a:p>
        </p:txBody>
      </p:sp>
      <p:pic>
        <p:nvPicPr>
          <p:cNvPr id="8" name="Obraz 7" descr="mgr_lukasz_roz1_08.png"/>
          <p:cNvPicPr>
            <a:picLocks noChangeAspect="1"/>
          </p:cNvPicPr>
          <p:nvPr/>
        </p:nvPicPr>
        <p:blipFill>
          <a:blip r:embed="rId2" cstate="print"/>
          <a:srcRect r="49092"/>
          <a:stretch>
            <a:fillRect/>
          </a:stretch>
        </p:blipFill>
        <p:spPr>
          <a:xfrm>
            <a:off x="179512" y="620688"/>
            <a:ext cx="2495552" cy="3672408"/>
          </a:xfrm>
          <a:prstGeom prst="rect">
            <a:avLst/>
          </a:prstGeom>
        </p:spPr>
      </p:pic>
      <p:pic>
        <p:nvPicPr>
          <p:cNvPr id="11" name="Obraz 10" descr="mzm_mt_124(1).jpg"/>
          <p:cNvPicPr>
            <a:picLocks noChangeAspect="1"/>
          </p:cNvPicPr>
          <p:nvPr/>
        </p:nvPicPr>
        <p:blipFill>
          <a:blip r:embed="rId3" cstate="print"/>
          <a:stretch>
            <a:fillRect/>
          </a:stretch>
        </p:blipFill>
        <p:spPr>
          <a:xfrm>
            <a:off x="251520" y="4437112"/>
            <a:ext cx="2784309" cy="2088232"/>
          </a:xfrm>
          <a:prstGeom prst="rect">
            <a:avLst/>
          </a:prstGeom>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539552" y="476672"/>
            <a:ext cx="8229600" cy="432048"/>
          </a:xfrm>
        </p:spPr>
        <p:txBody>
          <a:bodyPr>
            <a:normAutofit fontScale="90000"/>
          </a:bodyPr>
          <a:lstStyle/>
          <a:p>
            <a:pPr algn="ctr"/>
            <a:r>
              <a:rPr lang="pl-PL" dirty="0" smtClean="0">
                <a:latin typeface="Brygada 1918" pitchFamily="50" charset="-18"/>
                <a:ea typeface="Brygada 1918" pitchFamily="50" charset="-18"/>
              </a:rPr>
              <a:t>Broń palna</a:t>
            </a:r>
            <a:endParaRPr lang="pl-PL" dirty="0">
              <a:latin typeface="Brygada 1918" pitchFamily="50" charset="-18"/>
              <a:ea typeface="Brygada 1918" pitchFamily="50" charset="-18"/>
            </a:endParaRPr>
          </a:p>
        </p:txBody>
      </p:sp>
      <p:sp>
        <p:nvSpPr>
          <p:cNvPr id="5" name="Tytuł 2"/>
          <p:cNvSpPr txBox="1">
            <a:spLocks/>
          </p:cNvSpPr>
          <p:nvPr/>
        </p:nvSpPr>
        <p:spPr>
          <a:xfrm>
            <a:off x="72360" y="867489"/>
            <a:ext cx="9071640" cy="523220"/>
          </a:xfrm>
          <a:prstGeom prst="rect">
            <a:avLst/>
          </a:prstGeom>
        </p:spPr>
        <p:txBody>
          <a:bodyPr vert="horz" anchor="ctr">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algn="ctr" defTabSz="914400" rtl="0" eaLnBrk="1" fontAlgn="auto" latinLnBrk="0" hangingPunct="1">
              <a:lnSpc>
                <a:spcPct val="100000"/>
              </a:lnSpc>
              <a:spcBef>
                <a:spcPct val="0"/>
              </a:spcBef>
              <a:spcAft>
                <a:spcPts val="0"/>
              </a:spcAft>
              <a:buClrTx/>
              <a:buSzPct val="45000"/>
              <a:buFont typeface="StarSymbol"/>
              <a:buNone/>
              <a:tabLst/>
              <a:defRPr/>
            </a:pPr>
            <a:r>
              <a:rPr lang="pl-PL" sz="2800" noProof="0" dirty="0" smtClean="0">
                <a:solidFill>
                  <a:schemeClr val="tx2"/>
                </a:solidFill>
                <a:latin typeface="Brygada 1918" pitchFamily="50" charset="-18"/>
                <a:ea typeface="Brygada 1918" pitchFamily="50" charset="-18"/>
                <a:cs typeface="+mj-cs"/>
              </a:rPr>
              <a:t>Zamek skałkowy</a:t>
            </a:r>
            <a:endParaRPr kumimoji="0" lang="pl-PL" sz="2800" b="0" i="0" u="none" strike="noStrike" kern="1200" cap="none" spc="0" normalizeH="0" baseline="0" noProof="0" dirty="0">
              <a:ln>
                <a:noFill/>
              </a:ln>
              <a:solidFill>
                <a:schemeClr val="tx2"/>
              </a:solidFill>
              <a:effectLst/>
              <a:uLnTx/>
              <a:uFillTx/>
              <a:latin typeface="Brygada 1918" pitchFamily="50" charset="-18"/>
              <a:ea typeface="Brygada 1918" pitchFamily="50" charset="-18"/>
              <a:cs typeface="+mj-cs"/>
            </a:endParaRPr>
          </a:p>
        </p:txBody>
      </p:sp>
      <p:sp>
        <p:nvSpPr>
          <p:cNvPr id="6" name="Symbol zastępczy tekstu 3"/>
          <p:cNvSpPr txBox="1">
            <a:spLocks/>
          </p:cNvSpPr>
          <p:nvPr/>
        </p:nvSpPr>
        <p:spPr>
          <a:xfrm>
            <a:off x="2699792" y="1484784"/>
            <a:ext cx="6048672" cy="5112568"/>
          </a:xfrm>
          <a:prstGeom prst="rect">
            <a:avLst/>
          </a:prstGeom>
        </p:spPr>
        <p:txBody>
          <a:bodyPr vert="horz">
            <a:normAutofit fontScale="92500"/>
          </a:bodyPr>
          <a:lstStyle>
            <a:defPPr marL="432000" lvl="0" indent="-324000">
              <a:spcBef>
                <a:spcPts val="1417"/>
              </a:spcBef>
              <a:spcAft>
                <a:spcPts val="0"/>
              </a:spcAft>
              <a:buSzPct val="45000"/>
              <a:buFont typeface="StarSymbol"/>
              <a:buNone/>
              <a:defRPr lang="pl-PL" sz="3200" b="0" i="0" u="none" strike="noStrike" kern="1200" cap="none">
                <a:ln>
                  <a:noFill/>
                </a:ln>
                <a:latin typeface="Liberation Sans" pitchFamily="18"/>
                <a:ea typeface="Microsoft YaHei" pitchFamily="2"/>
                <a:cs typeface="Mangal" pitchFamily="2"/>
              </a:defRPr>
            </a:defPPr>
            <a:lvl1pPr marL="432000" lvl="0" indent="-324000">
              <a:spcBef>
                <a:spcPts val="1417"/>
              </a:spcBef>
              <a:spcAft>
                <a:spcPts val="0"/>
              </a:spcAft>
              <a:buSzPct val="45000"/>
              <a:buFont typeface="StarSymbol"/>
              <a:buChar char="●"/>
              <a:defRPr lang="pl-PL" sz="3200" b="0" i="0" u="none" strike="noStrike" kern="1200" cap="none">
                <a:ln>
                  <a:noFill/>
                </a:ln>
                <a:latin typeface="Liberation Sans" pitchFamily="18"/>
                <a:ea typeface="Microsoft YaHei" pitchFamily="2"/>
                <a:cs typeface="Mangal" pitchFamily="2"/>
              </a:defRPr>
            </a:lvl1pPr>
            <a:lvl2pPr marL="864000" lvl="1" indent="-324000">
              <a:spcBef>
                <a:spcPts val="1134"/>
              </a:spcBef>
              <a:spcAft>
                <a:spcPts val="0"/>
              </a:spcAft>
              <a:buSzPct val="75000"/>
              <a:buFont typeface="StarSymbol"/>
              <a:buChar char="–"/>
              <a:defRPr lang="pl-PL" sz="2800" b="0" i="0" u="none" strike="noStrike" kern="1200" cap="none">
                <a:ln>
                  <a:noFill/>
                </a:ln>
                <a:latin typeface="Liberation Sans" pitchFamily="18"/>
                <a:ea typeface="Microsoft YaHei" pitchFamily="2"/>
                <a:cs typeface="Mangal" pitchFamily="2"/>
              </a:defRPr>
            </a:lvl2pPr>
            <a:lvl3pPr marL="1295999" lvl="2" indent="-288000">
              <a:spcBef>
                <a:spcPts val="850"/>
              </a:spcBef>
              <a:spcAft>
                <a:spcPts val="0"/>
              </a:spcAft>
              <a:buSzPct val="45000"/>
              <a:buFont typeface="StarSymbol"/>
              <a:buChar char="●"/>
              <a:defRPr lang="pl-PL" sz="2400" b="0" i="0" u="none" strike="noStrike" kern="1200" cap="none">
                <a:ln>
                  <a:noFill/>
                </a:ln>
                <a:latin typeface="Liberation Sans" pitchFamily="18"/>
                <a:ea typeface="Microsoft YaHei" pitchFamily="2"/>
                <a:cs typeface="Mangal" pitchFamily="2"/>
              </a:defRPr>
            </a:lvl3pPr>
            <a:lvl4pPr marL="1728000" lvl="3" indent="-216000">
              <a:spcBef>
                <a:spcPts val="567"/>
              </a:spcBef>
              <a:spcAft>
                <a:spcPts val="0"/>
              </a:spcAft>
              <a:buSzPct val="75000"/>
              <a:buFont typeface="StarSymbol"/>
              <a:buChar char="–"/>
              <a:defRPr lang="pl-PL" sz="2000" b="0" i="0" u="none" strike="noStrike" kern="1200" cap="none">
                <a:ln>
                  <a:noFill/>
                </a:ln>
                <a:latin typeface="Liberation Sans" pitchFamily="18"/>
                <a:ea typeface="Microsoft YaHei" pitchFamily="2"/>
                <a:cs typeface="Mangal" pitchFamily="2"/>
              </a:defRPr>
            </a:lvl4pPr>
            <a:lvl5pPr marL="2160000" lvl="4"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5pPr>
            <a:lvl6pPr marL="2592000" lvl="5"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6pPr>
            <a:lvl7pPr marL="3024000" lvl="6"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7pPr>
            <a:lvl8pPr marL="3456000" lvl="7"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8pPr>
            <a:lvl9pPr marL="3887999" lvl="8"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9pPr>
          </a:lstStyle>
          <a:p>
            <a:pPr algn="just">
              <a:buClr>
                <a:schemeClr val="accent3"/>
              </a:buClr>
              <a:defRPr/>
            </a:pPr>
            <a:r>
              <a:rPr lang="pl-PL" sz="2100" dirty="0" smtClean="0">
                <a:latin typeface="Brygada 1918" pitchFamily="50" charset="-18"/>
                <a:ea typeface="Brygada 1918" pitchFamily="50" charset="-18"/>
              </a:rPr>
              <a:t>Zamek skałkowy powstał w połowie XVI wieku. Zamki te mają wiele odmian, ale mechanizm działania pozostaje ten sam. Zapalenie prochu na panewce następuje od iskier powstałych przy uderzeniu skałki (kawałka krzemienia) zamocowanej w szczękach kurka o krzesiwo (płytkę metalową) przymocowane z prawej strony broni. Po naciśnięciu spustu broni, kurek ze skałką opadał na krzesiwo. Iskry padały na panewkę z prochem zapalając go. Płomień z panewki poprzez otwór zapałowy z boku lufy dostawał się do komory powodując zapłon ładunku prochowego.</a:t>
            </a:r>
          </a:p>
          <a:p>
            <a:pPr algn="just">
              <a:buClr>
                <a:schemeClr val="accent3"/>
              </a:buClr>
              <a:defRPr/>
            </a:pPr>
            <a:r>
              <a:rPr lang="pl-PL" sz="2100" dirty="0" smtClean="0">
                <a:latin typeface="Brygada 1918" pitchFamily="50" charset="-18"/>
                <a:ea typeface="Brygada 1918" pitchFamily="50" charset="-18"/>
              </a:rPr>
              <a:t>Zamek ten stosowany był do połowy XIX wieku, kiedy to wyparł go zamek kapiszonowy.</a:t>
            </a:r>
          </a:p>
          <a:p>
            <a:pPr algn="just">
              <a:buClr>
                <a:schemeClr val="accent3"/>
              </a:buClr>
              <a:defRPr/>
            </a:pPr>
            <a:endParaRPr lang="pl-PL" sz="2100" dirty="0" smtClean="0">
              <a:latin typeface="Brygada 1918" pitchFamily="50" charset="-18"/>
              <a:ea typeface="Brygada 1918" pitchFamily="50" charset="-18"/>
            </a:endParaRPr>
          </a:p>
          <a:p>
            <a:pPr algn="just">
              <a:buClr>
                <a:schemeClr val="accent3"/>
              </a:buClr>
              <a:defRPr/>
            </a:pPr>
            <a:endParaRPr lang="pl-PL" sz="2000" dirty="0" smtClean="0">
              <a:latin typeface="Brygada 1918" pitchFamily="50" charset="-18"/>
              <a:ea typeface="Brygada 1918" pitchFamily="50" charset="-18"/>
            </a:endParaRPr>
          </a:p>
        </p:txBody>
      </p:sp>
      <p:pic>
        <p:nvPicPr>
          <p:cNvPr id="9" name="Obraz 8" descr="Bez nazwwwey.png"/>
          <p:cNvPicPr>
            <a:picLocks noChangeAspect="1"/>
          </p:cNvPicPr>
          <p:nvPr/>
        </p:nvPicPr>
        <p:blipFill>
          <a:blip r:embed="rId2" cstate="print"/>
          <a:stretch>
            <a:fillRect/>
          </a:stretch>
        </p:blipFill>
        <p:spPr>
          <a:xfrm>
            <a:off x="251520" y="1844824"/>
            <a:ext cx="2704220" cy="3492622"/>
          </a:xfrm>
          <a:prstGeom prst="rect">
            <a:avLst/>
          </a:prstGeom>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539552" y="476672"/>
            <a:ext cx="8229600" cy="432048"/>
          </a:xfrm>
        </p:spPr>
        <p:txBody>
          <a:bodyPr>
            <a:normAutofit fontScale="90000"/>
          </a:bodyPr>
          <a:lstStyle/>
          <a:p>
            <a:pPr algn="ctr"/>
            <a:r>
              <a:rPr lang="pl-PL" dirty="0" smtClean="0">
                <a:latin typeface="Brygada 1918" pitchFamily="50" charset="-18"/>
                <a:ea typeface="Brygada 1918" pitchFamily="50" charset="-18"/>
              </a:rPr>
              <a:t>Broń palna</a:t>
            </a:r>
            <a:endParaRPr lang="pl-PL" dirty="0">
              <a:latin typeface="Brygada 1918" pitchFamily="50" charset="-18"/>
              <a:ea typeface="Brygada 1918" pitchFamily="50" charset="-18"/>
            </a:endParaRPr>
          </a:p>
        </p:txBody>
      </p:sp>
      <p:sp>
        <p:nvSpPr>
          <p:cNvPr id="5" name="Tytuł 2"/>
          <p:cNvSpPr txBox="1">
            <a:spLocks/>
          </p:cNvSpPr>
          <p:nvPr/>
        </p:nvSpPr>
        <p:spPr>
          <a:xfrm>
            <a:off x="72360" y="867489"/>
            <a:ext cx="9071640" cy="523220"/>
          </a:xfrm>
          <a:prstGeom prst="rect">
            <a:avLst/>
          </a:prstGeom>
        </p:spPr>
        <p:txBody>
          <a:bodyPr vert="horz" anchor="ctr">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algn="ctr" defTabSz="914400" rtl="0" eaLnBrk="1" fontAlgn="auto" latinLnBrk="0" hangingPunct="1">
              <a:lnSpc>
                <a:spcPct val="100000"/>
              </a:lnSpc>
              <a:spcBef>
                <a:spcPct val="0"/>
              </a:spcBef>
              <a:spcAft>
                <a:spcPts val="0"/>
              </a:spcAft>
              <a:buClrTx/>
              <a:buSzPct val="45000"/>
              <a:buFont typeface="StarSymbol"/>
              <a:buNone/>
              <a:tabLst/>
              <a:defRPr/>
            </a:pPr>
            <a:r>
              <a:rPr lang="pl-PL" sz="2800" noProof="0" dirty="0" smtClean="0">
                <a:solidFill>
                  <a:schemeClr val="tx2"/>
                </a:solidFill>
                <a:latin typeface="Brygada 1918" pitchFamily="50" charset="-18"/>
                <a:ea typeface="Brygada 1918" pitchFamily="50" charset="-18"/>
                <a:cs typeface="+mj-cs"/>
              </a:rPr>
              <a:t>Zamek kapiszonowy</a:t>
            </a:r>
            <a:endParaRPr kumimoji="0" lang="pl-PL" sz="2800" b="0" i="0" u="none" strike="noStrike" kern="1200" cap="none" spc="0" normalizeH="0" baseline="0" noProof="0" dirty="0">
              <a:ln>
                <a:noFill/>
              </a:ln>
              <a:solidFill>
                <a:schemeClr val="tx2"/>
              </a:solidFill>
              <a:effectLst/>
              <a:uLnTx/>
              <a:uFillTx/>
              <a:latin typeface="Brygada 1918" pitchFamily="50" charset="-18"/>
              <a:ea typeface="Brygada 1918" pitchFamily="50" charset="-18"/>
              <a:cs typeface="+mj-cs"/>
            </a:endParaRPr>
          </a:p>
        </p:txBody>
      </p:sp>
      <p:sp>
        <p:nvSpPr>
          <p:cNvPr id="6" name="Symbol zastępczy tekstu 3"/>
          <p:cNvSpPr txBox="1">
            <a:spLocks/>
          </p:cNvSpPr>
          <p:nvPr/>
        </p:nvSpPr>
        <p:spPr>
          <a:xfrm>
            <a:off x="2699792" y="1484784"/>
            <a:ext cx="6048672" cy="5112568"/>
          </a:xfrm>
          <a:prstGeom prst="rect">
            <a:avLst/>
          </a:prstGeom>
        </p:spPr>
        <p:txBody>
          <a:bodyPr vert="horz">
            <a:normAutofit fontScale="85000" lnSpcReduction="20000"/>
          </a:bodyPr>
          <a:lstStyle>
            <a:defPPr marL="432000" lvl="0" indent="-324000">
              <a:spcBef>
                <a:spcPts val="1417"/>
              </a:spcBef>
              <a:spcAft>
                <a:spcPts val="0"/>
              </a:spcAft>
              <a:buSzPct val="45000"/>
              <a:buFont typeface="StarSymbol"/>
              <a:buNone/>
              <a:defRPr lang="pl-PL" sz="3200" b="0" i="0" u="none" strike="noStrike" kern="1200" cap="none">
                <a:ln>
                  <a:noFill/>
                </a:ln>
                <a:latin typeface="Liberation Sans" pitchFamily="18"/>
                <a:ea typeface="Microsoft YaHei" pitchFamily="2"/>
                <a:cs typeface="Mangal" pitchFamily="2"/>
              </a:defRPr>
            </a:defPPr>
            <a:lvl1pPr marL="432000" lvl="0" indent="-324000">
              <a:spcBef>
                <a:spcPts val="1417"/>
              </a:spcBef>
              <a:spcAft>
                <a:spcPts val="0"/>
              </a:spcAft>
              <a:buSzPct val="45000"/>
              <a:buFont typeface="StarSymbol"/>
              <a:buChar char="●"/>
              <a:defRPr lang="pl-PL" sz="3200" b="0" i="0" u="none" strike="noStrike" kern="1200" cap="none">
                <a:ln>
                  <a:noFill/>
                </a:ln>
                <a:latin typeface="Liberation Sans" pitchFamily="18"/>
                <a:ea typeface="Microsoft YaHei" pitchFamily="2"/>
                <a:cs typeface="Mangal" pitchFamily="2"/>
              </a:defRPr>
            </a:lvl1pPr>
            <a:lvl2pPr marL="864000" lvl="1" indent="-324000">
              <a:spcBef>
                <a:spcPts val="1134"/>
              </a:spcBef>
              <a:spcAft>
                <a:spcPts val="0"/>
              </a:spcAft>
              <a:buSzPct val="75000"/>
              <a:buFont typeface="StarSymbol"/>
              <a:buChar char="–"/>
              <a:defRPr lang="pl-PL" sz="2800" b="0" i="0" u="none" strike="noStrike" kern="1200" cap="none">
                <a:ln>
                  <a:noFill/>
                </a:ln>
                <a:latin typeface="Liberation Sans" pitchFamily="18"/>
                <a:ea typeface="Microsoft YaHei" pitchFamily="2"/>
                <a:cs typeface="Mangal" pitchFamily="2"/>
              </a:defRPr>
            </a:lvl2pPr>
            <a:lvl3pPr marL="1295999" lvl="2" indent="-288000">
              <a:spcBef>
                <a:spcPts val="850"/>
              </a:spcBef>
              <a:spcAft>
                <a:spcPts val="0"/>
              </a:spcAft>
              <a:buSzPct val="45000"/>
              <a:buFont typeface="StarSymbol"/>
              <a:buChar char="●"/>
              <a:defRPr lang="pl-PL" sz="2400" b="0" i="0" u="none" strike="noStrike" kern="1200" cap="none">
                <a:ln>
                  <a:noFill/>
                </a:ln>
                <a:latin typeface="Liberation Sans" pitchFamily="18"/>
                <a:ea typeface="Microsoft YaHei" pitchFamily="2"/>
                <a:cs typeface="Mangal" pitchFamily="2"/>
              </a:defRPr>
            </a:lvl3pPr>
            <a:lvl4pPr marL="1728000" lvl="3" indent="-216000">
              <a:spcBef>
                <a:spcPts val="567"/>
              </a:spcBef>
              <a:spcAft>
                <a:spcPts val="0"/>
              </a:spcAft>
              <a:buSzPct val="75000"/>
              <a:buFont typeface="StarSymbol"/>
              <a:buChar char="–"/>
              <a:defRPr lang="pl-PL" sz="2000" b="0" i="0" u="none" strike="noStrike" kern="1200" cap="none">
                <a:ln>
                  <a:noFill/>
                </a:ln>
                <a:latin typeface="Liberation Sans" pitchFamily="18"/>
                <a:ea typeface="Microsoft YaHei" pitchFamily="2"/>
                <a:cs typeface="Mangal" pitchFamily="2"/>
              </a:defRPr>
            </a:lvl4pPr>
            <a:lvl5pPr marL="2160000" lvl="4"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5pPr>
            <a:lvl6pPr marL="2592000" lvl="5"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6pPr>
            <a:lvl7pPr marL="3024000" lvl="6"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7pPr>
            <a:lvl8pPr marL="3456000" lvl="7"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8pPr>
            <a:lvl9pPr marL="3887999" lvl="8"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9pPr>
          </a:lstStyle>
          <a:p>
            <a:pPr algn="just">
              <a:buClr>
                <a:schemeClr val="accent3"/>
              </a:buClr>
              <a:defRPr/>
            </a:pPr>
            <a:r>
              <a:rPr lang="pl-PL" sz="2100" dirty="0" smtClean="0">
                <a:latin typeface="Brygada 1918" pitchFamily="50" charset="-18"/>
                <a:ea typeface="Brygada 1918" pitchFamily="50" charset="-18"/>
              </a:rPr>
              <a:t>Zamek kapiszonowy to zamek ręcznej broni palnej odprzodowej, w którym odpalenie następuje przy użyciu kapiszona – miedzianej miseczki zawierającej piorunian rtęci. Kapiszon nakładany był na rurkę zwaną kominkiem, doprowadzającą płomień do ładunku prochowego w lufie. Po naciśnięciu spustu broni, napięty kurek opadał na kapiszon, powodując wybuch piorunianu rtęci, a w konsekwencji odpalenie broni. </a:t>
            </a:r>
          </a:p>
          <a:p>
            <a:pPr algn="just">
              <a:buClr>
                <a:schemeClr val="accent3"/>
              </a:buClr>
              <a:defRPr/>
            </a:pPr>
            <a:r>
              <a:rPr lang="pl-PL" sz="2100" dirty="0" smtClean="0">
                <a:latin typeface="Brygada 1918" pitchFamily="50" charset="-18"/>
                <a:ea typeface="Brygada 1918" pitchFamily="50" charset="-18"/>
              </a:rPr>
              <a:t>Zamek kapiszonowy wynaleziony został w 1818 roku, po czym na przełomie lat 30. i 40. XIX wieku wprowadzono go do powszechnego użycia w armiach, częściowo wypierając starszy zamek skałkowy. Zamek kapiszonowy był prostszy w użyciu i pewniejszy w działaniu (strzelec nie posypywał prochu na panewkę, a zamek był mniej wrażliwy na czynniki pogodowe), przyczyniając się do rozwoju broni strzeleckiej. W drugiej połowie XIX wieku został jednak wyparty przez broń odtylcową na naboje zespolone.</a:t>
            </a:r>
          </a:p>
          <a:p>
            <a:pPr algn="just">
              <a:buClr>
                <a:schemeClr val="accent3"/>
              </a:buClr>
              <a:defRPr/>
            </a:pPr>
            <a:endParaRPr lang="pl-PL" sz="2100" dirty="0" smtClean="0">
              <a:latin typeface="Brygada 1918" pitchFamily="50" charset="-18"/>
              <a:ea typeface="Brygada 1918" pitchFamily="50" charset="-18"/>
            </a:endParaRPr>
          </a:p>
          <a:p>
            <a:pPr algn="just">
              <a:buClr>
                <a:schemeClr val="accent3"/>
              </a:buClr>
              <a:defRPr/>
            </a:pPr>
            <a:endParaRPr lang="pl-PL" sz="2000" dirty="0" smtClean="0">
              <a:latin typeface="Brygada 1918" pitchFamily="50" charset="-18"/>
              <a:ea typeface="Brygada 1918" pitchFamily="50" charset="-18"/>
            </a:endParaRPr>
          </a:p>
        </p:txBody>
      </p:sp>
      <p:pic>
        <p:nvPicPr>
          <p:cNvPr id="9" name="Obraz 8" descr="Bez nazw313y.png"/>
          <p:cNvPicPr>
            <a:picLocks noChangeAspect="1"/>
          </p:cNvPicPr>
          <p:nvPr/>
        </p:nvPicPr>
        <p:blipFill>
          <a:blip r:embed="rId2" cstate="print"/>
          <a:stretch>
            <a:fillRect/>
          </a:stretch>
        </p:blipFill>
        <p:spPr>
          <a:xfrm>
            <a:off x="107504" y="1988840"/>
            <a:ext cx="2565346" cy="2834965"/>
          </a:xfrm>
          <a:prstGeom prst="rect">
            <a:avLst/>
          </a:prstGeom>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539552" y="476672"/>
            <a:ext cx="8229600" cy="432048"/>
          </a:xfrm>
        </p:spPr>
        <p:txBody>
          <a:bodyPr>
            <a:normAutofit fontScale="90000"/>
          </a:bodyPr>
          <a:lstStyle/>
          <a:p>
            <a:pPr algn="ctr"/>
            <a:r>
              <a:rPr lang="pl-PL" dirty="0" smtClean="0">
                <a:latin typeface="Brygada 1918" pitchFamily="50" charset="-18"/>
                <a:ea typeface="Brygada 1918" pitchFamily="50" charset="-18"/>
              </a:rPr>
              <a:t>Broń palna</a:t>
            </a:r>
            <a:endParaRPr lang="pl-PL" dirty="0">
              <a:latin typeface="Brygada 1918" pitchFamily="50" charset="-18"/>
              <a:ea typeface="Brygada 1918" pitchFamily="50" charset="-18"/>
            </a:endParaRPr>
          </a:p>
        </p:txBody>
      </p:sp>
      <p:sp>
        <p:nvSpPr>
          <p:cNvPr id="5" name="Tytuł 2"/>
          <p:cNvSpPr txBox="1">
            <a:spLocks/>
          </p:cNvSpPr>
          <p:nvPr/>
        </p:nvSpPr>
        <p:spPr>
          <a:xfrm>
            <a:off x="72360" y="867489"/>
            <a:ext cx="9071640" cy="523220"/>
          </a:xfrm>
          <a:prstGeom prst="rect">
            <a:avLst/>
          </a:prstGeom>
        </p:spPr>
        <p:txBody>
          <a:bodyPr vert="horz" anchor="ctr">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algn="ctr" defTabSz="914400" rtl="0" eaLnBrk="1" fontAlgn="auto" latinLnBrk="0" hangingPunct="1">
              <a:lnSpc>
                <a:spcPct val="100000"/>
              </a:lnSpc>
              <a:spcBef>
                <a:spcPct val="0"/>
              </a:spcBef>
              <a:spcAft>
                <a:spcPts val="0"/>
              </a:spcAft>
              <a:buClrTx/>
              <a:buSzPct val="45000"/>
              <a:buFont typeface="StarSymbol"/>
              <a:buNone/>
              <a:tabLst/>
              <a:defRPr/>
            </a:pPr>
            <a:r>
              <a:rPr lang="pl-PL" sz="2800" noProof="0" dirty="0" smtClean="0">
                <a:solidFill>
                  <a:schemeClr val="tx2"/>
                </a:solidFill>
                <a:latin typeface="Brygada 1918" pitchFamily="50" charset="-18"/>
                <a:ea typeface="Brygada 1918" pitchFamily="50" charset="-18"/>
                <a:cs typeface="+mj-cs"/>
              </a:rPr>
              <a:t>Arkebuz</a:t>
            </a:r>
            <a:endParaRPr kumimoji="0" lang="pl-PL" sz="2800" b="0" i="0" u="none" strike="noStrike" kern="1200" cap="none" spc="0" normalizeH="0" baseline="0" noProof="0" dirty="0">
              <a:ln>
                <a:noFill/>
              </a:ln>
              <a:solidFill>
                <a:schemeClr val="tx2"/>
              </a:solidFill>
              <a:effectLst/>
              <a:uLnTx/>
              <a:uFillTx/>
              <a:latin typeface="Brygada 1918" pitchFamily="50" charset="-18"/>
              <a:ea typeface="Brygada 1918" pitchFamily="50" charset="-18"/>
              <a:cs typeface="+mj-cs"/>
            </a:endParaRPr>
          </a:p>
        </p:txBody>
      </p:sp>
      <p:sp>
        <p:nvSpPr>
          <p:cNvPr id="6" name="Symbol zastępczy tekstu 3"/>
          <p:cNvSpPr txBox="1">
            <a:spLocks/>
          </p:cNvSpPr>
          <p:nvPr/>
        </p:nvSpPr>
        <p:spPr>
          <a:xfrm>
            <a:off x="2699792" y="1484784"/>
            <a:ext cx="6048672" cy="5112568"/>
          </a:xfrm>
          <a:prstGeom prst="rect">
            <a:avLst/>
          </a:prstGeom>
        </p:spPr>
        <p:txBody>
          <a:bodyPr vert="horz">
            <a:normAutofit/>
          </a:bodyPr>
          <a:lstStyle>
            <a:defPPr marL="432000" lvl="0" indent="-324000">
              <a:spcBef>
                <a:spcPts val="1417"/>
              </a:spcBef>
              <a:spcAft>
                <a:spcPts val="0"/>
              </a:spcAft>
              <a:buSzPct val="45000"/>
              <a:buFont typeface="StarSymbol"/>
              <a:buNone/>
              <a:defRPr lang="pl-PL" sz="3200" b="0" i="0" u="none" strike="noStrike" kern="1200" cap="none">
                <a:ln>
                  <a:noFill/>
                </a:ln>
                <a:latin typeface="Liberation Sans" pitchFamily="18"/>
                <a:ea typeface="Microsoft YaHei" pitchFamily="2"/>
                <a:cs typeface="Mangal" pitchFamily="2"/>
              </a:defRPr>
            </a:defPPr>
            <a:lvl1pPr marL="432000" lvl="0" indent="-324000">
              <a:spcBef>
                <a:spcPts val="1417"/>
              </a:spcBef>
              <a:spcAft>
                <a:spcPts val="0"/>
              </a:spcAft>
              <a:buSzPct val="45000"/>
              <a:buFont typeface="StarSymbol"/>
              <a:buChar char="●"/>
              <a:defRPr lang="pl-PL" sz="3200" b="0" i="0" u="none" strike="noStrike" kern="1200" cap="none">
                <a:ln>
                  <a:noFill/>
                </a:ln>
                <a:latin typeface="Liberation Sans" pitchFamily="18"/>
                <a:ea typeface="Microsoft YaHei" pitchFamily="2"/>
                <a:cs typeface="Mangal" pitchFamily="2"/>
              </a:defRPr>
            </a:lvl1pPr>
            <a:lvl2pPr marL="864000" lvl="1" indent="-324000">
              <a:spcBef>
                <a:spcPts val="1134"/>
              </a:spcBef>
              <a:spcAft>
                <a:spcPts val="0"/>
              </a:spcAft>
              <a:buSzPct val="75000"/>
              <a:buFont typeface="StarSymbol"/>
              <a:buChar char="–"/>
              <a:defRPr lang="pl-PL" sz="2800" b="0" i="0" u="none" strike="noStrike" kern="1200" cap="none">
                <a:ln>
                  <a:noFill/>
                </a:ln>
                <a:latin typeface="Liberation Sans" pitchFamily="18"/>
                <a:ea typeface="Microsoft YaHei" pitchFamily="2"/>
                <a:cs typeface="Mangal" pitchFamily="2"/>
              </a:defRPr>
            </a:lvl2pPr>
            <a:lvl3pPr marL="1295999" lvl="2" indent="-288000">
              <a:spcBef>
                <a:spcPts val="850"/>
              </a:spcBef>
              <a:spcAft>
                <a:spcPts val="0"/>
              </a:spcAft>
              <a:buSzPct val="45000"/>
              <a:buFont typeface="StarSymbol"/>
              <a:buChar char="●"/>
              <a:defRPr lang="pl-PL" sz="2400" b="0" i="0" u="none" strike="noStrike" kern="1200" cap="none">
                <a:ln>
                  <a:noFill/>
                </a:ln>
                <a:latin typeface="Liberation Sans" pitchFamily="18"/>
                <a:ea typeface="Microsoft YaHei" pitchFamily="2"/>
                <a:cs typeface="Mangal" pitchFamily="2"/>
              </a:defRPr>
            </a:lvl3pPr>
            <a:lvl4pPr marL="1728000" lvl="3" indent="-216000">
              <a:spcBef>
                <a:spcPts val="567"/>
              </a:spcBef>
              <a:spcAft>
                <a:spcPts val="0"/>
              </a:spcAft>
              <a:buSzPct val="75000"/>
              <a:buFont typeface="StarSymbol"/>
              <a:buChar char="–"/>
              <a:defRPr lang="pl-PL" sz="2000" b="0" i="0" u="none" strike="noStrike" kern="1200" cap="none">
                <a:ln>
                  <a:noFill/>
                </a:ln>
                <a:latin typeface="Liberation Sans" pitchFamily="18"/>
                <a:ea typeface="Microsoft YaHei" pitchFamily="2"/>
                <a:cs typeface="Mangal" pitchFamily="2"/>
              </a:defRPr>
            </a:lvl4pPr>
            <a:lvl5pPr marL="2160000" lvl="4"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5pPr>
            <a:lvl6pPr marL="2592000" lvl="5"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6pPr>
            <a:lvl7pPr marL="3024000" lvl="6"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7pPr>
            <a:lvl8pPr marL="3456000" lvl="7"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8pPr>
            <a:lvl9pPr marL="3887999" lvl="8"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9pPr>
          </a:lstStyle>
          <a:p>
            <a:pPr algn="just">
              <a:buClr>
                <a:schemeClr val="accent3"/>
              </a:buClr>
              <a:defRPr/>
            </a:pPr>
            <a:r>
              <a:rPr lang="pl-PL" sz="2000" dirty="0" smtClean="0">
                <a:latin typeface="Brygada 1918" pitchFamily="50" charset="-18"/>
                <a:ea typeface="Brygada 1918" pitchFamily="50" charset="-18"/>
              </a:rPr>
              <a:t>Arkebuz powstał na początku XVI wieku, kiedy to rusznicę zaczęto zaopatrywać w kurkowy zamek lontowy montowany w wyprofilowanej kolbie ułatwiającej celowanie.</a:t>
            </a:r>
          </a:p>
          <a:p>
            <a:pPr algn="just">
              <a:buClr>
                <a:schemeClr val="accent3"/>
              </a:buClr>
              <a:defRPr/>
            </a:pPr>
            <a:r>
              <a:rPr lang="pl-PL" sz="2000" dirty="0" smtClean="0">
                <a:latin typeface="Brygada 1918" pitchFamily="50" charset="-18"/>
                <a:ea typeface="Brygada 1918" pitchFamily="50" charset="-18"/>
              </a:rPr>
              <a:t>W drugiej połowie XVI wieku i przez cały wiek XVII montowano w nim zamek kołowy. </a:t>
            </a:r>
          </a:p>
          <a:p>
            <a:pPr algn="just">
              <a:buClr>
                <a:schemeClr val="accent3"/>
              </a:buClr>
              <a:defRPr/>
            </a:pPr>
            <a:r>
              <a:rPr lang="pl-PL" sz="2000" dirty="0" smtClean="0">
                <a:latin typeface="Brygada 1918" pitchFamily="50" charset="-18"/>
                <a:ea typeface="Brygada 1918" pitchFamily="50" charset="-18"/>
              </a:rPr>
              <a:t>Arkebuzy były bronią starannie wykonaną, nie tylko eksploatowaną przez wojsko, ale także przez szlachtę i magnatów do celów myśliwskich. Te jednak były bogato zdobione przy pomocy różnych technik, używając metali kolorowych, macicy perłowej, rogu, kości słoniowej oraz egzotycznych gatunków drewna oraz grawerowania.</a:t>
            </a:r>
          </a:p>
        </p:txBody>
      </p:sp>
      <p:pic>
        <p:nvPicPr>
          <p:cNvPr id="9" name="Obraz 8" descr="mzm_mt_308.jpg"/>
          <p:cNvPicPr>
            <a:picLocks noChangeAspect="1"/>
          </p:cNvPicPr>
          <p:nvPr/>
        </p:nvPicPr>
        <p:blipFill>
          <a:blip r:embed="rId2" cstate="print"/>
          <a:stretch>
            <a:fillRect/>
          </a:stretch>
        </p:blipFill>
        <p:spPr>
          <a:xfrm>
            <a:off x="107504" y="1124744"/>
            <a:ext cx="2808312" cy="1117708"/>
          </a:xfrm>
          <a:prstGeom prst="rect">
            <a:avLst/>
          </a:prstGeom>
        </p:spPr>
      </p:pic>
      <p:pic>
        <p:nvPicPr>
          <p:cNvPr id="10" name="Obraz 9" descr="mzm_mt_308(1).jpg"/>
          <p:cNvPicPr>
            <a:picLocks noChangeAspect="1"/>
          </p:cNvPicPr>
          <p:nvPr/>
        </p:nvPicPr>
        <p:blipFill>
          <a:blip r:embed="rId3" cstate="print"/>
          <a:srcRect l="41566" t="6928" b="23795"/>
          <a:stretch>
            <a:fillRect/>
          </a:stretch>
        </p:blipFill>
        <p:spPr>
          <a:xfrm>
            <a:off x="179512" y="2780928"/>
            <a:ext cx="2591475" cy="2304256"/>
          </a:xfrm>
          <a:prstGeom prst="rect">
            <a:avLst/>
          </a:prstGeom>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539552" y="476672"/>
            <a:ext cx="8229600" cy="432048"/>
          </a:xfrm>
        </p:spPr>
        <p:txBody>
          <a:bodyPr>
            <a:normAutofit fontScale="90000"/>
          </a:bodyPr>
          <a:lstStyle/>
          <a:p>
            <a:pPr algn="ctr"/>
            <a:r>
              <a:rPr lang="pl-PL" dirty="0" smtClean="0">
                <a:latin typeface="Brygada 1918" pitchFamily="50" charset="-18"/>
                <a:ea typeface="Brygada 1918" pitchFamily="50" charset="-18"/>
              </a:rPr>
              <a:t>Broń palna</a:t>
            </a:r>
            <a:endParaRPr lang="pl-PL" dirty="0">
              <a:latin typeface="Brygada 1918" pitchFamily="50" charset="-18"/>
              <a:ea typeface="Brygada 1918" pitchFamily="50" charset="-18"/>
            </a:endParaRPr>
          </a:p>
        </p:txBody>
      </p:sp>
      <p:sp>
        <p:nvSpPr>
          <p:cNvPr id="5" name="Tytuł 2"/>
          <p:cNvSpPr txBox="1">
            <a:spLocks/>
          </p:cNvSpPr>
          <p:nvPr/>
        </p:nvSpPr>
        <p:spPr>
          <a:xfrm>
            <a:off x="72360" y="867489"/>
            <a:ext cx="9071640" cy="523220"/>
          </a:xfrm>
          <a:prstGeom prst="rect">
            <a:avLst/>
          </a:prstGeom>
        </p:spPr>
        <p:txBody>
          <a:bodyPr vert="horz" anchor="ctr">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algn="ctr" defTabSz="914400" rtl="0" eaLnBrk="1" fontAlgn="auto" latinLnBrk="0" hangingPunct="1">
              <a:lnSpc>
                <a:spcPct val="100000"/>
              </a:lnSpc>
              <a:spcBef>
                <a:spcPct val="0"/>
              </a:spcBef>
              <a:spcAft>
                <a:spcPts val="0"/>
              </a:spcAft>
              <a:buClrTx/>
              <a:buSzPct val="45000"/>
              <a:buFont typeface="StarSymbol"/>
              <a:buNone/>
              <a:tabLst/>
              <a:defRPr/>
            </a:pPr>
            <a:r>
              <a:rPr lang="pl-PL" sz="2800" noProof="0" dirty="0" smtClean="0">
                <a:solidFill>
                  <a:schemeClr val="tx2"/>
                </a:solidFill>
                <a:latin typeface="Brygada 1918" pitchFamily="50" charset="-18"/>
                <a:ea typeface="Brygada 1918" pitchFamily="50" charset="-18"/>
                <a:cs typeface="+mj-cs"/>
              </a:rPr>
              <a:t>Muszkiet</a:t>
            </a:r>
            <a:endParaRPr kumimoji="0" lang="pl-PL" sz="2800" b="0" i="0" u="none" strike="noStrike" kern="1200" cap="none" spc="0" normalizeH="0" baseline="0" noProof="0" dirty="0">
              <a:ln>
                <a:noFill/>
              </a:ln>
              <a:solidFill>
                <a:schemeClr val="tx2"/>
              </a:solidFill>
              <a:effectLst/>
              <a:uLnTx/>
              <a:uFillTx/>
              <a:latin typeface="Brygada 1918" pitchFamily="50" charset="-18"/>
              <a:ea typeface="Brygada 1918" pitchFamily="50" charset="-18"/>
              <a:cs typeface="+mj-cs"/>
            </a:endParaRPr>
          </a:p>
        </p:txBody>
      </p:sp>
      <p:sp>
        <p:nvSpPr>
          <p:cNvPr id="6" name="Symbol zastępczy tekstu 3"/>
          <p:cNvSpPr txBox="1">
            <a:spLocks/>
          </p:cNvSpPr>
          <p:nvPr/>
        </p:nvSpPr>
        <p:spPr>
          <a:xfrm>
            <a:off x="2699792" y="1484784"/>
            <a:ext cx="6048672" cy="5112568"/>
          </a:xfrm>
          <a:prstGeom prst="rect">
            <a:avLst/>
          </a:prstGeom>
        </p:spPr>
        <p:txBody>
          <a:bodyPr vert="horz">
            <a:normAutofit fontScale="85000" lnSpcReduction="10000"/>
          </a:bodyPr>
          <a:lstStyle>
            <a:defPPr marL="432000" lvl="0" indent="-324000">
              <a:spcBef>
                <a:spcPts val="1417"/>
              </a:spcBef>
              <a:spcAft>
                <a:spcPts val="0"/>
              </a:spcAft>
              <a:buSzPct val="45000"/>
              <a:buFont typeface="StarSymbol"/>
              <a:buNone/>
              <a:defRPr lang="pl-PL" sz="3200" b="0" i="0" u="none" strike="noStrike" kern="1200" cap="none">
                <a:ln>
                  <a:noFill/>
                </a:ln>
                <a:latin typeface="Liberation Sans" pitchFamily="18"/>
                <a:ea typeface="Microsoft YaHei" pitchFamily="2"/>
                <a:cs typeface="Mangal" pitchFamily="2"/>
              </a:defRPr>
            </a:defPPr>
            <a:lvl1pPr marL="432000" lvl="0" indent="-324000">
              <a:spcBef>
                <a:spcPts val="1417"/>
              </a:spcBef>
              <a:spcAft>
                <a:spcPts val="0"/>
              </a:spcAft>
              <a:buSzPct val="45000"/>
              <a:buFont typeface="StarSymbol"/>
              <a:buChar char="●"/>
              <a:defRPr lang="pl-PL" sz="3200" b="0" i="0" u="none" strike="noStrike" kern="1200" cap="none">
                <a:ln>
                  <a:noFill/>
                </a:ln>
                <a:latin typeface="Liberation Sans" pitchFamily="18"/>
                <a:ea typeface="Microsoft YaHei" pitchFamily="2"/>
                <a:cs typeface="Mangal" pitchFamily="2"/>
              </a:defRPr>
            </a:lvl1pPr>
            <a:lvl2pPr marL="864000" lvl="1" indent="-324000">
              <a:spcBef>
                <a:spcPts val="1134"/>
              </a:spcBef>
              <a:spcAft>
                <a:spcPts val="0"/>
              </a:spcAft>
              <a:buSzPct val="75000"/>
              <a:buFont typeface="StarSymbol"/>
              <a:buChar char="–"/>
              <a:defRPr lang="pl-PL" sz="2800" b="0" i="0" u="none" strike="noStrike" kern="1200" cap="none">
                <a:ln>
                  <a:noFill/>
                </a:ln>
                <a:latin typeface="Liberation Sans" pitchFamily="18"/>
                <a:ea typeface="Microsoft YaHei" pitchFamily="2"/>
                <a:cs typeface="Mangal" pitchFamily="2"/>
              </a:defRPr>
            </a:lvl2pPr>
            <a:lvl3pPr marL="1295999" lvl="2" indent="-288000">
              <a:spcBef>
                <a:spcPts val="850"/>
              </a:spcBef>
              <a:spcAft>
                <a:spcPts val="0"/>
              </a:spcAft>
              <a:buSzPct val="45000"/>
              <a:buFont typeface="StarSymbol"/>
              <a:buChar char="●"/>
              <a:defRPr lang="pl-PL" sz="2400" b="0" i="0" u="none" strike="noStrike" kern="1200" cap="none">
                <a:ln>
                  <a:noFill/>
                </a:ln>
                <a:latin typeface="Liberation Sans" pitchFamily="18"/>
                <a:ea typeface="Microsoft YaHei" pitchFamily="2"/>
                <a:cs typeface="Mangal" pitchFamily="2"/>
              </a:defRPr>
            </a:lvl3pPr>
            <a:lvl4pPr marL="1728000" lvl="3" indent="-216000">
              <a:spcBef>
                <a:spcPts val="567"/>
              </a:spcBef>
              <a:spcAft>
                <a:spcPts val="0"/>
              </a:spcAft>
              <a:buSzPct val="75000"/>
              <a:buFont typeface="StarSymbol"/>
              <a:buChar char="–"/>
              <a:defRPr lang="pl-PL" sz="2000" b="0" i="0" u="none" strike="noStrike" kern="1200" cap="none">
                <a:ln>
                  <a:noFill/>
                </a:ln>
                <a:latin typeface="Liberation Sans" pitchFamily="18"/>
                <a:ea typeface="Microsoft YaHei" pitchFamily="2"/>
                <a:cs typeface="Mangal" pitchFamily="2"/>
              </a:defRPr>
            </a:lvl4pPr>
            <a:lvl5pPr marL="2160000" lvl="4"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5pPr>
            <a:lvl6pPr marL="2592000" lvl="5"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6pPr>
            <a:lvl7pPr marL="3024000" lvl="6"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7pPr>
            <a:lvl8pPr marL="3456000" lvl="7"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8pPr>
            <a:lvl9pPr marL="3887999" lvl="8"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9pPr>
          </a:lstStyle>
          <a:p>
            <a:pPr algn="just">
              <a:buClr>
                <a:schemeClr val="accent3"/>
              </a:buClr>
              <a:defRPr/>
            </a:pPr>
            <a:r>
              <a:rPr lang="pl-PL" sz="2000" dirty="0" smtClean="0">
                <a:latin typeface="Brygada 1918" pitchFamily="50" charset="-18"/>
                <a:ea typeface="Brygada 1918" pitchFamily="50" charset="-18"/>
              </a:rPr>
              <a:t>Muszkiet pojawił się w latach dwudziestych XVI wieku we Włoszech oraz Hiszpanii, wkrótce rozpowszechnił się w całej Europie i stosowany był w niej do końca XVII wieku. Początkowo była to cięższa wersja arkebuza.</a:t>
            </a:r>
          </a:p>
          <a:p>
            <a:pPr algn="just">
              <a:buClr>
                <a:schemeClr val="accent3"/>
              </a:buClr>
              <a:defRPr/>
            </a:pPr>
            <a:r>
              <a:rPr lang="pl-PL" sz="2000" dirty="0" smtClean="0">
                <a:latin typeface="Brygada 1918" pitchFamily="50" charset="-18"/>
                <a:ea typeface="Brygada 1918" pitchFamily="50" charset="-18"/>
              </a:rPr>
              <a:t>Masa muszkietów dochodziła do 9 </a:t>
            </a:r>
            <a:r>
              <a:rPr lang="pl-PL" sz="2000" dirty="0" err="1" smtClean="0">
                <a:latin typeface="Brygada 1918" pitchFamily="50" charset="-18"/>
                <a:ea typeface="Brygada 1918" pitchFamily="50" charset="-18"/>
              </a:rPr>
              <a:t>kg</a:t>
            </a:r>
            <a:r>
              <a:rPr lang="pl-PL" sz="2000" dirty="0" smtClean="0">
                <a:latin typeface="Brygada 1918" pitchFamily="50" charset="-18"/>
                <a:ea typeface="Brygada 1918" pitchFamily="50" charset="-18"/>
              </a:rPr>
              <a:t>. Długość całkowita wahała się od 1,3 do 1,6 metra, kaliber waga się od 1,7 do 2,0 cm, a zasięg pocisku nie przekraczał 300 metrów. Ze względu na jego rozmiary oraz wagę do pomocy przy strzelaniu używano podpórki zwanej forkietem.</a:t>
            </a:r>
          </a:p>
          <a:p>
            <a:pPr algn="just">
              <a:buClr>
                <a:schemeClr val="accent3"/>
              </a:buClr>
              <a:defRPr/>
            </a:pPr>
            <a:r>
              <a:rPr lang="pl-PL" sz="2000" dirty="0" smtClean="0">
                <a:latin typeface="Brygada 1918" pitchFamily="50" charset="-18"/>
                <a:ea typeface="Brygada 1918" pitchFamily="50" charset="-18"/>
              </a:rPr>
              <a:t>Oporządzenie oraz cała ceremonia nabijania muszkietu była dosyć skomplikowana. W skład oporządzenia strzeleckiego wchodziły: prochownica z prochem sypkim, bandolier, czyli pas z zawieszonymi na nim wymierzonymi 12 ładunkami (apostołami), worek z krzesiwem i lontami oraz woreczek na kule. W XVII wieku kule oraz odmierzone porcje ładunku zespolono w postać tzw. patronów, które przechowywano w ładownicach.</a:t>
            </a:r>
          </a:p>
          <a:p>
            <a:pPr algn="just">
              <a:buClr>
                <a:schemeClr val="accent3"/>
              </a:buClr>
              <a:defRPr/>
            </a:pPr>
            <a:endParaRPr lang="pl-PL" sz="2000" dirty="0" smtClean="0">
              <a:latin typeface="Brygada 1918" pitchFamily="50" charset="-18"/>
              <a:ea typeface="Brygada 1918" pitchFamily="50" charset="-18"/>
            </a:endParaRPr>
          </a:p>
          <a:p>
            <a:pPr algn="just">
              <a:buClr>
                <a:schemeClr val="accent3"/>
              </a:buClr>
              <a:defRPr/>
            </a:pPr>
            <a:endParaRPr lang="pl-PL" sz="2000" dirty="0" smtClean="0">
              <a:latin typeface="Brygada 1918" pitchFamily="50" charset="-18"/>
              <a:ea typeface="Brygada 1918" pitchFamily="50" charset="-18"/>
            </a:endParaRPr>
          </a:p>
        </p:txBody>
      </p:sp>
      <p:pic>
        <p:nvPicPr>
          <p:cNvPr id="7" name="Obraz 6" descr="mzm_mt_121.jpg"/>
          <p:cNvPicPr>
            <a:picLocks noChangeAspect="1"/>
          </p:cNvPicPr>
          <p:nvPr/>
        </p:nvPicPr>
        <p:blipFill>
          <a:blip r:embed="rId2" cstate="print"/>
          <a:stretch>
            <a:fillRect/>
          </a:stretch>
        </p:blipFill>
        <p:spPr>
          <a:xfrm>
            <a:off x="179512" y="548680"/>
            <a:ext cx="2915816" cy="1944849"/>
          </a:xfrm>
          <a:prstGeom prst="rect">
            <a:avLst/>
          </a:prstGeom>
        </p:spPr>
      </p:pic>
      <p:pic>
        <p:nvPicPr>
          <p:cNvPr id="13" name="Obraz 12" descr="mzm_mt_648.jpg"/>
          <p:cNvPicPr>
            <a:picLocks noChangeAspect="1"/>
          </p:cNvPicPr>
          <p:nvPr/>
        </p:nvPicPr>
        <p:blipFill>
          <a:blip r:embed="rId3" cstate="print"/>
          <a:stretch>
            <a:fillRect/>
          </a:stretch>
        </p:blipFill>
        <p:spPr>
          <a:xfrm rot="16200000">
            <a:off x="243307" y="2501109"/>
            <a:ext cx="2644210" cy="1763688"/>
          </a:xfrm>
          <a:prstGeom prst="rect">
            <a:avLst/>
          </a:prstGeom>
        </p:spPr>
      </p:pic>
      <p:pic>
        <p:nvPicPr>
          <p:cNvPr id="14" name="Obraz 13" descr="mzm_mt_228.jpg"/>
          <p:cNvPicPr>
            <a:picLocks noChangeAspect="1"/>
          </p:cNvPicPr>
          <p:nvPr/>
        </p:nvPicPr>
        <p:blipFill>
          <a:blip r:embed="rId4" cstate="print"/>
          <a:stretch>
            <a:fillRect/>
          </a:stretch>
        </p:blipFill>
        <p:spPr>
          <a:xfrm>
            <a:off x="107504" y="4725144"/>
            <a:ext cx="2699792" cy="1711668"/>
          </a:xfrm>
          <a:prstGeom prst="rect">
            <a:avLst/>
          </a:prstGeom>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539552" y="476672"/>
            <a:ext cx="8229600" cy="432048"/>
          </a:xfrm>
        </p:spPr>
        <p:txBody>
          <a:bodyPr>
            <a:normAutofit fontScale="90000"/>
          </a:bodyPr>
          <a:lstStyle/>
          <a:p>
            <a:pPr algn="ctr"/>
            <a:r>
              <a:rPr lang="pl-PL" dirty="0" smtClean="0">
                <a:latin typeface="Brygada 1918" pitchFamily="50" charset="-18"/>
                <a:ea typeface="Brygada 1918" pitchFamily="50" charset="-18"/>
              </a:rPr>
              <a:t>Broń palna</a:t>
            </a:r>
            <a:endParaRPr lang="pl-PL" dirty="0">
              <a:latin typeface="Brygada 1918" pitchFamily="50" charset="-18"/>
              <a:ea typeface="Brygada 1918" pitchFamily="50" charset="-18"/>
            </a:endParaRPr>
          </a:p>
        </p:txBody>
      </p:sp>
      <p:sp>
        <p:nvSpPr>
          <p:cNvPr id="5" name="Tytuł 2"/>
          <p:cNvSpPr txBox="1">
            <a:spLocks/>
          </p:cNvSpPr>
          <p:nvPr/>
        </p:nvSpPr>
        <p:spPr>
          <a:xfrm>
            <a:off x="72360" y="867489"/>
            <a:ext cx="9071640" cy="523220"/>
          </a:xfrm>
          <a:prstGeom prst="rect">
            <a:avLst/>
          </a:prstGeom>
        </p:spPr>
        <p:txBody>
          <a:bodyPr vert="horz" anchor="ctr">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algn="ctr" defTabSz="914400" rtl="0" eaLnBrk="1" fontAlgn="auto" latinLnBrk="0" hangingPunct="1">
              <a:lnSpc>
                <a:spcPct val="100000"/>
              </a:lnSpc>
              <a:spcBef>
                <a:spcPct val="0"/>
              </a:spcBef>
              <a:spcAft>
                <a:spcPts val="0"/>
              </a:spcAft>
              <a:buClrTx/>
              <a:buSzPct val="45000"/>
              <a:buFont typeface="StarSymbol"/>
              <a:buNone/>
              <a:tabLst/>
              <a:defRPr/>
            </a:pPr>
            <a:r>
              <a:rPr lang="pl-PL" sz="2800" noProof="0" dirty="0" smtClean="0">
                <a:solidFill>
                  <a:schemeClr val="tx2"/>
                </a:solidFill>
                <a:latin typeface="Brygada 1918" pitchFamily="50" charset="-18"/>
                <a:ea typeface="Brygada 1918" pitchFamily="50" charset="-18"/>
                <a:cs typeface="+mj-cs"/>
              </a:rPr>
              <a:t>Garłacz</a:t>
            </a:r>
            <a:endParaRPr kumimoji="0" lang="pl-PL" sz="2800" b="0" i="0" u="none" strike="noStrike" kern="1200" cap="none" spc="0" normalizeH="0" baseline="0" noProof="0" dirty="0">
              <a:ln>
                <a:noFill/>
              </a:ln>
              <a:solidFill>
                <a:schemeClr val="tx2"/>
              </a:solidFill>
              <a:effectLst/>
              <a:uLnTx/>
              <a:uFillTx/>
              <a:latin typeface="Brygada 1918" pitchFamily="50" charset="-18"/>
              <a:ea typeface="Brygada 1918" pitchFamily="50" charset="-18"/>
              <a:cs typeface="+mj-cs"/>
            </a:endParaRPr>
          </a:p>
        </p:txBody>
      </p:sp>
      <p:sp>
        <p:nvSpPr>
          <p:cNvPr id="6" name="Symbol zastępczy tekstu 3"/>
          <p:cNvSpPr txBox="1">
            <a:spLocks/>
          </p:cNvSpPr>
          <p:nvPr/>
        </p:nvSpPr>
        <p:spPr>
          <a:xfrm>
            <a:off x="2699792" y="1484784"/>
            <a:ext cx="6048672" cy="5112568"/>
          </a:xfrm>
          <a:prstGeom prst="rect">
            <a:avLst/>
          </a:prstGeom>
        </p:spPr>
        <p:txBody>
          <a:bodyPr vert="horz">
            <a:normAutofit/>
          </a:bodyPr>
          <a:lstStyle>
            <a:defPPr marL="432000" lvl="0" indent="-324000">
              <a:spcBef>
                <a:spcPts val="1417"/>
              </a:spcBef>
              <a:spcAft>
                <a:spcPts val="0"/>
              </a:spcAft>
              <a:buSzPct val="45000"/>
              <a:buFont typeface="StarSymbol"/>
              <a:buNone/>
              <a:defRPr lang="pl-PL" sz="3200" b="0" i="0" u="none" strike="noStrike" kern="1200" cap="none">
                <a:ln>
                  <a:noFill/>
                </a:ln>
                <a:latin typeface="Liberation Sans" pitchFamily="18"/>
                <a:ea typeface="Microsoft YaHei" pitchFamily="2"/>
                <a:cs typeface="Mangal" pitchFamily="2"/>
              </a:defRPr>
            </a:defPPr>
            <a:lvl1pPr marL="432000" lvl="0" indent="-324000">
              <a:spcBef>
                <a:spcPts val="1417"/>
              </a:spcBef>
              <a:spcAft>
                <a:spcPts val="0"/>
              </a:spcAft>
              <a:buSzPct val="45000"/>
              <a:buFont typeface="StarSymbol"/>
              <a:buChar char="●"/>
              <a:defRPr lang="pl-PL" sz="3200" b="0" i="0" u="none" strike="noStrike" kern="1200" cap="none">
                <a:ln>
                  <a:noFill/>
                </a:ln>
                <a:latin typeface="Liberation Sans" pitchFamily="18"/>
                <a:ea typeface="Microsoft YaHei" pitchFamily="2"/>
                <a:cs typeface="Mangal" pitchFamily="2"/>
              </a:defRPr>
            </a:lvl1pPr>
            <a:lvl2pPr marL="864000" lvl="1" indent="-324000">
              <a:spcBef>
                <a:spcPts val="1134"/>
              </a:spcBef>
              <a:spcAft>
                <a:spcPts val="0"/>
              </a:spcAft>
              <a:buSzPct val="75000"/>
              <a:buFont typeface="StarSymbol"/>
              <a:buChar char="–"/>
              <a:defRPr lang="pl-PL" sz="2800" b="0" i="0" u="none" strike="noStrike" kern="1200" cap="none">
                <a:ln>
                  <a:noFill/>
                </a:ln>
                <a:latin typeface="Liberation Sans" pitchFamily="18"/>
                <a:ea typeface="Microsoft YaHei" pitchFamily="2"/>
                <a:cs typeface="Mangal" pitchFamily="2"/>
              </a:defRPr>
            </a:lvl2pPr>
            <a:lvl3pPr marL="1295999" lvl="2" indent="-288000">
              <a:spcBef>
                <a:spcPts val="850"/>
              </a:spcBef>
              <a:spcAft>
                <a:spcPts val="0"/>
              </a:spcAft>
              <a:buSzPct val="45000"/>
              <a:buFont typeface="StarSymbol"/>
              <a:buChar char="●"/>
              <a:defRPr lang="pl-PL" sz="2400" b="0" i="0" u="none" strike="noStrike" kern="1200" cap="none">
                <a:ln>
                  <a:noFill/>
                </a:ln>
                <a:latin typeface="Liberation Sans" pitchFamily="18"/>
                <a:ea typeface="Microsoft YaHei" pitchFamily="2"/>
                <a:cs typeface="Mangal" pitchFamily="2"/>
              </a:defRPr>
            </a:lvl3pPr>
            <a:lvl4pPr marL="1728000" lvl="3" indent="-216000">
              <a:spcBef>
                <a:spcPts val="567"/>
              </a:spcBef>
              <a:spcAft>
                <a:spcPts val="0"/>
              </a:spcAft>
              <a:buSzPct val="75000"/>
              <a:buFont typeface="StarSymbol"/>
              <a:buChar char="–"/>
              <a:defRPr lang="pl-PL" sz="2000" b="0" i="0" u="none" strike="noStrike" kern="1200" cap="none">
                <a:ln>
                  <a:noFill/>
                </a:ln>
                <a:latin typeface="Liberation Sans" pitchFamily="18"/>
                <a:ea typeface="Microsoft YaHei" pitchFamily="2"/>
                <a:cs typeface="Mangal" pitchFamily="2"/>
              </a:defRPr>
            </a:lvl4pPr>
            <a:lvl5pPr marL="2160000" lvl="4"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5pPr>
            <a:lvl6pPr marL="2592000" lvl="5"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6pPr>
            <a:lvl7pPr marL="3024000" lvl="6"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7pPr>
            <a:lvl8pPr marL="3456000" lvl="7"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8pPr>
            <a:lvl9pPr marL="3887999" lvl="8"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9pPr>
          </a:lstStyle>
          <a:p>
            <a:pPr algn="just">
              <a:buClr>
                <a:schemeClr val="accent3"/>
              </a:buClr>
              <a:defRPr/>
            </a:pPr>
            <a:r>
              <a:rPr lang="pl-PL" sz="2000" dirty="0" smtClean="0">
                <a:latin typeface="Brygada 1918" pitchFamily="50" charset="-18"/>
                <a:ea typeface="Brygada 1918" pitchFamily="50" charset="-18"/>
              </a:rPr>
              <a:t>Garłacz to krótka strzelba lub pistolet z charakterystycznym rozszerzonym wylotem lufy.</a:t>
            </a:r>
          </a:p>
          <a:p>
            <a:pPr algn="just">
              <a:buClr>
                <a:schemeClr val="accent3"/>
              </a:buClr>
              <a:defRPr/>
            </a:pPr>
            <a:r>
              <a:rPr lang="pl-PL" sz="2000" dirty="0" smtClean="0">
                <a:latin typeface="Brygada 1918" pitchFamily="50" charset="-18"/>
                <a:ea typeface="Brygada 1918" pitchFamily="50" charset="-18"/>
              </a:rPr>
              <a:t>Garłacz został skonstruowany w XVI wieku w Holandii jako broń dla marynarzy. Rozszerzenie wylotu lufy (zwane trąbą) miało ułatwić ładowanie broni na rozchwianym pokładzie.</a:t>
            </a:r>
          </a:p>
          <a:p>
            <a:pPr algn="just">
              <a:buClr>
                <a:schemeClr val="accent3"/>
              </a:buClr>
              <a:defRPr/>
            </a:pPr>
            <a:r>
              <a:rPr lang="pl-PL" sz="2000" dirty="0" smtClean="0">
                <a:latin typeface="Brygada 1918" pitchFamily="50" charset="-18"/>
                <a:ea typeface="Brygada 1918" pitchFamily="50" charset="-18"/>
              </a:rPr>
              <a:t>Ładowano go śrutem lub siekańcami (drobnymi kawałkami ołowiu) uzyskując duży rozrzut pocisków z jednego wystrzału. Typowa broń abordażowa, niezwykle groźna na krótkim dystansie. </a:t>
            </a:r>
          </a:p>
          <a:p>
            <a:pPr algn="just">
              <a:buClr>
                <a:schemeClr val="accent3"/>
              </a:buClr>
              <a:defRPr/>
            </a:pPr>
            <a:endParaRPr lang="pl-PL" sz="2000" dirty="0" smtClean="0">
              <a:latin typeface="Brygada 1918" pitchFamily="50" charset="-18"/>
              <a:ea typeface="Brygada 1918" pitchFamily="50" charset="-18"/>
            </a:endParaRPr>
          </a:p>
        </p:txBody>
      </p:sp>
      <p:pic>
        <p:nvPicPr>
          <p:cNvPr id="8" name="Obraz 7" descr="mzm_mt_105.jpg"/>
          <p:cNvPicPr>
            <a:picLocks noChangeAspect="1"/>
          </p:cNvPicPr>
          <p:nvPr/>
        </p:nvPicPr>
        <p:blipFill>
          <a:blip r:embed="rId2" cstate="print"/>
          <a:stretch>
            <a:fillRect/>
          </a:stretch>
        </p:blipFill>
        <p:spPr>
          <a:xfrm>
            <a:off x="0" y="2492896"/>
            <a:ext cx="2906745" cy="1584176"/>
          </a:xfrm>
          <a:prstGeom prst="rect">
            <a:avLst/>
          </a:prstGeom>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539552" y="476672"/>
            <a:ext cx="8229600" cy="432048"/>
          </a:xfrm>
        </p:spPr>
        <p:txBody>
          <a:bodyPr>
            <a:normAutofit fontScale="90000"/>
          </a:bodyPr>
          <a:lstStyle/>
          <a:p>
            <a:pPr algn="ctr"/>
            <a:r>
              <a:rPr lang="pl-PL" dirty="0" smtClean="0">
                <a:latin typeface="Brygada 1918" pitchFamily="50" charset="-18"/>
                <a:ea typeface="Brygada 1918" pitchFamily="50" charset="-18"/>
              </a:rPr>
              <a:t>Broń palna</a:t>
            </a:r>
            <a:endParaRPr lang="pl-PL" dirty="0">
              <a:latin typeface="Brygada 1918" pitchFamily="50" charset="-18"/>
              <a:ea typeface="Brygada 1918" pitchFamily="50" charset="-18"/>
            </a:endParaRPr>
          </a:p>
        </p:txBody>
      </p:sp>
      <p:sp>
        <p:nvSpPr>
          <p:cNvPr id="5" name="Tytuł 2"/>
          <p:cNvSpPr txBox="1">
            <a:spLocks/>
          </p:cNvSpPr>
          <p:nvPr/>
        </p:nvSpPr>
        <p:spPr>
          <a:xfrm>
            <a:off x="72360" y="867489"/>
            <a:ext cx="9071640" cy="523220"/>
          </a:xfrm>
          <a:prstGeom prst="rect">
            <a:avLst/>
          </a:prstGeom>
        </p:spPr>
        <p:txBody>
          <a:bodyPr vert="horz" anchor="ctr">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algn="ctr" defTabSz="914400" rtl="0" eaLnBrk="1" fontAlgn="auto" latinLnBrk="0" hangingPunct="1">
              <a:lnSpc>
                <a:spcPct val="100000"/>
              </a:lnSpc>
              <a:spcBef>
                <a:spcPct val="0"/>
              </a:spcBef>
              <a:spcAft>
                <a:spcPts val="0"/>
              </a:spcAft>
              <a:buClrTx/>
              <a:buSzPct val="45000"/>
              <a:buFont typeface="StarSymbol"/>
              <a:buNone/>
              <a:tabLst/>
              <a:defRPr/>
            </a:pPr>
            <a:r>
              <a:rPr lang="pl-PL" sz="2800" noProof="0" dirty="0" smtClean="0">
                <a:solidFill>
                  <a:schemeClr val="tx2"/>
                </a:solidFill>
                <a:latin typeface="Brygada 1918" pitchFamily="50" charset="-18"/>
                <a:ea typeface="Brygada 1918" pitchFamily="50" charset="-18"/>
                <a:cs typeface="+mj-cs"/>
              </a:rPr>
              <a:t>Pistolet</a:t>
            </a:r>
            <a:endParaRPr kumimoji="0" lang="pl-PL" sz="2800" b="0" i="0" u="none" strike="noStrike" kern="1200" cap="none" spc="0" normalizeH="0" baseline="0" noProof="0" dirty="0">
              <a:ln>
                <a:noFill/>
              </a:ln>
              <a:solidFill>
                <a:schemeClr val="tx2"/>
              </a:solidFill>
              <a:effectLst/>
              <a:uLnTx/>
              <a:uFillTx/>
              <a:latin typeface="Brygada 1918" pitchFamily="50" charset="-18"/>
              <a:ea typeface="Brygada 1918" pitchFamily="50" charset="-18"/>
              <a:cs typeface="+mj-cs"/>
            </a:endParaRPr>
          </a:p>
        </p:txBody>
      </p:sp>
      <p:sp>
        <p:nvSpPr>
          <p:cNvPr id="6" name="Symbol zastępczy tekstu 3"/>
          <p:cNvSpPr txBox="1">
            <a:spLocks/>
          </p:cNvSpPr>
          <p:nvPr/>
        </p:nvSpPr>
        <p:spPr>
          <a:xfrm>
            <a:off x="2699792" y="1484784"/>
            <a:ext cx="6048672" cy="5112568"/>
          </a:xfrm>
          <a:prstGeom prst="rect">
            <a:avLst/>
          </a:prstGeom>
        </p:spPr>
        <p:txBody>
          <a:bodyPr vert="horz">
            <a:normAutofit fontScale="92500" lnSpcReduction="20000"/>
          </a:bodyPr>
          <a:lstStyle>
            <a:defPPr marL="432000" lvl="0" indent="-324000">
              <a:spcBef>
                <a:spcPts val="1417"/>
              </a:spcBef>
              <a:spcAft>
                <a:spcPts val="0"/>
              </a:spcAft>
              <a:buSzPct val="45000"/>
              <a:buFont typeface="StarSymbol"/>
              <a:buNone/>
              <a:defRPr lang="pl-PL" sz="3200" b="0" i="0" u="none" strike="noStrike" kern="1200" cap="none">
                <a:ln>
                  <a:noFill/>
                </a:ln>
                <a:latin typeface="Liberation Sans" pitchFamily="18"/>
                <a:ea typeface="Microsoft YaHei" pitchFamily="2"/>
                <a:cs typeface="Mangal" pitchFamily="2"/>
              </a:defRPr>
            </a:defPPr>
            <a:lvl1pPr marL="432000" lvl="0" indent="-324000">
              <a:spcBef>
                <a:spcPts val="1417"/>
              </a:spcBef>
              <a:spcAft>
                <a:spcPts val="0"/>
              </a:spcAft>
              <a:buSzPct val="45000"/>
              <a:buFont typeface="StarSymbol"/>
              <a:buChar char="●"/>
              <a:defRPr lang="pl-PL" sz="3200" b="0" i="0" u="none" strike="noStrike" kern="1200" cap="none">
                <a:ln>
                  <a:noFill/>
                </a:ln>
                <a:latin typeface="Liberation Sans" pitchFamily="18"/>
                <a:ea typeface="Microsoft YaHei" pitchFamily="2"/>
                <a:cs typeface="Mangal" pitchFamily="2"/>
              </a:defRPr>
            </a:lvl1pPr>
            <a:lvl2pPr marL="864000" lvl="1" indent="-324000">
              <a:spcBef>
                <a:spcPts val="1134"/>
              </a:spcBef>
              <a:spcAft>
                <a:spcPts val="0"/>
              </a:spcAft>
              <a:buSzPct val="75000"/>
              <a:buFont typeface="StarSymbol"/>
              <a:buChar char="–"/>
              <a:defRPr lang="pl-PL" sz="2800" b="0" i="0" u="none" strike="noStrike" kern="1200" cap="none">
                <a:ln>
                  <a:noFill/>
                </a:ln>
                <a:latin typeface="Liberation Sans" pitchFamily="18"/>
                <a:ea typeface="Microsoft YaHei" pitchFamily="2"/>
                <a:cs typeface="Mangal" pitchFamily="2"/>
              </a:defRPr>
            </a:lvl2pPr>
            <a:lvl3pPr marL="1295999" lvl="2" indent="-288000">
              <a:spcBef>
                <a:spcPts val="850"/>
              </a:spcBef>
              <a:spcAft>
                <a:spcPts val="0"/>
              </a:spcAft>
              <a:buSzPct val="45000"/>
              <a:buFont typeface="StarSymbol"/>
              <a:buChar char="●"/>
              <a:defRPr lang="pl-PL" sz="2400" b="0" i="0" u="none" strike="noStrike" kern="1200" cap="none">
                <a:ln>
                  <a:noFill/>
                </a:ln>
                <a:latin typeface="Liberation Sans" pitchFamily="18"/>
                <a:ea typeface="Microsoft YaHei" pitchFamily="2"/>
                <a:cs typeface="Mangal" pitchFamily="2"/>
              </a:defRPr>
            </a:lvl3pPr>
            <a:lvl4pPr marL="1728000" lvl="3" indent="-216000">
              <a:spcBef>
                <a:spcPts val="567"/>
              </a:spcBef>
              <a:spcAft>
                <a:spcPts val="0"/>
              </a:spcAft>
              <a:buSzPct val="75000"/>
              <a:buFont typeface="StarSymbol"/>
              <a:buChar char="–"/>
              <a:defRPr lang="pl-PL" sz="2000" b="0" i="0" u="none" strike="noStrike" kern="1200" cap="none">
                <a:ln>
                  <a:noFill/>
                </a:ln>
                <a:latin typeface="Liberation Sans" pitchFamily="18"/>
                <a:ea typeface="Microsoft YaHei" pitchFamily="2"/>
                <a:cs typeface="Mangal" pitchFamily="2"/>
              </a:defRPr>
            </a:lvl4pPr>
            <a:lvl5pPr marL="2160000" lvl="4"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5pPr>
            <a:lvl6pPr marL="2592000" lvl="5"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6pPr>
            <a:lvl7pPr marL="3024000" lvl="6"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7pPr>
            <a:lvl8pPr marL="3456000" lvl="7"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8pPr>
            <a:lvl9pPr marL="3887999" lvl="8"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9pPr>
          </a:lstStyle>
          <a:p>
            <a:pPr algn="just">
              <a:buClr>
                <a:schemeClr val="accent3"/>
              </a:buClr>
              <a:defRPr/>
            </a:pPr>
            <a:r>
              <a:rPr lang="pl-PL" sz="2000" dirty="0" smtClean="0">
                <a:latin typeface="Brygada 1918" pitchFamily="50" charset="-18"/>
                <a:ea typeface="Brygada 1918" pitchFamily="50" charset="-18"/>
              </a:rPr>
              <a:t>Zamek kołowy umożliwił także rozwój krótkiej broni palnej. W XVI wieku w Niemczech powstała krótsza wersja arkebuza zaopatrzona w zamek kołowy i stosowana przez arkebuzerię. Charakteryzowała się mocno wygiętą w dół kolbą zaopatrzoną w płaską stopkę, którą przykładano podczas strzału do piersi. Zwano ją petrynałem.</a:t>
            </a:r>
          </a:p>
          <a:p>
            <a:pPr algn="just">
              <a:buClr>
                <a:schemeClr val="accent3"/>
              </a:buClr>
              <a:defRPr/>
            </a:pPr>
            <a:r>
              <a:rPr lang="pl-PL" sz="2000" dirty="0" smtClean="0">
                <a:latin typeface="Brygada 1918" pitchFamily="50" charset="-18"/>
                <a:ea typeface="Brygada 1918" pitchFamily="50" charset="-18"/>
              </a:rPr>
              <a:t>Używanie petrynału było kłopotliwe ze względu na dość długą lufę, dlatego skrócenie jej, zmiana kształtu kolby i zastosowanie nowego zamka spowodowało powstanie nowego rodzaju broni nazwanej pistoletem. Oba typy broni przez krótki czas stosowane były równolegle aż w końcu pistolet okazał się korzystniejszą konstrukcją wypierając petrynał. </a:t>
            </a:r>
          </a:p>
          <a:p>
            <a:pPr algn="just">
              <a:buClr>
                <a:schemeClr val="accent3"/>
              </a:buClr>
              <a:defRPr/>
            </a:pPr>
            <a:r>
              <a:rPr lang="pl-PL" sz="2000" dirty="0" smtClean="0">
                <a:latin typeface="Brygada 1918" pitchFamily="50" charset="-18"/>
                <a:ea typeface="Brygada 1918" pitchFamily="50" charset="-18"/>
              </a:rPr>
              <a:t>Pistoletami nazywamy krótkolufową, ręczną broń palną o jednej komorze nabojowej, przeznaczoną do strzelania na bliskie odległości. </a:t>
            </a:r>
          </a:p>
          <a:p>
            <a:pPr algn="just">
              <a:buClr>
                <a:schemeClr val="accent3"/>
              </a:buClr>
              <a:defRPr/>
            </a:pPr>
            <a:endParaRPr lang="pl-PL" sz="2000" dirty="0" smtClean="0">
              <a:latin typeface="Brygada 1918" pitchFamily="50" charset="-18"/>
              <a:ea typeface="Brygada 1918" pitchFamily="50" charset="-18"/>
            </a:endParaRPr>
          </a:p>
        </p:txBody>
      </p:sp>
      <p:pic>
        <p:nvPicPr>
          <p:cNvPr id="11" name="Obraz 10" descr="mzm_mt_127.jpg"/>
          <p:cNvPicPr>
            <a:picLocks noChangeAspect="1"/>
          </p:cNvPicPr>
          <p:nvPr/>
        </p:nvPicPr>
        <p:blipFill>
          <a:blip r:embed="rId2" cstate="print"/>
          <a:srcRect l="4725" r="7864"/>
          <a:stretch>
            <a:fillRect/>
          </a:stretch>
        </p:blipFill>
        <p:spPr>
          <a:xfrm>
            <a:off x="107504" y="1340768"/>
            <a:ext cx="2664296" cy="1591056"/>
          </a:xfrm>
          <a:prstGeom prst="rect">
            <a:avLst/>
          </a:prstGeom>
        </p:spPr>
      </p:pic>
      <p:pic>
        <p:nvPicPr>
          <p:cNvPr id="12" name="Obraz 11" descr="mzm_mt_127(1).jpg"/>
          <p:cNvPicPr>
            <a:picLocks noChangeAspect="1"/>
          </p:cNvPicPr>
          <p:nvPr/>
        </p:nvPicPr>
        <p:blipFill>
          <a:blip r:embed="rId3" cstate="print"/>
          <a:stretch>
            <a:fillRect/>
          </a:stretch>
        </p:blipFill>
        <p:spPr>
          <a:xfrm>
            <a:off x="251520" y="3212976"/>
            <a:ext cx="2400267" cy="1800200"/>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539552" y="476672"/>
            <a:ext cx="8229600" cy="432048"/>
          </a:xfrm>
        </p:spPr>
        <p:txBody>
          <a:bodyPr>
            <a:normAutofit fontScale="90000"/>
          </a:bodyPr>
          <a:lstStyle/>
          <a:p>
            <a:pPr algn="ctr"/>
            <a:r>
              <a:rPr lang="pl-PL" dirty="0" smtClean="0">
                <a:latin typeface="Brygada 1918" pitchFamily="50" charset="-18"/>
                <a:ea typeface="Brygada 1918" pitchFamily="50" charset="-18"/>
              </a:rPr>
              <a:t>Miecze</a:t>
            </a:r>
            <a:endParaRPr lang="pl-PL" dirty="0">
              <a:latin typeface="Brygada 1918" pitchFamily="50" charset="-18"/>
              <a:ea typeface="Brygada 1918" pitchFamily="50" charset="-18"/>
            </a:endParaRPr>
          </a:p>
        </p:txBody>
      </p:sp>
      <p:sp>
        <p:nvSpPr>
          <p:cNvPr id="5" name="Tytuł 2"/>
          <p:cNvSpPr txBox="1">
            <a:spLocks/>
          </p:cNvSpPr>
          <p:nvPr/>
        </p:nvSpPr>
        <p:spPr>
          <a:xfrm>
            <a:off x="72360" y="867489"/>
            <a:ext cx="9071640" cy="523220"/>
          </a:xfrm>
          <a:prstGeom prst="rect">
            <a:avLst/>
          </a:prstGeom>
        </p:spPr>
        <p:txBody>
          <a:bodyPr vert="horz" anchor="ctr">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algn="ctr" defTabSz="914400" rtl="0" eaLnBrk="1" fontAlgn="auto" latinLnBrk="0" hangingPunct="1">
              <a:lnSpc>
                <a:spcPct val="100000"/>
              </a:lnSpc>
              <a:spcBef>
                <a:spcPct val="0"/>
              </a:spcBef>
              <a:spcAft>
                <a:spcPts val="0"/>
              </a:spcAft>
              <a:buClrTx/>
              <a:buSzPct val="45000"/>
              <a:buFont typeface="StarSymbol"/>
              <a:buNone/>
              <a:tabLst/>
              <a:defRPr/>
            </a:pPr>
            <a:r>
              <a:rPr kumimoji="0" lang="pl-PL" sz="2800" b="0" i="0" u="none" strike="noStrike" kern="1200" cap="none" spc="0" normalizeH="0" baseline="0" noProof="0" dirty="0" smtClean="0">
                <a:ln>
                  <a:noFill/>
                </a:ln>
                <a:solidFill>
                  <a:schemeClr val="tx2"/>
                </a:solidFill>
                <a:effectLst/>
                <a:uLnTx/>
                <a:uFillTx/>
                <a:latin typeface="Brygada 1918" pitchFamily="50" charset="-18"/>
                <a:ea typeface="Brygada 1918" pitchFamily="50" charset="-18"/>
                <a:cs typeface="+mj-cs"/>
              </a:rPr>
              <a:t>Budowa miecza</a:t>
            </a:r>
            <a:endParaRPr kumimoji="0" lang="pl-PL" sz="2800" b="0" i="0" u="none" strike="noStrike" kern="1200" cap="none" spc="0" normalizeH="0" baseline="0" noProof="0" dirty="0">
              <a:ln>
                <a:noFill/>
              </a:ln>
              <a:solidFill>
                <a:schemeClr val="tx2"/>
              </a:solidFill>
              <a:effectLst/>
              <a:uLnTx/>
              <a:uFillTx/>
              <a:latin typeface="Brygada 1918" pitchFamily="50" charset="-18"/>
              <a:ea typeface="Brygada 1918" pitchFamily="50" charset="-18"/>
              <a:cs typeface="+mj-cs"/>
            </a:endParaRPr>
          </a:p>
        </p:txBody>
      </p:sp>
      <p:pic>
        <p:nvPicPr>
          <p:cNvPr id="7" name="Obraz 6" descr="budowa_miecza.jpg"/>
          <p:cNvPicPr>
            <a:picLocks noChangeAspect="1"/>
          </p:cNvPicPr>
          <p:nvPr/>
        </p:nvPicPr>
        <p:blipFill>
          <a:blip r:embed="rId2" cstate="print"/>
          <a:srcRect t="8396"/>
          <a:stretch>
            <a:fillRect/>
          </a:stretch>
        </p:blipFill>
        <p:spPr>
          <a:xfrm>
            <a:off x="755576" y="1412776"/>
            <a:ext cx="7848872" cy="5147676"/>
          </a:xfrm>
          <a:prstGeom prst="rect">
            <a:avLst/>
          </a:prstGeom>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539552" y="476672"/>
            <a:ext cx="8229600" cy="432048"/>
          </a:xfrm>
        </p:spPr>
        <p:txBody>
          <a:bodyPr>
            <a:normAutofit fontScale="90000"/>
          </a:bodyPr>
          <a:lstStyle/>
          <a:p>
            <a:pPr algn="ctr"/>
            <a:r>
              <a:rPr lang="pl-PL" dirty="0" smtClean="0">
                <a:latin typeface="Brygada 1918" pitchFamily="50" charset="-18"/>
                <a:ea typeface="Brygada 1918" pitchFamily="50" charset="-18"/>
              </a:rPr>
              <a:t>Broń palna</a:t>
            </a:r>
            <a:endParaRPr lang="pl-PL" dirty="0">
              <a:latin typeface="Brygada 1918" pitchFamily="50" charset="-18"/>
              <a:ea typeface="Brygada 1918" pitchFamily="50" charset="-18"/>
            </a:endParaRPr>
          </a:p>
        </p:txBody>
      </p:sp>
      <p:sp>
        <p:nvSpPr>
          <p:cNvPr id="5" name="Tytuł 2"/>
          <p:cNvSpPr txBox="1">
            <a:spLocks/>
          </p:cNvSpPr>
          <p:nvPr/>
        </p:nvSpPr>
        <p:spPr>
          <a:xfrm>
            <a:off x="72360" y="867489"/>
            <a:ext cx="9071640" cy="523220"/>
          </a:xfrm>
          <a:prstGeom prst="rect">
            <a:avLst/>
          </a:prstGeom>
        </p:spPr>
        <p:txBody>
          <a:bodyPr vert="horz" anchor="ctr">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algn="ctr" defTabSz="914400" rtl="0" eaLnBrk="1" fontAlgn="auto" latinLnBrk="0" hangingPunct="1">
              <a:lnSpc>
                <a:spcPct val="100000"/>
              </a:lnSpc>
              <a:spcBef>
                <a:spcPct val="0"/>
              </a:spcBef>
              <a:spcAft>
                <a:spcPts val="0"/>
              </a:spcAft>
              <a:buClrTx/>
              <a:buSzPct val="45000"/>
              <a:buFont typeface="StarSymbol"/>
              <a:buNone/>
              <a:tabLst/>
              <a:defRPr/>
            </a:pPr>
            <a:r>
              <a:rPr lang="pl-PL" sz="2800" noProof="0" dirty="0" err="1" smtClean="0">
                <a:solidFill>
                  <a:schemeClr val="tx2"/>
                </a:solidFill>
                <a:latin typeface="Brygada 1918" pitchFamily="50" charset="-18"/>
                <a:ea typeface="Brygada 1918" pitchFamily="50" charset="-18"/>
                <a:cs typeface="+mj-cs"/>
              </a:rPr>
              <a:t>Puffer</a:t>
            </a:r>
            <a:endParaRPr kumimoji="0" lang="pl-PL" sz="2800" b="0" i="0" u="none" strike="noStrike" kern="1200" cap="none" spc="0" normalizeH="0" baseline="0" noProof="0" dirty="0">
              <a:ln>
                <a:noFill/>
              </a:ln>
              <a:solidFill>
                <a:schemeClr val="tx2"/>
              </a:solidFill>
              <a:effectLst/>
              <a:uLnTx/>
              <a:uFillTx/>
              <a:latin typeface="Brygada 1918" pitchFamily="50" charset="-18"/>
              <a:ea typeface="Brygada 1918" pitchFamily="50" charset="-18"/>
              <a:cs typeface="+mj-cs"/>
            </a:endParaRPr>
          </a:p>
        </p:txBody>
      </p:sp>
      <p:sp>
        <p:nvSpPr>
          <p:cNvPr id="6" name="Symbol zastępczy tekstu 3"/>
          <p:cNvSpPr txBox="1">
            <a:spLocks/>
          </p:cNvSpPr>
          <p:nvPr/>
        </p:nvSpPr>
        <p:spPr>
          <a:xfrm>
            <a:off x="2699792" y="1484784"/>
            <a:ext cx="6048672" cy="5112568"/>
          </a:xfrm>
          <a:prstGeom prst="rect">
            <a:avLst/>
          </a:prstGeom>
        </p:spPr>
        <p:txBody>
          <a:bodyPr vert="horz">
            <a:normAutofit fontScale="92500" lnSpcReduction="10000"/>
          </a:bodyPr>
          <a:lstStyle>
            <a:defPPr marL="432000" lvl="0" indent="-324000">
              <a:spcBef>
                <a:spcPts val="1417"/>
              </a:spcBef>
              <a:spcAft>
                <a:spcPts val="0"/>
              </a:spcAft>
              <a:buSzPct val="45000"/>
              <a:buFont typeface="StarSymbol"/>
              <a:buNone/>
              <a:defRPr lang="pl-PL" sz="3200" b="0" i="0" u="none" strike="noStrike" kern="1200" cap="none">
                <a:ln>
                  <a:noFill/>
                </a:ln>
                <a:latin typeface="Liberation Sans" pitchFamily="18"/>
                <a:ea typeface="Microsoft YaHei" pitchFamily="2"/>
                <a:cs typeface="Mangal" pitchFamily="2"/>
              </a:defRPr>
            </a:defPPr>
            <a:lvl1pPr marL="432000" lvl="0" indent="-324000">
              <a:spcBef>
                <a:spcPts val="1417"/>
              </a:spcBef>
              <a:spcAft>
                <a:spcPts val="0"/>
              </a:spcAft>
              <a:buSzPct val="45000"/>
              <a:buFont typeface="StarSymbol"/>
              <a:buChar char="●"/>
              <a:defRPr lang="pl-PL" sz="3200" b="0" i="0" u="none" strike="noStrike" kern="1200" cap="none">
                <a:ln>
                  <a:noFill/>
                </a:ln>
                <a:latin typeface="Liberation Sans" pitchFamily="18"/>
                <a:ea typeface="Microsoft YaHei" pitchFamily="2"/>
                <a:cs typeface="Mangal" pitchFamily="2"/>
              </a:defRPr>
            </a:lvl1pPr>
            <a:lvl2pPr marL="864000" lvl="1" indent="-324000">
              <a:spcBef>
                <a:spcPts val="1134"/>
              </a:spcBef>
              <a:spcAft>
                <a:spcPts val="0"/>
              </a:spcAft>
              <a:buSzPct val="75000"/>
              <a:buFont typeface="StarSymbol"/>
              <a:buChar char="–"/>
              <a:defRPr lang="pl-PL" sz="2800" b="0" i="0" u="none" strike="noStrike" kern="1200" cap="none">
                <a:ln>
                  <a:noFill/>
                </a:ln>
                <a:latin typeface="Liberation Sans" pitchFamily="18"/>
                <a:ea typeface="Microsoft YaHei" pitchFamily="2"/>
                <a:cs typeface="Mangal" pitchFamily="2"/>
              </a:defRPr>
            </a:lvl2pPr>
            <a:lvl3pPr marL="1295999" lvl="2" indent="-288000">
              <a:spcBef>
                <a:spcPts val="850"/>
              </a:spcBef>
              <a:spcAft>
                <a:spcPts val="0"/>
              </a:spcAft>
              <a:buSzPct val="45000"/>
              <a:buFont typeface="StarSymbol"/>
              <a:buChar char="●"/>
              <a:defRPr lang="pl-PL" sz="2400" b="0" i="0" u="none" strike="noStrike" kern="1200" cap="none">
                <a:ln>
                  <a:noFill/>
                </a:ln>
                <a:latin typeface="Liberation Sans" pitchFamily="18"/>
                <a:ea typeface="Microsoft YaHei" pitchFamily="2"/>
                <a:cs typeface="Mangal" pitchFamily="2"/>
              </a:defRPr>
            </a:lvl3pPr>
            <a:lvl4pPr marL="1728000" lvl="3" indent="-216000">
              <a:spcBef>
                <a:spcPts val="567"/>
              </a:spcBef>
              <a:spcAft>
                <a:spcPts val="0"/>
              </a:spcAft>
              <a:buSzPct val="75000"/>
              <a:buFont typeface="StarSymbol"/>
              <a:buChar char="–"/>
              <a:defRPr lang="pl-PL" sz="2000" b="0" i="0" u="none" strike="noStrike" kern="1200" cap="none">
                <a:ln>
                  <a:noFill/>
                </a:ln>
                <a:latin typeface="Liberation Sans" pitchFamily="18"/>
                <a:ea typeface="Microsoft YaHei" pitchFamily="2"/>
                <a:cs typeface="Mangal" pitchFamily="2"/>
              </a:defRPr>
            </a:lvl4pPr>
            <a:lvl5pPr marL="2160000" lvl="4"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5pPr>
            <a:lvl6pPr marL="2592000" lvl="5"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6pPr>
            <a:lvl7pPr marL="3024000" lvl="6"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7pPr>
            <a:lvl8pPr marL="3456000" lvl="7"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8pPr>
            <a:lvl9pPr marL="3887999" lvl="8"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9pPr>
          </a:lstStyle>
          <a:p>
            <a:pPr algn="just">
              <a:buClr>
                <a:schemeClr val="accent3"/>
              </a:buClr>
              <a:defRPr/>
            </a:pPr>
            <a:r>
              <a:rPr lang="pl-PL" sz="2000" dirty="0" err="1" smtClean="0">
                <a:latin typeface="Brygada 1918" pitchFamily="50" charset="-18"/>
                <a:ea typeface="Brygada 1918" pitchFamily="50" charset="-18"/>
              </a:rPr>
              <a:t>Pufferami</a:t>
            </a:r>
            <a:r>
              <a:rPr lang="pl-PL" sz="2000" dirty="0" smtClean="0">
                <a:latin typeface="Brygada 1918" pitchFamily="50" charset="-18"/>
                <a:ea typeface="Brygada 1918" pitchFamily="50" charset="-18"/>
              </a:rPr>
              <a:t> nazywa się pistolety typu kawaleryjskiego powstały w 2 poł. XVI wieku zawsze występujące w parach i przechowywane w olstrach, czyli futerałach na pistolet przymocowanych do przedniej części siodła.</a:t>
            </a:r>
          </a:p>
          <a:p>
            <a:pPr algn="just">
              <a:buClr>
                <a:schemeClr val="accent3"/>
              </a:buClr>
              <a:defRPr/>
            </a:pPr>
            <a:r>
              <a:rPr lang="pl-PL" sz="2000" dirty="0" smtClean="0">
                <a:latin typeface="Brygada 1918" pitchFamily="50" charset="-18"/>
                <a:ea typeface="Brygada 1918" pitchFamily="50" charset="-18"/>
              </a:rPr>
              <a:t>Kolba </a:t>
            </a:r>
            <a:r>
              <a:rPr lang="pl-PL" sz="2000" dirty="0" err="1" smtClean="0">
                <a:latin typeface="Brygada 1918" pitchFamily="50" charset="-18"/>
                <a:ea typeface="Brygada 1918" pitchFamily="50" charset="-18"/>
              </a:rPr>
              <a:t>puffera</a:t>
            </a:r>
            <a:r>
              <a:rPr lang="pl-PL" sz="2000" dirty="0" smtClean="0">
                <a:latin typeface="Brygada 1918" pitchFamily="50" charset="-18"/>
                <a:ea typeface="Brygada 1918" pitchFamily="50" charset="-18"/>
              </a:rPr>
              <a:t> miała kształt zwężającego się ku końcowi kolby stożka zakończonego charakterystycznym chwytem w postaci dużej, kulistej głowicy. Ułatwiało to wyciąganie </a:t>
            </a:r>
            <a:r>
              <a:rPr lang="pl-PL" sz="2000" dirty="0" err="1" smtClean="0">
                <a:latin typeface="Brygada 1918" pitchFamily="50" charset="-18"/>
                <a:ea typeface="Brygada 1918" pitchFamily="50" charset="-18"/>
              </a:rPr>
              <a:t>puffera</a:t>
            </a:r>
            <a:r>
              <a:rPr lang="pl-PL" sz="2000" dirty="0" smtClean="0">
                <a:latin typeface="Brygada 1918" pitchFamily="50" charset="-18"/>
                <a:ea typeface="Brygada 1918" pitchFamily="50" charset="-18"/>
              </a:rPr>
              <a:t> w trakcie jazdy. Występował niemal zawsze z zamkiem kołowym.</a:t>
            </a:r>
          </a:p>
          <a:p>
            <a:pPr algn="just">
              <a:buClr>
                <a:schemeClr val="accent3"/>
              </a:buClr>
              <a:defRPr/>
            </a:pPr>
            <a:r>
              <a:rPr lang="pl-PL" sz="2000" dirty="0" smtClean="0">
                <a:latin typeface="Brygada 1918" pitchFamily="50" charset="-18"/>
                <a:ea typeface="Brygada 1918" pitchFamily="50" charset="-18"/>
              </a:rPr>
              <a:t>Dobrze wyszkoleni kawalerzyści przed oddaniem strzału wykonywali zwrot koniem tak, aby strzelać w bok. Strzelanie nad końskim łbem groziło ogłuszeniem zwierzęcia, stąd starano się tego nie robić.</a:t>
            </a:r>
          </a:p>
          <a:p>
            <a:pPr algn="just">
              <a:buClr>
                <a:schemeClr val="accent3"/>
              </a:buClr>
              <a:defRPr/>
            </a:pPr>
            <a:r>
              <a:rPr lang="pl-PL" sz="2000" dirty="0" err="1" smtClean="0">
                <a:latin typeface="Brygada 1918" pitchFamily="50" charset="-18"/>
                <a:ea typeface="Brygada 1918" pitchFamily="50" charset="-18"/>
              </a:rPr>
              <a:t>Pufferów</a:t>
            </a:r>
            <a:r>
              <a:rPr lang="pl-PL" sz="2000" dirty="0" smtClean="0">
                <a:latin typeface="Brygada 1918" pitchFamily="50" charset="-18"/>
                <a:ea typeface="Brygada 1918" pitchFamily="50" charset="-18"/>
              </a:rPr>
              <a:t> używała m.in. rajtaria.</a:t>
            </a:r>
          </a:p>
        </p:txBody>
      </p:sp>
      <p:pic>
        <p:nvPicPr>
          <p:cNvPr id="9" name="Obraz 8" descr="mzm_mt_250.jpg"/>
          <p:cNvPicPr>
            <a:picLocks noChangeAspect="1"/>
          </p:cNvPicPr>
          <p:nvPr/>
        </p:nvPicPr>
        <p:blipFill>
          <a:blip r:embed="rId2" cstate="print"/>
          <a:stretch>
            <a:fillRect/>
          </a:stretch>
        </p:blipFill>
        <p:spPr>
          <a:xfrm>
            <a:off x="179512" y="1844824"/>
            <a:ext cx="2640293" cy="1584176"/>
          </a:xfrm>
          <a:prstGeom prst="rect">
            <a:avLst/>
          </a:prstGeom>
        </p:spPr>
      </p:pic>
      <p:pic>
        <p:nvPicPr>
          <p:cNvPr id="10" name="Obraz 9" descr="mzm_mt_251.jpg"/>
          <p:cNvPicPr>
            <a:picLocks noChangeAspect="1"/>
          </p:cNvPicPr>
          <p:nvPr/>
        </p:nvPicPr>
        <p:blipFill>
          <a:blip r:embed="rId3" cstate="print"/>
          <a:stretch>
            <a:fillRect/>
          </a:stretch>
        </p:blipFill>
        <p:spPr>
          <a:xfrm>
            <a:off x="179512" y="3645024"/>
            <a:ext cx="2662481" cy="1584176"/>
          </a:xfrm>
          <a:prstGeom prst="rect">
            <a:avLst/>
          </a:prstGeom>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539552" y="476672"/>
            <a:ext cx="8229600" cy="432048"/>
          </a:xfrm>
        </p:spPr>
        <p:txBody>
          <a:bodyPr>
            <a:normAutofit fontScale="90000"/>
          </a:bodyPr>
          <a:lstStyle/>
          <a:p>
            <a:pPr algn="ctr"/>
            <a:r>
              <a:rPr lang="pl-PL" dirty="0" smtClean="0">
                <a:latin typeface="Brygada 1918" pitchFamily="50" charset="-18"/>
                <a:ea typeface="Brygada 1918" pitchFamily="50" charset="-18"/>
              </a:rPr>
              <a:t>Broń palna</a:t>
            </a:r>
            <a:endParaRPr lang="pl-PL" dirty="0">
              <a:latin typeface="Brygada 1918" pitchFamily="50" charset="-18"/>
              <a:ea typeface="Brygada 1918" pitchFamily="50" charset="-18"/>
            </a:endParaRPr>
          </a:p>
        </p:txBody>
      </p:sp>
      <p:sp>
        <p:nvSpPr>
          <p:cNvPr id="5" name="Tytuł 2"/>
          <p:cNvSpPr txBox="1">
            <a:spLocks/>
          </p:cNvSpPr>
          <p:nvPr/>
        </p:nvSpPr>
        <p:spPr>
          <a:xfrm>
            <a:off x="72360" y="867489"/>
            <a:ext cx="9071640" cy="523220"/>
          </a:xfrm>
          <a:prstGeom prst="rect">
            <a:avLst/>
          </a:prstGeom>
        </p:spPr>
        <p:txBody>
          <a:bodyPr vert="horz" anchor="ctr">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algn="ctr" defTabSz="914400" rtl="0" eaLnBrk="1" fontAlgn="auto" latinLnBrk="0" hangingPunct="1">
              <a:lnSpc>
                <a:spcPct val="100000"/>
              </a:lnSpc>
              <a:spcBef>
                <a:spcPct val="0"/>
              </a:spcBef>
              <a:spcAft>
                <a:spcPts val="0"/>
              </a:spcAft>
              <a:buClrTx/>
              <a:buSzPct val="45000"/>
              <a:buFont typeface="StarSymbol"/>
              <a:buNone/>
              <a:tabLst/>
              <a:defRPr/>
            </a:pPr>
            <a:r>
              <a:rPr lang="pl-PL" sz="2800" noProof="0" dirty="0" smtClean="0">
                <a:solidFill>
                  <a:schemeClr val="tx2"/>
                </a:solidFill>
                <a:latin typeface="Brygada 1918" pitchFamily="50" charset="-18"/>
                <a:ea typeface="Brygada 1918" pitchFamily="50" charset="-18"/>
                <a:cs typeface="+mj-cs"/>
              </a:rPr>
              <a:t>Pistolety pojedynkowe</a:t>
            </a:r>
            <a:endParaRPr kumimoji="0" lang="pl-PL" sz="2800" b="0" i="0" u="none" strike="noStrike" kern="1200" cap="none" spc="0" normalizeH="0" baseline="0" noProof="0" dirty="0">
              <a:ln>
                <a:noFill/>
              </a:ln>
              <a:solidFill>
                <a:schemeClr val="tx2"/>
              </a:solidFill>
              <a:effectLst/>
              <a:uLnTx/>
              <a:uFillTx/>
              <a:latin typeface="Brygada 1918" pitchFamily="50" charset="-18"/>
              <a:ea typeface="Brygada 1918" pitchFamily="50" charset="-18"/>
              <a:cs typeface="+mj-cs"/>
            </a:endParaRPr>
          </a:p>
        </p:txBody>
      </p:sp>
      <p:sp>
        <p:nvSpPr>
          <p:cNvPr id="6" name="Symbol zastępczy tekstu 3"/>
          <p:cNvSpPr txBox="1">
            <a:spLocks/>
          </p:cNvSpPr>
          <p:nvPr/>
        </p:nvSpPr>
        <p:spPr>
          <a:xfrm>
            <a:off x="2699792" y="1484784"/>
            <a:ext cx="6048672" cy="5112568"/>
          </a:xfrm>
          <a:prstGeom prst="rect">
            <a:avLst/>
          </a:prstGeom>
        </p:spPr>
        <p:txBody>
          <a:bodyPr vert="horz">
            <a:normAutofit lnSpcReduction="10000"/>
          </a:bodyPr>
          <a:lstStyle>
            <a:defPPr marL="432000" lvl="0" indent="-324000">
              <a:spcBef>
                <a:spcPts val="1417"/>
              </a:spcBef>
              <a:spcAft>
                <a:spcPts val="0"/>
              </a:spcAft>
              <a:buSzPct val="45000"/>
              <a:buFont typeface="StarSymbol"/>
              <a:buNone/>
              <a:defRPr lang="pl-PL" sz="3200" b="0" i="0" u="none" strike="noStrike" kern="1200" cap="none">
                <a:ln>
                  <a:noFill/>
                </a:ln>
                <a:latin typeface="Liberation Sans" pitchFamily="18"/>
                <a:ea typeface="Microsoft YaHei" pitchFamily="2"/>
                <a:cs typeface="Mangal" pitchFamily="2"/>
              </a:defRPr>
            </a:defPPr>
            <a:lvl1pPr marL="432000" lvl="0" indent="-324000">
              <a:spcBef>
                <a:spcPts val="1417"/>
              </a:spcBef>
              <a:spcAft>
                <a:spcPts val="0"/>
              </a:spcAft>
              <a:buSzPct val="45000"/>
              <a:buFont typeface="StarSymbol"/>
              <a:buChar char="●"/>
              <a:defRPr lang="pl-PL" sz="3200" b="0" i="0" u="none" strike="noStrike" kern="1200" cap="none">
                <a:ln>
                  <a:noFill/>
                </a:ln>
                <a:latin typeface="Liberation Sans" pitchFamily="18"/>
                <a:ea typeface="Microsoft YaHei" pitchFamily="2"/>
                <a:cs typeface="Mangal" pitchFamily="2"/>
              </a:defRPr>
            </a:lvl1pPr>
            <a:lvl2pPr marL="864000" lvl="1" indent="-324000">
              <a:spcBef>
                <a:spcPts val="1134"/>
              </a:spcBef>
              <a:spcAft>
                <a:spcPts val="0"/>
              </a:spcAft>
              <a:buSzPct val="75000"/>
              <a:buFont typeface="StarSymbol"/>
              <a:buChar char="–"/>
              <a:defRPr lang="pl-PL" sz="2800" b="0" i="0" u="none" strike="noStrike" kern="1200" cap="none">
                <a:ln>
                  <a:noFill/>
                </a:ln>
                <a:latin typeface="Liberation Sans" pitchFamily="18"/>
                <a:ea typeface="Microsoft YaHei" pitchFamily="2"/>
                <a:cs typeface="Mangal" pitchFamily="2"/>
              </a:defRPr>
            </a:lvl2pPr>
            <a:lvl3pPr marL="1295999" lvl="2" indent="-288000">
              <a:spcBef>
                <a:spcPts val="850"/>
              </a:spcBef>
              <a:spcAft>
                <a:spcPts val="0"/>
              </a:spcAft>
              <a:buSzPct val="45000"/>
              <a:buFont typeface="StarSymbol"/>
              <a:buChar char="●"/>
              <a:defRPr lang="pl-PL" sz="2400" b="0" i="0" u="none" strike="noStrike" kern="1200" cap="none">
                <a:ln>
                  <a:noFill/>
                </a:ln>
                <a:latin typeface="Liberation Sans" pitchFamily="18"/>
                <a:ea typeface="Microsoft YaHei" pitchFamily="2"/>
                <a:cs typeface="Mangal" pitchFamily="2"/>
              </a:defRPr>
            </a:lvl3pPr>
            <a:lvl4pPr marL="1728000" lvl="3" indent="-216000">
              <a:spcBef>
                <a:spcPts val="567"/>
              </a:spcBef>
              <a:spcAft>
                <a:spcPts val="0"/>
              </a:spcAft>
              <a:buSzPct val="75000"/>
              <a:buFont typeface="StarSymbol"/>
              <a:buChar char="–"/>
              <a:defRPr lang="pl-PL" sz="2000" b="0" i="0" u="none" strike="noStrike" kern="1200" cap="none">
                <a:ln>
                  <a:noFill/>
                </a:ln>
                <a:latin typeface="Liberation Sans" pitchFamily="18"/>
                <a:ea typeface="Microsoft YaHei" pitchFamily="2"/>
                <a:cs typeface="Mangal" pitchFamily="2"/>
              </a:defRPr>
            </a:lvl4pPr>
            <a:lvl5pPr marL="2160000" lvl="4"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5pPr>
            <a:lvl6pPr marL="2592000" lvl="5"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6pPr>
            <a:lvl7pPr marL="3024000" lvl="6"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7pPr>
            <a:lvl8pPr marL="3456000" lvl="7"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8pPr>
            <a:lvl9pPr marL="3887999" lvl="8"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9pPr>
          </a:lstStyle>
          <a:p>
            <a:pPr algn="just">
              <a:buClr>
                <a:schemeClr val="accent3"/>
              </a:buClr>
              <a:defRPr/>
            </a:pPr>
            <a:r>
              <a:rPr lang="pl-PL" sz="2000" dirty="0" smtClean="0">
                <a:latin typeface="Brygada 1918" pitchFamily="50" charset="-18"/>
                <a:ea typeface="Brygada 1918" pitchFamily="50" charset="-18"/>
              </a:rPr>
              <a:t>Pistoletami pojedynkowymi była para pistoletów o gładkiej lufie sprzedawana w specjalnej kasecie wyposażona w komplet przyborów niezbędnych do przygotowania broni do wystrzału. Za ich pomocą rozstrzygano w XVIII - XX wieku pojedynki.</a:t>
            </a:r>
          </a:p>
          <a:p>
            <a:pPr algn="just">
              <a:buClr>
                <a:schemeClr val="accent3"/>
              </a:buClr>
              <a:defRPr/>
            </a:pPr>
            <a:r>
              <a:rPr lang="pl-PL" sz="2000" dirty="0" smtClean="0">
                <a:latin typeface="Brygada 1918" pitchFamily="50" charset="-18"/>
                <a:ea typeface="Brygada 1918" pitchFamily="50" charset="-18"/>
              </a:rPr>
              <a:t>Kasetę dostarczał obrażony. Broń sprawdzali i nabijali sekundanci (po dwóch na stronę). Pojedynkujący się nie mogli strzelać z odległości mniejszej niż 12 metrów (dokładny dystans wyznaczali sekundanci). Strzelano do trzech wymian ognia (na zmianę albo równocześnie). Na strzał przysługiwało 20 sekund. Strzelano albo z ustalonych stanowisk albo zbliżając się powoli do przeciwnika. </a:t>
            </a:r>
          </a:p>
        </p:txBody>
      </p:sp>
      <p:pic>
        <p:nvPicPr>
          <p:cNvPr id="7" name="Obraz 6" descr="mzm_mt_594_4.jpg"/>
          <p:cNvPicPr>
            <a:picLocks noChangeAspect="1"/>
          </p:cNvPicPr>
          <p:nvPr/>
        </p:nvPicPr>
        <p:blipFill>
          <a:blip r:embed="rId2" cstate="print"/>
          <a:stretch>
            <a:fillRect/>
          </a:stretch>
        </p:blipFill>
        <p:spPr>
          <a:xfrm>
            <a:off x="179512" y="620688"/>
            <a:ext cx="2304256" cy="3031916"/>
          </a:xfrm>
          <a:prstGeom prst="rect">
            <a:avLst/>
          </a:prstGeom>
        </p:spPr>
      </p:pic>
      <p:pic>
        <p:nvPicPr>
          <p:cNvPr id="8" name="Obraz 7" descr="800px-Hamilton-burr-duel.jpg"/>
          <p:cNvPicPr>
            <a:picLocks noChangeAspect="1"/>
          </p:cNvPicPr>
          <p:nvPr/>
        </p:nvPicPr>
        <p:blipFill>
          <a:blip r:embed="rId3" cstate="print"/>
          <a:stretch>
            <a:fillRect/>
          </a:stretch>
        </p:blipFill>
        <p:spPr>
          <a:xfrm>
            <a:off x="179512" y="4365104"/>
            <a:ext cx="2376264" cy="1651503"/>
          </a:xfrm>
          <a:prstGeom prst="rect">
            <a:avLst/>
          </a:prstGeom>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539552" y="476672"/>
            <a:ext cx="8229600" cy="432048"/>
          </a:xfrm>
        </p:spPr>
        <p:txBody>
          <a:bodyPr>
            <a:normAutofit fontScale="90000"/>
          </a:bodyPr>
          <a:lstStyle/>
          <a:p>
            <a:pPr algn="ctr"/>
            <a:r>
              <a:rPr lang="pl-PL" dirty="0" smtClean="0">
                <a:latin typeface="Brygada 1918" pitchFamily="50" charset="-18"/>
                <a:ea typeface="Brygada 1918" pitchFamily="50" charset="-18"/>
              </a:rPr>
              <a:t>Broń palna</a:t>
            </a:r>
            <a:endParaRPr lang="pl-PL" dirty="0">
              <a:latin typeface="Brygada 1918" pitchFamily="50" charset="-18"/>
              <a:ea typeface="Brygada 1918" pitchFamily="50" charset="-18"/>
            </a:endParaRPr>
          </a:p>
        </p:txBody>
      </p:sp>
      <p:sp>
        <p:nvSpPr>
          <p:cNvPr id="5" name="Tytuł 2"/>
          <p:cNvSpPr txBox="1">
            <a:spLocks/>
          </p:cNvSpPr>
          <p:nvPr/>
        </p:nvSpPr>
        <p:spPr>
          <a:xfrm>
            <a:off x="72360" y="867489"/>
            <a:ext cx="9071640" cy="523220"/>
          </a:xfrm>
          <a:prstGeom prst="rect">
            <a:avLst/>
          </a:prstGeom>
        </p:spPr>
        <p:txBody>
          <a:bodyPr vert="horz" anchor="ctr">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algn="ctr" defTabSz="914400" rtl="0" eaLnBrk="1" fontAlgn="auto" latinLnBrk="0" hangingPunct="1">
              <a:lnSpc>
                <a:spcPct val="100000"/>
              </a:lnSpc>
              <a:spcBef>
                <a:spcPct val="0"/>
              </a:spcBef>
              <a:spcAft>
                <a:spcPts val="0"/>
              </a:spcAft>
              <a:buClrTx/>
              <a:buSzPct val="45000"/>
              <a:buFont typeface="StarSymbol"/>
              <a:buNone/>
              <a:tabLst/>
              <a:defRPr/>
            </a:pPr>
            <a:r>
              <a:rPr lang="pl-PL" sz="2800" noProof="0" dirty="0" smtClean="0">
                <a:solidFill>
                  <a:schemeClr val="tx2"/>
                </a:solidFill>
                <a:latin typeface="Brygada 1918" pitchFamily="50" charset="-18"/>
                <a:ea typeface="Brygada 1918" pitchFamily="50" charset="-18"/>
                <a:cs typeface="+mj-cs"/>
              </a:rPr>
              <a:t>Rewolwer</a:t>
            </a:r>
            <a:endParaRPr kumimoji="0" lang="pl-PL" sz="2800" b="0" i="0" u="none" strike="noStrike" kern="1200" cap="none" spc="0" normalizeH="0" baseline="0" noProof="0" dirty="0">
              <a:ln>
                <a:noFill/>
              </a:ln>
              <a:solidFill>
                <a:schemeClr val="tx2"/>
              </a:solidFill>
              <a:effectLst/>
              <a:uLnTx/>
              <a:uFillTx/>
              <a:latin typeface="Brygada 1918" pitchFamily="50" charset="-18"/>
              <a:ea typeface="Brygada 1918" pitchFamily="50" charset="-18"/>
              <a:cs typeface="+mj-cs"/>
            </a:endParaRPr>
          </a:p>
        </p:txBody>
      </p:sp>
      <p:sp>
        <p:nvSpPr>
          <p:cNvPr id="6" name="Symbol zastępczy tekstu 3"/>
          <p:cNvSpPr txBox="1">
            <a:spLocks/>
          </p:cNvSpPr>
          <p:nvPr/>
        </p:nvSpPr>
        <p:spPr>
          <a:xfrm>
            <a:off x="2699792" y="1484784"/>
            <a:ext cx="6048672" cy="5112568"/>
          </a:xfrm>
          <a:prstGeom prst="rect">
            <a:avLst/>
          </a:prstGeom>
        </p:spPr>
        <p:txBody>
          <a:bodyPr vert="horz">
            <a:normAutofit/>
          </a:bodyPr>
          <a:lstStyle>
            <a:defPPr marL="432000" lvl="0" indent="-324000">
              <a:spcBef>
                <a:spcPts val="1417"/>
              </a:spcBef>
              <a:spcAft>
                <a:spcPts val="0"/>
              </a:spcAft>
              <a:buSzPct val="45000"/>
              <a:buFont typeface="StarSymbol"/>
              <a:buNone/>
              <a:defRPr lang="pl-PL" sz="3200" b="0" i="0" u="none" strike="noStrike" kern="1200" cap="none">
                <a:ln>
                  <a:noFill/>
                </a:ln>
                <a:latin typeface="Liberation Sans" pitchFamily="18"/>
                <a:ea typeface="Microsoft YaHei" pitchFamily="2"/>
                <a:cs typeface="Mangal" pitchFamily="2"/>
              </a:defRPr>
            </a:defPPr>
            <a:lvl1pPr marL="432000" lvl="0" indent="-324000">
              <a:spcBef>
                <a:spcPts val="1417"/>
              </a:spcBef>
              <a:spcAft>
                <a:spcPts val="0"/>
              </a:spcAft>
              <a:buSzPct val="45000"/>
              <a:buFont typeface="StarSymbol"/>
              <a:buChar char="●"/>
              <a:defRPr lang="pl-PL" sz="3200" b="0" i="0" u="none" strike="noStrike" kern="1200" cap="none">
                <a:ln>
                  <a:noFill/>
                </a:ln>
                <a:latin typeface="Liberation Sans" pitchFamily="18"/>
                <a:ea typeface="Microsoft YaHei" pitchFamily="2"/>
                <a:cs typeface="Mangal" pitchFamily="2"/>
              </a:defRPr>
            </a:lvl1pPr>
            <a:lvl2pPr marL="864000" lvl="1" indent="-324000">
              <a:spcBef>
                <a:spcPts val="1134"/>
              </a:spcBef>
              <a:spcAft>
                <a:spcPts val="0"/>
              </a:spcAft>
              <a:buSzPct val="75000"/>
              <a:buFont typeface="StarSymbol"/>
              <a:buChar char="–"/>
              <a:defRPr lang="pl-PL" sz="2800" b="0" i="0" u="none" strike="noStrike" kern="1200" cap="none">
                <a:ln>
                  <a:noFill/>
                </a:ln>
                <a:latin typeface="Liberation Sans" pitchFamily="18"/>
                <a:ea typeface="Microsoft YaHei" pitchFamily="2"/>
                <a:cs typeface="Mangal" pitchFamily="2"/>
              </a:defRPr>
            </a:lvl2pPr>
            <a:lvl3pPr marL="1295999" lvl="2" indent="-288000">
              <a:spcBef>
                <a:spcPts val="850"/>
              </a:spcBef>
              <a:spcAft>
                <a:spcPts val="0"/>
              </a:spcAft>
              <a:buSzPct val="45000"/>
              <a:buFont typeface="StarSymbol"/>
              <a:buChar char="●"/>
              <a:defRPr lang="pl-PL" sz="2400" b="0" i="0" u="none" strike="noStrike" kern="1200" cap="none">
                <a:ln>
                  <a:noFill/>
                </a:ln>
                <a:latin typeface="Liberation Sans" pitchFamily="18"/>
                <a:ea typeface="Microsoft YaHei" pitchFamily="2"/>
                <a:cs typeface="Mangal" pitchFamily="2"/>
              </a:defRPr>
            </a:lvl3pPr>
            <a:lvl4pPr marL="1728000" lvl="3" indent="-216000">
              <a:spcBef>
                <a:spcPts val="567"/>
              </a:spcBef>
              <a:spcAft>
                <a:spcPts val="0"/>
              </a:spcAft>
              <a:buSzPct val="75000"/>
              <a:buFont typeface="StarSymbol"/>
              <a:buChar char="–"/>
              <a:defRPr lang="pl-PL" sz="2000" b="0" i="0" u="none" strike="noStrike" kern="1200" cap="none">
                <a:ln>
                  <a:noFill/>
                </a:ln>
                <a:latin typeface="Liberation Sans" pitchFamily="18"/>
                <a:ea typeface="Microsoft YaHei" pitchFamily="2"/>
                <a:cs typeface="Mangal" pitchFamily="2"/>
              </a:defRPr>
            </a:lvl4pPr>
            <a:lvl5pPr marL="2160000" lvl="4"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5pPr>
            <a:lvl6pPr marL="2592000" lvl="5"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6pPr>
            <a:lvl7pPr marL="3024000" lvl="6"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7pPr>
            <a:lvl8pPr marL="3456000" lvl="7"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8pPr>
            <a:lvl9pPr marL="3887999" lvl="8"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9pPr>
          </a:lstStyle>
          <a:p>
            <a:pPr algn="just">
              <a:buClr>
                <a:schemeClr val="accent3"/>
              </a:buClr>
              <a:defRPr/>
            </a:pPr>
            <a:r>
              <a:rPr lang="pl-PL" sz="2000" dirty="0" smtClean="0">
                <a:latin typeface="Brygada 1918" pitchFamily="50" charset="-18"/>
                <a:ea typeface="Brygada 1918" pitchFamily="50" charset="-18"/>
              </a:rPr>
              <a:t>Rewolwer to wielostrzałowy pistolet, w którym funkcję magazynka pełni obracający się bęben z komorami nabojowymi.</a:t>
            </a:r>
          </a:p>
          <a:p>
            <a:pPr algn="just">
              <a:buClr>
                <a:schemeClr val="accent3"/>
              </a:buClr>
              <a:defRPr/>
            </a:pPr>
            <a:r>
              <a:rPr lang="pl-PL" sz="2000" dirty="0" smtClean="0">
                <a:latin typeface="Brygada 1918" pitchFamily="50" charset="-18"/>
                <a:ea typeface="Brygada 1918" pitchFamily="50" charset="-18"/>
              </a:rPr>
              <a:t>Rewolwer został wymyślony przez Samuela Colta i opatentowany w 1835 roku. Bęben początkowo posiadał pięć komór na naboje. W najwcześniejszych rewolwerach kurek napinano ręcznie, zarazem obracając bęben.</a:t>
            </a:r>
          </a:p>
          <a:p>
            <a:pPr algn="just">
              <a:buClr>
                <a:schemeClr val="accent3"/>
              </a:buClr>
              <a:defRPr/>
            </a:pPr>
            <a:r>
              <a:rPr lang="pl-PL" sz="2000" dirty="0" smtClean="0">
                <a:latin typeface="Brygada 1918" pitchFamily="50" charset="-18"/>
                <a:ea typeface="Brygada 1918" pitchFamily="50" charset="-18"/>
              </a:rPr>
              <a:t>W 1895 roku belgijski inżynier,  </a:t>
            </a:r>
            <a:r>
              <a:rPr lang="pl-PL" sz="2000" dirty="0" err="1" smtClean="0">
                <a:latin typeface="Brygada 1918" pitchFamily="50" charset="-18"/>
                <a:ea typeface="Brygada 1918" pitchFamily="50" charset="-18"/>
              </a:rPr>
              <a:t>Émile</a:t>
            </a:r>
            <a:r>
              <a:rPr lang="pl-PL" sz="2000" dirty="0" smtClean="0">
                <a:latin typeface="Brygada 1918" pitchFamily="50" charset="-18"/>
                <a:ea typeface="Brygada 1918" pitchFamily="50" charset="-18"/>
              </a:rPr>
              <a:t> </a:t>
            </a:r>
            <a:r>
              <a:rPr lang="pl-PL" sz="2000" dirty="0" err="1" smtClean="0">
                <a:latin typeface="Brygada 1918" pitchFamily="50" charset="-18"/>
                <a:ea typeface="Brygada 1918" pitchFamily="50" charset="-18"/>
              </a:rPr>
              <a:t>Nagant</a:t>
            </a:r>
            <a:r>
              <a:rPr lang="pl-PL" sz="2000" dirty="0" smtClean="0">
                <a:latin typeface="Brygada 1918" pitchFamily="50" charset="-18"/>
                <a:ea typeface="Brygada 1918" pitchFamily="50" charset="-18"/>
              </a:rPr>
              <a:t>, stworzył rewolwer gazoszczelny   (to znaczy taki, w którym nie dochodzi do przedmuchów gazów prochowych pomiędzy bębenkiem, a lufą). Od nazwiska wynalazcy nazywany jest rewolwer </a:t>
            </a:r>
            <a:r>
              <a:rPr lang="pl-PL" sz="2000" dirty="0" err="1" smtClean="0">
                <a:latin typeface="Brygada 1918" pitchFamily="50" charset="-18"/>
                <a:ea typeface="Brygada 1918" pitchFamily="50" charset="-18"/>
              </a:rPr>
              <a:t>Nagant</a:t>
            </a:r>
            <a:r>
              <a:rPr lang="pl-PL" sz="2000" dirty="0" smtClean="0">
                <a:latin typeface="Brygada 1918" pitchFamily="50" charset="-18"/>
                <a:ea typeface="Brygada 1918" pitchFamily="50" charset="-18"/>
              </a:rPr>
              <a:t>.</a:t>
            </a:r>
          </a:p>
        </p:txBody>
      </p:sp>
      <p:pic>
        <p:nvPicPr>
          <p:cNvPr id="7" name="Obraz 6" descr="mzm_mt_531.jpg"/>
          <p:cNvPicPr>
            <a:picLocks noChangeAspect="1"/>
          </p:cNvPicPr>
          <p:nvPr/>
        </p:nvPicPr>
        <p:blipFill>
          <a:blip r:embed="rId2" cstate="print"/>
          <a:stretch>
            <a:fillRect/>
          </a:stretch>
        </p:blipFill>
        <p:spPr>
          <a:xfrm>
            <a:off x="107504" y="2132856"/>
            <a:ext cx="2736304" cy="1825114"/>
          </a:xfrm>
          <a:prstGeom prst="rect">
            <a:avLst/>
          </a:prstGeom>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539552" y="476672"/>
            <a:ext cx="8229600" cy="432048"/>
          </a:xfrm>
        </p:spPr>
        <p:txBody>
          <a:bodyPr>
            <a:normAutofit fontScale="90000"/>
          </a:bodyPr>
          <a:lstStyle/>
          <a:p>
            <a:pPr algn="ctr"/>
            <a:r>
              <a:rPr lang="pl-PL" dirty="0" smtClean="0">
                <a:latin typeface="Brygada 1918" pitchFamily="50" charset="-18"/>
                <a:ea typeface="Brygada 1918" pitchFamily="50" charset="-18"/>
              </a:rPr>
              <a:t>Broń palna</a:t>
            </a:r>
            <a:endParaRPr lang="pl-PL" dirty="0">
              <a:latin typeface="Brygada 1918" pitchFamily="50" charset="-18"/>
              <a:ea typeface="Brygada 1918" pitchFamily="50" charset="-18"/>
            </a:endParaRPr>
          </a:p>
        </p:txBody>
      </p:sp>
      <p:sp>
        <p:nvSpPr>
          <p:cNvPr id="5" name="Tytuł 2"/>
          <p:cNvSpPr txBox="1">
            <a:spLocks/>
          </p:cNvSpPr>
          <p:nvPr/>
        </p:nvSpPr>
        <p:spPr>
          <a:xfrm>
            <a:off x="72360" y="867489"/>
            <a:ext cx="9071640" cy="523220"/>
          </a:xfrm>
          <a:prstGeom prst="rect">
            <a:avLst/>
          </a:prstGeom>
        </p:spPr>
        <p:txBody>
          <a:bodyPr vert="horz" anchor="ctr">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algn="ctr" defTabSz="914400" rtl="0" eaLnBrk="1" fontAlgn="auto" latinLnBrk="0" hangingPunct="1">
              <a:lnSpc>
                <a:spcPct val="100000"/>
              </a:lnSpc>
              <a:spcBef>
                <a:spcPct val="0"/>
              </a:spcBef>
              <a:spcAft>
                <a:spcPts val="0"/>
              </a:spcAft>
              <a:buClrTx/>
              <a:buSzPct val="45000"/>
              <a:buFont typeface="StarSymbol"/>
              <a:buNone/>
              <a:tabLst/>
              <a:defRPr/>
            </a:pPr>
            <a:r>
              <a:rPr lang="pl-PL" sz="2800" noProof="0" dirty="0" smtClean="0">
                <a:solidFill>
                  <a:schemeClr val="tx2"/>
                </a:solidFill>
                <a:latin typeface="Brygada 1918" pitchFamily="50" charset="-18"/>
                <a:ea typeface="Brygada 1918" pitchFamily="50" charset="-18"/>
                <a:cs typeface="+mj-cs"/>
              </a:rPr>
              <a:t>Pociski ręcznej broni palnej</a:t>
            </a:r>
            <a:endParaRPr kumimoji="0" lang="pl-PL" sz="2800" b="0" i="0" u="none" strike="noStrike" kern="1200" cap="none" spc="0" normalizeH="0" baseline="0" noProof="0" dirty="0">
              <a:ln>
                <a:noFill/>
              </a:ln>
              <a:solidFill>
                <a:schemeClr val="tx2"/>
              </a:solidFill>
              <a:effectLst/>
              <a:uLnTx/>
              <a:uFillTx/>
              <a:latin typeface="Brygada 1918" pitchFamily="50" charset="-18"/>
              <a:ea typeface="Brygada 1918" pitchFamily="50" charset="-18"/>
              <a:cs typeface="+mj-cs"/>
            </a:endParaRPr>
          </a:p>
        </p:txBody>
      </p:sp>
      <p:sp>
        <p:nvSpPr>
          <p:cNvPr id="6" name="Symbol zastępczy tekstu 3"/>
          <p:cNvSpPr txBox="1">
            <a:spLocks/>
          </p:cNvSpPr>
          <p:nvPr/>
        </p:nvSpPr>
        <p:spPr>
          <a:xfrm>
            <a:off x="2699792" y="1484784"/>
            <a:ext cx="6048672" cy="5112568"/>
          </a:xfrm>
          <a:prstGeom prst="rect">
            <a:avLst/>
          </a:prstGeom>
        </p:spPr>
        <p:txBody>
          <a:bodyPr vert="horz">
            <a:normAutofit/>
          </a:bodyPr>
          <a:lstStyle>
            <a:defPPr marL="432000" lvl="0" indent="-324000">
              <a:spcBef>
                <a:spcPts val="1417"/>
              </a:spcBef>
              <a:spcAft>
                <a:spcPts val="0"/>
              </a:spcAft>
              <a:buSzPct val="45000"/>
              <a:buFont typeface="StarSymbol"/>
              <a:buNone/>
              <a:defRPr lang="pl-PL" sz="3200" b="0" i="0" u="none" strike="noStrike" kern="1200" cap="none">
                <a:ln>
                  <a:noFill/>
                </a:ln>
                <a:latin typeface="Liberation Sans" pitchFamily="18"/>
                <a:ea typeface="Microsoft YaHei" pitchFamily="2"/>
                <a:cs typeface="Mangal" pitchFamily="2"/>
              </a:defRPr>
            </a:defPPr>
            <a:lvl1pPr marL="432000" lvl="0" indent="-324000">
              <a:spcBef>
                <a:spcPts val="1417"/>
              </a:spcBef>
              <a:spcAft>
                <a:spcPts val="0"/>
              </a:spcAft>
              <a:buSzPct val="45000"/>
              <a:buFont typeface="StarSymbol"/>
              <a:buChar char="●"/>
              <a:defRPr lang="pl-PL" sz="3200" b="0" i="0" u="none" strike="noStrike" kern="1200" cap="none">
                <a:ln>
                  <a:noFill/>
                </a:ln>
                <a:latin typeface="Liberation Sans" pitchFamily="18"/>
                <a:ea typeface="Microsoft YaHei" pitchFamily="2"/>
                <a:cs typeface="Mangal" pitchFamily="2"/>
              </a:defRPr>
            </a:lvl1pPr>
            <a:lvl2pPr marL="864000" lvl="1" indent="-324000">
              <a:spcBef>
                <a:spcPts val="1134"/>
              </a:spcBef>
              <a:spcAft>
                <a:spcPts val="0"/>
              </a:spcAft>
              <a:buSzPct val="75000"/>
              <a:buFont typeface="StarSymbol"/>
              <a:buChar char="–"/>
              <a:defRPr lang="pl-PL" sz="2800" b="0" i="0" u="none" strike="noStrike" kern="1200" cap="none">
                <a:ln>
                  <a:noFill/>
                </a:ln>
                <a:latin typeface="Liberation Sans" pitchFamily="18"/>
                <a:ea typeface="Microsoft YaHei" pitchFamily="2"/>
                <a:cs typeface="Mangal" pitchFamily="2"/>
              </a:defRPr>
            </a:lvl2pPr>
            <a:lvl3pPr marL="1295999" lvl="2" indent="-288000">
              <a:spcBef>
                <a:spcPts val="850"/>
              </a:spcBef>
              <a:spcAft>
                <a:spcPts val="0"/>
              </a:spcAft>
              <a:buSzPct val="45000"/>
              <a:buFont typeface="StarSymbol"/>
              <a:buChar char="●"/>
              <a:defRPr lang="pl-PL" sz="2400" b="0" i="0" u="none" strike="noStrike" kern="1200" cap="none">
                <a:ln>
                  <a:noFill/>
                </a:ln>
                <a:latin typeface="Liberation Sans" pitchFamily="18"/>
                <a:ea typeface="Microsoft YaHei" pitchFamily="2"/>
                <a:cs typeface="Mangal" pitchFamily="2"/>
              </a:defRPr>
            </a:lvl3pPr>
            <a:lvl4pPr marL="1728000" lvl="3" indent="-216000">
              <a:spcBef>
                <a:spcPts val="567"/>
              </a:spcBef>
              <a:spcAft>
                <a:spcPts val="0"/>
              </a:spcAft>
              <a:buSzPct val="75000"/>
              <a:buFont typeface="StarSymbol"/>
              <a:buChar char="–"/>
              <a:defRPr lang="pl-PL" sz="2000" b="0" i="0" u="none" strike="noStrike" kern="1200" cap="none">
                <a:ln>
                  <a:noFill/>
                </a:ln>
                <a:latin typeface="Liberation Sans" pitchFamily="18"/>
                <a:ea typeface="Microsoft YaHei" pitchFamily="2"/>
                <a:cs typeface="Mangal" pitchFamily="2"/>
              </a:defRPr>
            </a:lvl4pPr>
            <a:lvl5pPr marL="2160000" lvl="4"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5pPr>
            <a:lvl6pPr marL="2592000" lvl="5"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6pPr>
            <a:lvl7pPr marL="3024000" lvl="6"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7pPr>
            <a:lvl8pPr marL="3456000" lvl="7"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8pPr>
            <a:lvl9pPr marL="3887999" lvl="8"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9pPr>
          </a:lstStyle>
          <a:p>
            <a:pPr algn="just">
              <a:buClr>
                <a:schemeClr val="accent3"/>
              </a:buClr>
              <a:defRPr/>
            </a:pPr>
            <a:r>
              <a:rPr lang="pl-PL" sz="2000" dirty="0" smtClean="0">
                <a:latin typeface="Brygada 1918" pitchFamily="50" charset="-18"/>
                <a:ea typeface="Brygada 1918" pitchFamily="50" charset="-18"/>
              </a:rPr>
              <a:t>Amunicję do ręcznej broni palnej stanowiły kule ołowiane, a w miarę rozwoju technik odlewniczych także żelazne. </a:t>
            </a:r>
          </a:p>
          <a:p>
            <a:pPr algn="just">
              <a:buClr>
                <a:schemeClr val="accent3"/>
              </a:buClr>
              <a:defRPr/>
            </a:pPr>
            <a:r>
              <a:rPr lang="pl-PL" sz="2000" dirty="0" smtClean="0">
                <a:latin typeface="Brygada 1918" pitchFamily="50" charset="-18"/>
                <a:ea typeface="Brygada 1918" pitchFamily="50" charset="-18"/>
              </a:rPr>
              <a:t>O powszechności ołowiu stanowi łatwość jego obróbki oraz wysoki ciężar właściwy. Poza tym amunicja ołowiana mniej niszczyła lufy niż kamienna lub żelazna. </a:t>
            </a:r>
          </a:p>
          <a:p>
            <a:pPr algn="just">
              <a:buClr>
                <a:schemeClr val="accent3"/>
              </a:buClr>
              <a:defRPr/>
            </a:pPr>
            <a:r>
              <a:rPr lang="pl-PL" sz="2000" dirty="0" smtClean="0">
                <a:latin typeface="Brygada 1918" pitchFamily="50" charset="-18"/>
                <a:ea typeface="Brygada 1918" pitchFamily="50" charset="-18"/>
              </a:rPr>
              <a:t>Kule odlewano w średniowieczu z form (podobne jak w pociskach artyleryjskich), natomiast w okresie nowożytnym stosowano specjalne formy w postaci </a:t>
            </a:r>
            <a:r>
              <a:rPr lang="pl-PL" sz="2000" dirty="0" err="1" smtClean="0">
                <a:latin typeface="Brygada 1918" pitchFamily="50" charset="-18"/>
                <a:ea typeface="Brygada 1918" pitchFamily="50" charset="-18"/>
              </a:rPr>
              <a:t>obcęg</a:t>
            </a:r>
            <a:r>
              <a:rPr lang="pl-PL" sz="2000" dirty="0" smtClean="0">
                <a:latin typeface="Brygada 1918" pitchFamily="50" charset="-18"/>
                <a:ea typeface="Brygada 1918" pitchFamily="50" charset="-18"/>
              </a:rPr>
              <a:t>. </a:t>
            </a:r>
          </a:p>
          <a:p>
            <a:pPr algn="just">
              <a:buClr>
                <a:schemeClr val="accent3"/>
              </a:buClr>
              <a:defRPr/>
            </a:pPr>
            <a:r>
              <a:rPr lang="pl-PL" sz="2000" dirty="0" smtClean="0">
                <a:latin typeface="Brygada 1918" pitchFamily="50" charset="-18"/>
                <a:ea typeface="Brygada 1918" pitchFamily="50" charset="-18"/>
              </a:rPr>
              <a:t>Bardzo rzadko (głównie w średniowieczu) stosowano pociski szklane oraz gliniane. </a:t>
            </a:r>
          </a:p>
        </p:txBody>
      </p:sp>
      <p:pic>
        <p:nvPicPr>
          <p:cNvPr id="7" name="Obraz 6" descr="mzm_mt_167.jpg"/>
          <p:cNvPicPr>
            <a:picLocks noChangeAspect="1"/>
          </p:cNvPicPr>
          <p:nvPr/>
        </p:nvPicPr>
        <p:blipFill>
          <a:blip r:embed="rId2" cstate="print"/>
          <a:stretch>
            <a:fillRect/>
          </a:stretch>
        </p:blipFill>
        <p:spPr>
          <a:xfrm>
            <a:off x="0" y="2492896"/>
            <a:ext cx="2810068" cy="1872208"/>
          </a:xfrm>
          <a:prstGeom prst="rect">
            <a:avLst/>
          </a:prstGeom>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467544" y="692696"/>
            <a:ext cx="8229600" cy="720080"/>
          </a:xfrm>
        </p:spPr>
        <p:txBody>
          <a:bodyPr>
            <a:noAutofit/>
          </a:bodyPr>
          <a:lstStyle/>
          <a:p>
            <a:pPr algn="ctr"/>
            <a:r>
              <a:rPr lang="pl-PL" sz="4400" b="1" dirty="0" smtClean="0">
                <a:latin typeface="Brygada 1918" pitchFamily="50" charset="-18"/>
                <a:ea typeface="Brygada 1918" pitchFamily="50" charset="-18"/>
              </a:rPr>
              <a:t>Uzbrojenie europejskie</a:t>
            </a:r>
            <a:endParaRPr lang="pl-PL" sz="4400" b="1" dirty="0">
              <a:latin typeface="Brygada 1918" pitchFamily="50" charset="-18"/>
              <a:ea typeface="Brygada 1918" pitchFamily="50" charset="-18"/>
            </a:endParaRPr>
          </a:p>
        </p:txBody>
      </p:sp>
      <p:sp>
        <p:nvSpPr>
          <p:cNvPr id="3" name="Symbol zastępczy zawartości 2"/>
          <p:cNvSpPr>
            <a:spLocks noGrp="1"/>
          </p:cNvSpPr>
          <p:nvPr>
            <p:ph idx="1"/>
          </p:nvPr>
        </p:nvSpPr>
        <p:spPr/>
        <p:txBody>
          <a:bodyPr/>
          <a:lstStyle/>
          <a:p>
            <a:pPr>
              <a:buNone/>
            </a:pPr>
            <a:r>
              <a:rPr lang="pl-PL" dirty="0" smtClean="0">
                <a:latin typeface="Brygada 1918" pitchFamily="50" charset="-18"/>
                <a:ea typeface="Brygada 1918" pitchFamily="50" charset="-18"/>
              </a:rPr>
              <a:t>Zbroje</a:t>
            </a:r>
          </a:p>
          <a:p>
            <a:r>
              <a:rPr lang="pl-PL" dirty="0" smtClean="0">
                <a:latin typeface="Brygada 1918" pitchFamily="50" charset="-18"/>
                <a:ea typeface="Brygada 1918" pitchFamily="50" charset="-18"/>
              </a:rPr>
              <a:t>Kolczugi</a:t>
            </a:r>
          </a:p>
          <a:p>
            <a:r>
              <a:rPr lang="pl-PL" dirty="0" smtClean="0">
                <a:latin typeface="Brygada 1918" pitchFamily="50" charset="-18"/>
                <a:ea typeface="Brygada 1918" pitchFamily="50" charset="-18"/>
              </a:rPr>
              <a:t>Płaty</a:t>
            </a:r>
          </a:p>
          <a:p>
            <a:r>
              <a:rPr lang="pl-PL" dirty="0" smtClean="0">
                <a:latin typeface="Brygada 1918" pitchFamily="50" charset="-18"/>
                <a:ea typeface="Brygada 1918" pitchFamily="50" charset="-18"/>
              </a:rPr>
              <a:t>Zbroje płytowe</a:t>
            </a:r>
          </a:p>
          <a:p>
            <a:r>
              <a:rPr lang="pl-PL" dirty="0" smtClean="0">
                <a:latin typeface="Brygada 1918" pitchFamily="50" charset="-18"/>
                <a:ea typeface="Brygada 1918" pitchFamily="50" charset="-18"/>
              </a:rPr>
              <a:t>Kirysy</a:t>
            </a:r>
          </a:p>
          <a:p>
            <a:pPr>
              <a:buNone/>
            </a:pPr>
            <a:endParaRPr lang="pl-PL" dirty="0" smtClean="0">
              <a:latin typeface="Brygada 1918" pitchFamily="50" charset="-18"/>
              <a:ea typeface="Brygada 1918" pitchFamily="50" charset="-18"/>
            </a:endParaRPr>
          </a:p>
          <a:p>
            <a:pPr>
              <a:buNone/>
            </a:pPr>
            <a:endParaRPr lang="pl-PL" dirty="0" smtClean="0">
              <a:latin typeface="Brygada 1918" pitchFamily="50" charset="-18"/>
              <a:ea typeface="Brygada 1918" pitchFamily="50" charset="-18"/>
            </a:endParaRPr>
          </a:p>
          <a:p>
            <a:pPr lvl="1"/>
            <a:endParaRPr lang="pl-PL" dirty="0" smtClean="0">
              <a:latin typeface="Brygada 1918" pitchFamily="50" charset="-18"/>
              <a:ea typeface="Brygada 1918" pitchFamily="50" charset="-18"/>
            </a:endParaRPr>
          </a:p>
          <a:p>
            <a:pPr lvl="1"/>
            <a:endParaRPr lang="pl-PL" dirty="0">
              <a:latin typeface="Brygada 1918" pitchFamily="50" charset="-18"/>
              <a:ea typeface="Brygada 1918" pitchFamily="50" charset="-18"/>
            </a:endParaRPr>
          </a:p>
        </p:txBody>
      </p:sp>
      <p:sp>
        <p:nvSpPr>
          <p:cNvPr id="4" name="Tytuł 1"/>
          <p:cNvSpPr txBox="1">
            <a:spLocks/>
          </p:cNvSpPr>
          <p:nvPr/>
        </p:nvSpPr>
        <p:spPr>
          <a:xfrm>
            <a:off x="539552" y="1556792"/>
            <a:ext cx="8229600" cy="720080"/>
          </a:xfrm>
          <a:prstGeom prst="rect">
            <a:avLst/>
          </a:prstGeom>
        </p:spPr>
        <p:txBody>
          <a:bodyPr vert="horz" anchor="ct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pl-PL" sz="4000" b="0" i="0" u="none" strike="noStrike" kern="1200" cap="none" spc="0" normalizeH="0" baseline="0" noProof="0" dirty="0" smtClean="0">
                <a:ln>
                  <a:noFill/>
                </a:ln>
                <a:solidFill>
                  <a:schemeClr val="tx2"/>
                </a:solidFill>
                <a:effectLst/>
                <a:uLnTx/>
                <a:uFillTx/>
                <a:latin typeface="Brygada 1918" pitchFamily="50" charset="-18"/>
                <a:ea typeface="Brygada 1918" pitchFamily="50" charset="-18"/>
                <a:cs typeface="+mj-cs"/>
              </a:rPr>
              <a:t>Uzbrojenie ochronne</a:t>
            </a:r>
            <a:endParaRPr kumimoji="0" lang="pl-PL" sz="4000" b="0" i="0" u="none" strike="noStrike" kern="1200" cap="none" spc="0" normalizeH="0" baseline="0" noProof="0" dirty="0">
              <a:ln>
                <a:noFill/>
              </a:ln>
              <a:solidFill>
                <a:schemeClr val="tx2"/>
              </a:solidFill>
              <a:effectLst/>
              <a:uLnTx/>
              <a:uFillTx/>
              <a:latin typeface="Brygada 1918" pitchFamily="50" charset="-18"/>
              <a:ea typeface="Brygada 1918" pitchFamily="50" charset="-18"/>
              <a:cs typeface="+mj-cs"/>
            </a:endParaRP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539552" y="476672"/>
            <a:ext cx="8229600" cy="432048"/>
          </a:xfrm>
        </p:spPr>
        <p:txBody>
          <a:bodyPr>
            <a:normAutofit fontScale="90000"/>
          </a:bodyPr>
          <a:lstStyle/>
          <a:p>
            <a:pPr algn="ctr"/>
            <a:r>
              <a:rPr lang="pl-PL" dirty="0" smtClean="0">
                <a:latin typeface="Brygada 1918" pitchFamily="50" charset="-18"/>
                <a:ea typeface="Brygada 1918" pitchFamily="50" charset="-18"/>
              </a:rPr>
              <a:t>Zbroje</a:t>
            </a:r>
            <a:endParaRPr lang="pl-PL" dirty="0">
              <a:latin typeface="Brygada 1918" pitchFamily="50" charset="-18"/>
              <a:ea typeface="Brygada 1918" pitchFamily="50" charset="-18"/>
            </a:endParaRPr>
          </a:p>
        </p:txBody>
      </p:sp>
      <p:sp>
        <p:nvSpPr>
          <p:cNvPr id="5" name="Tytuł 2"/>
          <p:cNvSpPr txBox="1">
            <a:spLocks/>
          </p:cNvSpPr>
          <p:nvPr/>
        </p:nvSpPr>
        <p:spPr>
          <a:xfrm>
            <a:off x="72360" y="867489"/>
            <a:ext cx="9071640" cy="523220"/>
          </a:xfrm>
          <a:prstGeom prst="rect">
            <a:avLst/>
          </a:prstGeom>
        </p:spPr>
        <p:txBody>
          <a:bodyPr vert="horz" anchor="ctr">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algn="ctr" defTabSz="914400" rtl="0" eaLnBrk="1" fontAlgn="auto" latinLnBrk="0" hangingPunct="1">
              <a:lnSpc>
                <a:spcPct val="100000"/>
              </a:lnSpc>
              <a:spcBef>
                <a:spcPct val="0"/>
              </a:spcBef>
              <a:spcAft>
                <a:spcPts val="0"/>
              </a:spcAft>
              <a:buClrTx/>
              <a:buSzPct val="45000"/>
              <a:buFont typeface="StarSymbol"/>
              <a:buNone/>
              <a:tabLst/>
              <a:defRPr/>
            </a:pPr>
            <a:r>
              <a:rPr lang="pl-PL" sz="2800" noProof="0" dirty="0" smtClean="0">
                <a:solidFill>
                  <a:schemeClr val="tx2"/>
                </a:solidFill>
                <a:latin typeface="Brygada 1918" pitchFamily="50" charset="-18"/>
                <a:ea typeface="Brygada 1918" pitchFamily="50" charset="-18"/>
                <a:cs typeface="+mj-cs"/>
              </a:rPr>
              <a:t>Informacje ogólne</a:t>
            </a:r>
            <a:endParaRPr kumimoji="0" lang="pl-PL" sz="2800" b="0" i="0" u="none" strike="noStrike" kern="1200" cap="none" spc="0" normalizeH="0" baseline="0" noProof="0" dirty="0">
              <a:ln>
                <a:noFill/>
              </a:ln>
              <a:solidFill>
                <a:schemeClr val="tx2"/>
              </a:solidFill>
              <a:effectLst/>
              <a:uLnTx/>
              <a:uFillTx/>
              <a:latin typeface="Brygada 1918" pitchFamily="50" charset="-18"/>
              <a:ea typeface="Brygada 1918" pitchFamily="50" charset="-18"/>
              <a:cs typeface="+mj-cs"/>
            </a:endParaRPr>
          </a:p>
        </p:txBody>
      </p:sp>
      <p:sp>
        <p:nvSpPr>
          <p:cNvPr id="6" name="Symbol zastępczy tekstu 3"/>
          <p:cNvSpPr txBox="1">
            <a:spLocks/>
          </p:cNvSpPr>
          <p:nvPr/>
        </p:nvSpPr>
        <p:spPr>
          <a:xfrm>
            <a:off x="2699792" y="1484784"/>
            <a:ext cx="6048672" cy="5112568"/>
          </a:xfrm>
          <a:prstGeom prst="rect">
            <a:avLst/>
          </a:prstGeom>
        </p:spPr>
        <p:txBody>
          <a:bodyPr vert="horz">
            <a:normAutofit/>
          </a:bodyPr>
          <a:lstStyle>
            <a:defPPr marL="432000" lvl="0" indent="-324000">
              <a:spcBef>
                <a:spcPts val="1417"/>
              </a:spcBef>
              <a:spcAft>
                <a:spcPts val="0"/>
              </a:spcAft>
              <a:buSzPct val="45000"/>
              <a:buFont typeface="StarSymbol"/>
              <a:buNone/>
              <a:defRPr lang="pl-PL" sz="3200" b="0" i="0" u="none" strike="noStrike" kern="1200" cap="none">
                <a:ln>
                  <a:noFill/>
                </a:ln>
                <a:latin typeface="Liberation Sans" pitchFamily="18"/>
                <a:ea typeface="Microsoft YaHei" pitchFamily="2"/>
                <a:cs typeface="Mangal" pitchFamily="2"/>
              </a:defRPr>
            </a:defPPr>
            <a:lvl1pPr marL="432000" lvl="0" indent="-324000">
              <a:spcBef>
                <a:spcPts val="1417"/>
              </a:spcBef>
              <a:spcAft>
                <a:spcPts val="0"/>
              </a:spcAft>
              <a:buSzPct val="45000"/>
              <a:buFont typeface="StarSymbol"/>
              <a:buChar char="●"/>
              <a:defRPr lang="pl-PL" sz="3200" b="0" i="0" u="none" strike="noStrike" kern="1200" cap="none">
                <a:ln>
                  <a:noFill/>
                </a:ln>
                <a:latin typeface="Liberation Sans" pitchFamily="18"/>
                <a:ea typeface="Microsoft YaHei" pitchFamily="2"/>
                <a:cs typeface="Mangal" pitchFamily="2"/>
              </a:defRPr>
            </a:lvl1pPr>
            <a:lvl2pPr marL="864000" lvl="1" indent="-324000">
              <a:spcBef>
                <a:spcPts val="1134"/>
              </a:spcBef>
              <a:spcAft>
                <a:spcPts val="0"/>
              </a:spcAft>
              <a:buSzPct val="75000"/>
              <a:buFont typeface="StarSymbol"/>
              <a:buChar char="–"/>
              <a:defRPr lang="pl-PL" sz="2800" b="0" i="0" u="none" strike="noStrike" kern="1200" cap="none">
                <a:ln>
                  <a:noFill/>
                </a:ln>
                <a:latin typeface="Liberation Sans" pitchFamily="18"/>
                <a:ea typeface="Microsoft YaHei" pitchFamily="2"/>
                <a:cs typeface="Mangal" pitchFamily="2"/>
              </a:defRPr>
            </a:lvl2pPr>
            <a:lvl3pPr marL="1295999" lvl="2" indent="-288000">
              <a:spcBef>
                <a:spcPts val="850"/>
              </a:spcBef>
              <a:spcAft>
                <a:spcPts val="0"/>
              </a:spcAft>
              <a:buSzPct val="45000"/>
              <a:buFont typeface="StarSymbol"/>
              <a:buChar char="●"/>
              <a:defRPr lang="pl-PL" sz="2400" b="0" i="0" u="none" strike="noStrike" kern="1200" cap="none">
                <a:ln>
                  <a:noFill/>
                </a:ln>
                <a:latin typeface="Liberation Sans" pitchFamily="18"/>
                <a:ea typeface="Microsoft YaHei" pitchFamily="2"/>
                <a:cs typeface="Mangal" pitchFamily="2"/>
              </a:defRPr>
            </a:lvl3pPr>
            <a:lvl4pPr marL="1728000" lvl="3" indent="-216000">
              <a:spcBef>
                <a:spcPts val="567"/>
              </a:spcBef>
              <a:spcAft>
                <a:spcPts val="0"/>
              </a:spcAft>
              <a:buSzPct val="75000"/>
              <a:buFont typeface="StarSymbol"/>
              <a:buChar char="–"/>
              <a:defRPr lang="pl-PL" sz="2000" b="0" i="0" u="none" strike="noStrike" kern="1200" cap="none">
                <a:ln>
                  <a:noFill/>
                </a:ln>
                <a:latin typeface="Liberation Sans" pitchFamily="18"/>
                <a:ea typeface="Microsoft YaHei" pitchFamily="2"/>
                <a:cs typeface="Mangal" pitchFamily="2"/>
              </a:defRPr>
            </a:lvl4pPr>
            <a:lvl5pPr marL="2160000" lvl="4"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5pPr>
            <a:lvl6pPr marL="2592000" lvl="5"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6pPr>
            <a:lvl7pPr marL="3024000" lvl="6"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7pPr>
            <a:lvl8pPr marL="3456000" lvl="7"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8pPr>
            <a:lvl9pPr marL="3887999" lvl="8"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9pPr>
          </a:lstStyle>
          <a:p>
            <a:pPr algn="just">
              <a:buClr>
                <a:schemeClr val="accent3"/>
              </a:buClr>
              <a:defRPr/>
            </a:pPr>
            <a:endParaRPr lang="pl-PL" sz="2000" dirty="0" smtClean="0">
              <a:latin typeface="Brygada 1918" pitchFamily="50" charset="-18"/>
              <a:ea typeface="Brygada 1918" pitchFamily="50" charset="-18"/>
            </a:endParaRPr>
          </a:p>
        </p:txBody>
      </p:sp>
      <p:sp>
        <p:nvSpPr>
          <p:cNvPr id="7" name="Symbol zastępczy tekstu 3"/>
          <p:cNvSpPr txBox="1">
            <a:spLocks/>
          </p:cNvSpPr>
          <p:nvPr/>
        </p:nvSpPr>
        <p:spPr>
          <a:xfrm>
            <a:off x="2852192" y="1637184"/>
            <a:ext cx="6048672" cy="5112568"/>
          </a:xfrm>
          <a:prstGeom prst="rect">
            <a:avLst/>
          </a:prstGeom>
        </p:spPr>
        <p:txBody>
          <a:bodyPr vert="horz">
            <a:normAutofit fontScale="85000" lnSpcReduction="10000"/>
          </a:bodyPr>
          <a:lstStyle>
            <a:defPPr marL="432000" lvl="0" indent="-324000">
              <a:spcBef>
                <a:spcPts val="1417"/>
              </a:spcBef>
              <a:spcAft>
                <a:spcPts val="0"/>
              </a:spcAft>
              <a:buSzPct val="45000"/>
              <a:buFont typeface="StarSymbol"/>
              <a:buNone/>
              <a:defRPr lang="pl-PL" sz="3200" b="0" i="0" u="none" strike="noStrike" kern="1200" cap="none">
                <a:ln>
                  <a:noFill/>
                </a:ln>
                <a:latin typeface="Liberation Sans" pitchFamily="18"/>
                <a:ea typeface="Microsoft YaHei" pitchFamily="2"/>
                <a:cs typeface="Mangal" pitchFamily="2"/>
              </a:defRPr>
            </a:defPPr>
            <a:lvl1pPr marL="432000" lvl="0" indent="-324000">
              <a:spcBef>
                <a:spcPts val="1417"/>
              </a:spcBef>
              <a:spcAft>
                <a:spcPts val="0"/>
              </a:spcAft>
              <a:buSzPct val="45000"/>
              <a:buFont typeface="StarSymbol"/>
              <a:buChar char="●"/>
              <a:defRPr lang="pl-PL" sz="3200" b="0" i="0" u="none" strike="noStrike" kern="1200" cap="none">
                <a:ln>
                  <a:noFill/>
                </a:ln>
                <a:latin typeface="Liberation Sans" pitchFamily="18"/>
                <a:ea typeface="Microsoft YaHei" pitchFamily="2"/>
                <a:cs typeface="Mangal" pitchFamily="2"/>
              </a:defRPr>
            </a:lvl1pPr>
            <a:lvl2pPr marL="864000" lvl="1" indent="-324000">
              <a:spcBef>
                <a:spcPts val="1134"/>
              </a:spcBef>
              <a:spcAft>
                <a:spcPts val="0"/>
              </a:spcAft>
              <a:buSzPct val="75000"/>
              <a:buFont typeface="StarSymbol"/>
              <a:buChar char="–"/>
              <a:defRPr lang="pl-PL" sz="2800" b="0" i="0" u="none" strike="noStrike" kern="1200" cap="none">
                <a:ln>
                  <a:noFill/>
                </a:ln>
                <a:latin typeface="Liberation Sans" pitchFamily="18"/>
                <a:ea typeface="Microsoft YaHei" pitchFamily="2"/>
                <a:cs typeface="Mangal" pitchFamily="2"/>
              </a:defRPr>
            </a:lvl2pPr>
            <a:lvl3pPr marL="1295999" lvl="2" indent="-288000">
              <a:spcBef>
                <a:spcPts val="850"/>
              </a:spcBef>
              <a:spcAft>
                <a:spcPts val="0"/>
              </a:spcAft>
              <a:buSzPct val="45000"/>
              <a:buFont typeface="StarSymbol"/>
              <a:buChar char="●"/>
              <a:defRPr lang="pl-PL" sz="2400" b="0" i="0" u="none" strike="noStrike" kern="1200" cap="none">
                <a:ln>
                  <a:noFill/>
                </a:ln>
                <a:latin typeface="Liberation Sans" pitchFamily="18"/>
                <a:ea typeface="Microsoft YaHei" pitchFamily="2"/>
                <a:cs typeface="Mangal" pitchFamily="2"/>
              </a:defRPr>
            </a:lvl3pPr>
            <a:lvl4pPr marL="1728000" lvl="3" indent="-216000">
              <a:spcBef>
                <a:spcPts val="567"/>
              </a:spcBef>
              <a:spcAft>
                <a:spcPts val="0"/>
              </a:spcAft>
              <a:buSzPct val="75000"/>
              <a:buFont typeface="StarSymbol"/>
              <a:buChar char="–"/>
              <a:defRPr lang="pl-PL" sz="2000" b="0" i="0" u="none" strike="noStrike" kern="1200" cap="none">
                <a:ln>
                  <a:noFill/>
                </a:ln>
                <a:latin typeface="Liberation Sans" pitchFamily="18"/>
                <a:ea typeface="Microsoft YaHei" pitchFamily="2"/>
                <a:cs typeface="Mangal" pitchFamily="2"/>
              </a:defRPr>
            </a:lvl4pPr>
            <a:lvl5pPr marL="2160000" lvl="4"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5pPr>
            <a:lvl6pPr marL="2592000" lvl="5"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6pPr>
            <a:lvl7pPr marL="3024000" lvl="6"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7pPr>
            <a:lvl8pPr marL="3456000" lvl="7"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8pPr>
            <a:lvl9pPr marL="3887999" lvl="8"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9pPr>
          </a:lstStyle>
          <a:p>
            <a:pPr algn="just">
              <a:buClr>
                <a:schemeClr val="accent3"/>
              </a:buClr>
              <a:defRPr/>
            </a:pPr>
            <a:r>
              <a:rPr lang="pl-PL" sz="2000" dirty="0" smtClean="0">
                <a:latin typeface="Brygada 1918" pitchFamily="50" charset="-18"/>
                <a:ea typeface="Brygada 1918" pitchFamily="50" charset="-18"/>
              </a:rPr>
              <a:t>Zbroja to całość uzbrojenia ochronnego używanego w dawnych czasach do osłony ciała jednego wojownika. Używana była głównie do boju i w czasie turniejów, a także do celów paradnych i ceremonialnych. Pojęcie zbroi obejmuje hełm, lecz nie tarczę. Wybitny znawca zbroi europejskiej, Claude Blair, podzielił zbroje wg kryteriów konstrukcyjnych na trzy typy:</a:t>
            </a:r>
          </a:p>
          <a:p>
            <a:pPr algn="just">
              <a:buClr>
                <a:schemeClr val="accent3"/>
              </a:buClr>
              <a:buNone/>
              <a:defRPr/>
            </a:pPr>
            <a:r>
              <a:rPr lang="pl-PL" sz="2000" dirty="0" smtClean="0">
                <a:latin typeface="Brygada 1918" pitchFamily="50" charset="-18"/>
                <a:ea typeface="Brygada 1918" pitchFamily="50" charset="-18"/>
              </a:rPr>
              <a:t>-	zbroje miękkie, wykonane ze specjalnych tkanin lub ze skóry.</a:t>
            </a:r>
          </a:p>
          <a:p>
            <a:pPr algn="just">
              <a:buClr>
                <a:schemeClr val="accent3"/>
              </a:buClr>
              <a:buNone/>
              <a:defRPr/>
            </a:pPr>
            <a:r>
              <a:rPr lang="pl-PL" sz="2000" dirty="0" smtClean="0">
                <a:latin typeface="Brygada 1918" pitchFamily="50" charset="-18"/>
                <a:ea typeface="Brygada 1918" pitchFamily="50" charset="-18"/>
              </a:rPr>
              <a:t>-	zbroje kolcze, wytwarzane z łączonych ze sobą metalowych kółek.</a:t>
            </a:r>
          </a:p>
          <a:p>
            <a:pPr algn="just">
              <a:buClr>
                <a:schemeClr val="accent3"/>
              </a:buClr>
              <a:buNone/>
              <a:defRPr/>
            </a:pPr>
            <a:r>
              <a:rPr lang="pl-PL" sz="2000" dirty="0" smtClean="0">
                <a:latin typeface="Brygada 1918" pitchFamily="50" charset="-18"/>
                <a:ea typeface="Brygada 1918" pitchFamily="50" charset="-18"/>
              </a:rPr>
              <a:t>-	zbroje płytowe.</a:t>
            </a:r>
          </a:p>
          <a:p>
            <a:pPr algn="just">
              <a:buClr>
                <a:schemeClr val="accent3"/>
              </a:buClr>
              <a:defRPr/>
            </a:pPr>
            <a:r>
              <a:rPr lang="pl-PL" sz="2000" dirty="0" smtClean="0">
                <a:latin typeface="Brygada 1918" pitchFamily="50" charset="-18"/>
                <a:ea typeface="Brygada 1918" pitchFamily="50" charset="-18"/>
              </a:rPr>
              <a:t>Natomiast okres angielskiego średniowiecza podzielił względem dominującego w nim uzbrojenia ochronnego. I tak okres od 1066 do 1250 to czas kolczugi, 1250-1330 wstępu do zbroi płytowej, 1330-1410 wczesnej zbroi płytowej, a od 1410 do 1500 zbroi płytowej.</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539552" y="476672"/>
            <a:ext cx="8229600" cy="432048"/>
          </a:xfrm>
        </p:spPr>
        <p:txBody>
          <a:bodyPr>
            <a:normAutofit fontScale="90000"/>
          </a:bodyPr>
          <a:lstStyle/>
          <a:p>
            <a:pPr algn="ctr"/>
            <a:r>
              <a:rPr lang="pl-PL" dirty="0" smtClean="0">
                <a:latin typeface="Brygada 1918" pitchFamily="50" charset="-18"/>
                <a:ea typeface="Brygada 1918" pitchFamily="50" charset="-18"/>
              </a:rPr>
              <a:t>Zbroje</a:t>
            </a:r>
            <a:endParaRPr lang="pl-PL" dirty="0">
              <a:latin typeface="Brygada 1918" pitchFamily="50" charset="-18"/>
              <a:ea typeface="Brygada 1918" pitchFamily="50" charset="-18"/>
            </a:endParaRPr>
          </a:p>
        </p:txBody>
      </p:sp>
      <p:sp>
        <p:nvSpPr>
          <p:cNvPr id="5" name="Tytuł 2"/>
          <p:cNvSpPr txBox="1">
            <a:spLocks/>
          </p:cNvSpPr>
          <p:nvPr/>
        </p:nvSpPr>
        <p:spPr>
          <a:xfrm>
            <a:off x="72360" y="867489"/>
            <a:ext cx="9071640" cy="523220"/>
          </a:xfrm>
          <a:prstGeom prst="rect">
            <a:avLst/>
          </a:prstGeom>
        </p:spPr>
        <p:txBody>
          <a:bodyPr vert="horz" anchor="ctr">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algn="ctr" defTabSz="914400" rtl="0" eaLnBrk="1" fontAlgn="auto" latinLnBrk="0" hangingPunct="1">
              <a:lnSpc>
                <a:spcPct val="100000"/>
              </a:lnSpc>
              <a:spcBef>
                <a:spcPct val="0"/>
              </a:spcBef>
              <a:spcAft>
                <a:spcPts val="0"/>
              </a:spcAft>
              <a:buClrTx/>
              <a:buSzPct val="45000"/>
              <a:buFont typeface="StarSymbol"/>
              <a:buNone/>
              <a:tabLst/>
              <a:defRPr/>
            </a:pPr>
            <a:r>
              <a:rPr lang="pl-PL" sz="2800" noProof="0" dirty="0" smtClean="0">
                <a:solidFill>
                  <a:schemeClr val="tx2"/>
                </a:solidFill>
                <a:latin typeface="Brygada 1918" pitchFamily="50" charset="-18"/>
                <a:ea typeface="Brygada 1918" pitchFamily="50" charset="-18"/>
                <a:cs typeface="+mj-cs"/>
              </a:rPr>
              <a:t>Przeszywanica</a:t>
            </a:r>
            <a:endParaRPr kumimoji="0" lang="pl-PL" sz="2800" b="0" i="0" u="none" strike="noStrike" kern="1200" cap="none" spc="0" normalizeH="0" baseline="0" noProof="0" dirty="0">
              <a:ln>
                <a:noFill/>
              </a:ln>
              <a:solidFill>
                <a:schemeClr val="tx2"/>
              </a:solidFill>
              <a:effectLst/>
              <a:uLnTx/>
              <a:uFillTx/>
              <a:latin typeface="Brygada 1918" pitchFamily="50" charset="-18"/>
              <a:ea typeface="Brygada 1918" pitchFamily="50" charset="-18"/>
              <a:cs typeface="+mj-cs"/>
            </a:endParaRPr>
          </a:p>
        </p:txBody>
      </p:sp>
      <p:sp>
        <p:nvSpPr>
          <p:cNvPr id="6" name="Symbol zastępczy tekstu 3"/>
          <p:cNvSpPr txBox="1">
            <a:spLocks/>
          </p:cNvSpPr>
          <p:nvPr/>
        </p:nvSpPr>
        <p:spPr>
          <a:xfrm>
            <a:off x="2699792" y="1484784"/>
            <a:ext cx="6048672" cy="5112568"/>
          </a:xfrm>
          <a:prstGeom prst="rect">
            <a:avLst/>
          </a:prstGeom>
        </p:spPr>
        <p:txBody>
          <a:bodyPr vert="horz">
            <a:normAutofit/>
          </a:bodyPr>
          <a:lstStyle>
            <a:defPPr marL="432000" lvl="0" indent="-324000">
              <a:spcBef>
                <a:spcPts val="1417"/>
              </a:spcBef>
              <a:spcAft>
                <a:spcPts val="0"/>
              </a:spcAft>
              <a:buSzPct val="45000"/>
              <a:buFont typeface="StarSymbol"/>
              <a:buNone/>
              <a:defRPr lang="pl-PL" sz="3200" b="0" i="0" u="none" strike="noStrike" kern="1200" cap="none">
                <a:ln>
                  <a:noFill/>
                </a:ln>
                <a:latin typeface="Liberation Sans" pitchFamily="18"/>
                <a:ea typeface="Microsoft YaHei" pitchFamily="2"/>
                <a:cs typeface="Mangal" pitchFamily="2"/>
              </a:defRPr>
            </a:defPPr>
            <a:lvl1pPr marL="432000" lvl="0" indent="-324000">
              <a:spcBef>
                <a:spcPts val="1417"/>
              </a:spcBef>
              <a:spcAft>
                <a:spcPts val="0"/>
              </a:spcAft>
              <a:buSzPct val="45000"/>
              <a:buFont typeface="StarSymbol"/>
              <a:buChar char="●"/>
              <a:defRPr lang="pl-PL" sz="3200" b="0" i="0" u="none" strike="noStrike" kern="1200" cap="none">
                <a:ln>
                  <a:noFill/>
                </a:ln>
                <a:latin typeface="Liberation Sans" pitchFamily="18"/>
                <a:ea typeface="Microsoft YaHei" pitchFamily="2"/>
                <a:cs typeface="Mangal" pitchFamily="2"/>
              </a:defRPr>
            </a:lvl1pPr>
            <a:lvl2pPr marL="864000" lvl="1" indent="-324000">
              <a:spcBef>
                <a:spcPts val="1134"/>
              </a:spcBef>
              <a:spcAft>
                <a:spcPts val="0"/>
              </a:spcAft>
              <a:buSzPct val="75000"/>
              <a:buFont typeface="StarSymbol"/>
              <a:buChar char="–"/>
              <a:defRPr lang="pl-PL" sz="2800" b="0" i="0" u="none" strike="noStrike" kern="1200" cap="none">
                <a:ln>
                  <a:noFill/>
                </a:ln>
                <a:latin typeface="Liberation Sans" pitchFamily="18"/>
                <a:ea typeface="Microsoft YaHei" pitchFamily="2"/>
                <a:cs typeface="Mangal" pitchFamily="2"/>
              </a:defRPr>
            </a:lvl2pPr>
            <a:lvl3pPr marL="1295999" lvl="2" indent="-288000">
              <a:spcBef>
                <a:spcPts val="850"/>
              </a:spcBef>
              <a:spcAft>
                <a:spcPts val="0"/>
              </a:spcAft>
              <a:buSzPct val="45000"/>
              <a:buFont typeface="StarSymbol"/>
              <a:buChar char="●"/>
              <a:defRPr lang="pl-PL" sz="2400" b="0" i="0" u="none" strike="noStrike" kern="1200" cap="none">
                <a:ln>
                  <a:noFill/>
                </a:ln>
                <a:latin typeface="Liberation Sans" pitchFamily="18"/>
                <a:ea typeface="Microsoft YaHei" pitchFamily="2"/>
                <a:cs typeface="Mangal" pitchFamily="2"/>
              </a:defRPr>
            </a:lvl3pPr>
            <a:lvl4pPr marL="1728000" lvl="3" indent="-216000">
              <a:spcBef>
                <a:spcPts val="567"/>
              </a:spcBef>
              <a:spcAft>
                <a:spcPts val="0"/>
              </a:spcAft>
              <a:buSzPct val="75000"/>
              <a:buFont typeface="StarSymbol"/>
              <a:buChar char="–"/>
              <a:defRPr lang="pl-PL" sz="2000" b="0" i="0" u="none" strike="noStrike" kern="1200" cap="none">
                <a:ln>
                  <a:noFill/>
                </a:ln>
                <a:latin typeface="Liberation Sans" pitchFamily="18"/>
                <a:ea typeface="Microsoft YaHei" pitchFamily="2"/>
                <a:cs typeface="Mangal" pitchFamily="2"/>
              </a:defRPr>
            </a:lvl4pPr>
            <a:lvl5pPr marL="2160000" lvl="4"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5pPr>
            <a:lvl6pPr marL="2592000" lvl="5"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6pPr>
            <a:lvl7pPr marL="3024000" lvl="6"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7pPr>
            <a:lvl8pPr marL="3456000" lvl="7"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8pPr>
            <a:lvl9pPr marL="3887999" lvl="8"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9pPr>
          </a:lstStyle>
          <a:p>
            <a:pPr algn="just">
              <a:buClr>
                <a:schemeClr val="accent3"/>
              </a:buClr>
              <a:defRPr/>
            </a:pPr>
            <a:endParaRPr lang="pl-PL" sz="2000" dirty="0" smtClean="0">
              <a:latin typeface="Brygada 1918" pitchFamily="50" charset="-18"/>
              <a:ea typeface="Brygada 1918" pitchFamily="50" charset="-18"/>
            </a:endParaRPr>
          </a:p>
        </p:txBody>
      </p:sp>
      <p:sp>
        <p:nvSpPr>
          <p:cNvPr id="7" name="Symbol zastępczy tekstu 3"/>
          <p:cNvSpPr txBox="1">
            <a:spLocks/>
          </p:cNvSpPr>
          <p:nvPr/>
        </p:nvSpPr>
        <p:spPr>
          <a:xfrm>
            <a:off x="2852192" y="1637184"/>
            <a:ext cx="6048672" cy="5112568"/>
          </a:xfrm>
          <a:prstGeom prst="rect">
            <a:avLst/>
          </a:prstGeom>
        </p:spPr>
        <p:txBody>
          <a:bodyPr vert="horz">
            <a:normAutofit fontScale="77500" lnSpcReduction="20000"/>
          </a:bodyPr>
          <a:lstStyle>
            <a:defPPr marL="432000" lvl="0" indent="-324000">
              <a:spcBef>
                <a:spcPts val="1417"/>
              </a:spcBef>
              <a:spcAft>
                <a:spcPts val="0"/>
              </a:spcAft>
              <a:buSzPct val="45000"/>
              <a:buFont typeface="StarSymbol"/>
              <a:buNone/>
              <a:defRPr lang="pl-PL" sz="3200" b="0" i="0" u="none" strike="noStrike" kern="1200" cap="none">
                <a:ln>
                  <a:noFill/>
                </a:ln>
                <a:latin typeface="Liberation Sans" pitchFamily="18"/>
                <a:ea typeface="Microsoft YaHei" pitchFamily="2"/>
                <a:cs typeface="Mangal" pitchFamily="2"/>
              </a:defRPr>
            </a:defPPr>
            <a:lvl1pPr marL="432000" lvl="0" indent="-324000">
              <a:spcBef>
                <a:spcPts val="1417"/>
              </a:spcBef>
              <a:spcAft>
                <a:spcPts val="0"/>
              </a:spcAft>
              <a:buSzPct val="45000"/>
              <a:buFont typeface="StarSymbol"/>
              <a:buChar char="●"/>
              <a:defRPr lang="pl-PL" sz="3200" b="0" i="0" u="none" strike="noStrike" kern="1200" cap="none">
                <a:ln>
                  <a:noFill/>
                </a:ln>
                <a:latin typeface="Liberation Sans" pitchFamily="18"/>
                <a:ea typeface="Microsoft YaHei" pitchFamily="2"/>
                <a:cs typeface="Mangal" pitchFamily="2"/>
              </a:defRPr>
            </a:lvl1pPr>
            <a:lvl2pPr marL="864000" lvl="1" indent="-324000">
              <a:spcBef>
                <a:spcPts val="1134"/>
              </a:spcBef>
              <a:spcAft>
                <a:spcPts val="0"/>
              </a:spcAft>
              <a:buSzPct val="75000"/>
              <a:buFont typeface="StarSymbol"/>
              <a:buChar char="–"/>
              <a:defRPr lang="pl-PL" sz="2800" b="0" i="0" u="none" strike="noStrike" kern="1200" cap="none">
                <a:ln>
                  <a:noFill/>
                </a:ln>
                <a:latin typeface="Liberation Sans" pitchFamily="18"/>
                <a:ea typeface="Microsoft YaHei" pitchFamily="2"/>
                <a:cs typeface="Mangal" pitchFamily="2"/>
              </a:defRPr>
            </a:lvl2pPr>
            <a:lvl3pPr marL="1295999" lvl="2" indent="-288000">
              <a:spcBef>
                <a:spcPts val="850"/>
              </a:spcBef>
              <a:spcAft>
                <a:spcPts val="0"/>
              </a:spcAft>
              <a:buSzPct val="45000"/>
              <a:buFont typeface="StarSymbol"/>
              <a:buChar char="●"/>
              <a:defRPr lang="pl-PL" sz="2400" b="0" i="0" u="none" strike="noStrike" kern="1200" cap="none">
                <a:ln>
                  <a:noFill/>
                </a:ln>
                <a:latin typeface="Liberation Sans" pitchFamily="18"/>
                <a:ea typeface="Microsoft YaHei" pitchFamily="2"/>
                <a:cs typeface="Mangal" pitchFamily="2"/>
              </a:defRPr>
            </a:lvl3pPr>
            <a:lvl4pPr marL="1728000" lvl="3" indent="-216000">
              <a:spcBef>
                <a:spcPts val="567"/>
              </a:spcBef>
              <a:spcAft>
                <a:spcPts val="0"/>
              </a:spcAft>
              <a:buSzPct val="75000"/>
              <a:buFont typeface="StarSymbol"/>
              <a:buChar char="–"/>
              <a:defRPr lang="pl-PL" sz="2000" b="0" i="0" u="none" strike="noStrike" kern="1200" cap="none">
                <a:ln>
                  <a:noFill/>
                </a:ln>
                <a:latin typeface="Liberation Sans" pitchFamily="18"/>
                <a:ea typeface="Microsoft YaHei" pitchFamily="2"/>
                <a:cs typeface="Mangal" pitchFamily="2"/>
              </a:defRPr>
            </a:lvl4pPr>
            <a:lvl5pPr marL="2160000" lvl="4"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5pPr>
            <a:lvl6pPr marL="2592000" lvl="5"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6pPr>
            <a:lvl7pPr marL="3024000" lvl="6"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7pPr>
            <a:lvl8pPr marL="3456000" lvl="7"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8pPr>
            <a:lvl9pPr marL="3887999" lvl="8"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9pPr>
          </a:lstStyle>
          <a:p>
            <a:pPr algn="just">
              <a:buClr>
                <a:schemeClr val="accent3"/>
              </a:buClr>
              <a:defRPr/>
            </a:pPr>
            <a:r>
              <a:rPr lang="pl-PL" sz="2000" dirty="0" smtClean="0">
                <a:latin typeface="Brygada 1918" pitchFamily="50" charset="-18"/>
                <a:ea typeface="Brygada 1918" pitchFamily="50" charset="-18"/>
              </a:rPr>
              <a:t>Najprostszym typem zbroi miękkiej jest przeszywanica. Był to rodzaj odzieży materacowanej składającej się z kilku warstw tkanin zszytych ze sobą, między którymi często umieszczano bawełnę (na co między innymi wskazuje nazwa </a:t>
            </a:r>
            <a:r>
              <a:rPr lang="pl-PL" sz="2000" dirty="0" err="1" smtClean="0">
                <a:latin typeface="Brygada 1918" pitchFamily="50" charset="-18"/>
                <a:ea typeface="Brygada 1918" pitchFamily="50" charset="-18"/>
              </a:rPr>
              <a:t>aketon</a:t>
            </a:r>
            <a:r>
              <a:rPr lang="pl-PL" sz="2000" dirty="0" smtClean="0">
                <a:latin typeface="Brygada 1918" pitchFamily="50" charset="-18"/>
                <a:ea typeface="Brygada 1918" pitchFamily="50" charset="-18"/>
              </a:rPr>
              <a:t> pochodząca od tureckiego „al </a:t>
            </a:r>
            <a:r>
              <a:rPr lang="pl-PL" sz="2000" dirty="0" err="1" smtClean="0">
                <a:latin typeface="Brygada 1918" pitchFamily="50" charset="-18"/>
                <a:ea typeface="Brygada 1918" pitchFamily="50" charset="-18"/>
              </a:rPr>
              <a:t>Kutun</a:t>
            </a:r>
            <a:r>
              <a:rPr lang="pl-PL" sz="2000" dirty="0" smtClean="0">
                <a:latin typeface="Brygada 1918" pitchFamily="50" charset="-18"/>
                <a:ea typeface="Brygada 1918" pitchFamily="50" charset="-18"/>
              </a:rPr>
              <a:t>” oznaczającego właśnie bawełnę). Przeszywanica z XI w. miała formę tuniki z krótkimi rękawami. Długość sięgała kolan. Zakładana była przez głowę toteż nie była tak dopasowana jak późniejsza. Zakładano ją pod zbroję w celu dodatkowej ochrony przed obrażeniami. Dla najbiedniejszych wojowników przeszywanica była czasem jedyną ochroną.</a:t>
            </a:r>
          </a:p>
          <a:p>
            <a:pPr algn="just">
              <a:buClr>
                <a:schemeClr val="accent3"/>
              </a:buClr>
              <a:defRPr/>
            </a:pPr>
            <a:r>
              <a:rPr lang="pl-PL" sz="2000" dirty="0" smtClean="0">
                <a:latin typeface="Brygada 1918" pitchFamily="50" charset="-18"/>
                <a:ea typeface="Brygada 1918" pitchFamily="50" charset="-18"/>
              </a:rPr>
              <a:t>Ciężko jednoznacznie określić, czy zbroje skórzane były stosowane w średniowieczu. Wiemy, że skórę da się utwardzić poprzez jej gotowanie, niemniej ze względu na organiczny charakter tego materiału próżno szukać go na stanowiskach archeologicznych. Również źródła ikonograficzne pochodzące z okresu jej ewentualnego stosowania (przed 1100 r.) nie wnoszą nic do tematu, gdyż po pierwsze jest ich wyjątkowo niewiele, a po drugie wykonywane były bardzo schematycznie. Wiadomo natomiast, że pancerz skórzany służył jako podkład do zbrojników (płytek metalowych różnej wielkości), tworząc pancerze łuskowe, płaty, czy brygantyny.</a:t>
            </a:r>
          </a:p>
        </p:txBody>
      </p:sp>
      <p:pic>
        <p:nvPicPr>
          <p:cNvPr id="8" name="Obraz 7" descr="-NOudPqLWpA.jpg"/>
          <p:cNvPicPr>
            <a:picLocks noChangeAspect="1"/>
          </p:cNvPicPr>
          <p:nvPr/>
        </p:nvPicPr>
        <p:blipFill>
          <a:blip r:embed="rId2" cstate="print"/>
          <a:stretch>
            <a:fillRect/>
          </a:stretch>
        </p:blipFill>
        <p:spPr>
          <a:xfrm>
            <a:off x="323528" y="1844824"/>
            <a:ext cx="2444446" cy="3672408"/>
          </a:xfrm>
          <a:prstGeom prst="rect">
            <a:avLst/>
          </a:prstGeom>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539552" y="476672"/>
            <a:ext cx="8229600" cy="432048"/>
          </a:xfrm>
        </p:spPr>
        <p:txBody>
          <a:bodyPr>
            <a:normAutofit fontScale="90000"/>
          </a:bodyPr>
          <a:lstStyle/>
          <a:p>
            <a:pPr algn="ctr"/>
            <a:r>
              <a:rPr lang="pl-PL" dirty="0" smtClean="0">
                <a:latin typeface="Brygada 1918" pitchFamily="50" charset="-18"/>
                <a:ea typeface="Brygada 1918" pitchFamily="50" charset="-18"/>
              </a:rPr>
              <a:t>Zbroje</a:t>
            </a:r>
            <a:endParaRPr lang="pl-PL" dirty="0">
              <a:latin typeface="Brygada 1918" pitchFamily="50" charset="-18"/>
              <a:ea typeface="Brygada 1918" pitchFamily="50" charset="-18"/>
            </a:endParaRPr>
          </a:p>
        </p:txBody>
      </p:sp>
      <p:sp>
        <p:nvSpPr>
          <p:cNvPr id="5" name="Tytuł 2"/>
          <p:cNvSpPr txBox="1">
            <a:spLocks/>
          </p:cNvSpPr>
          <p:nvPr/>
        </p:nvSpPr>
        <p:spPr>
          <a:xfrm>
            <a:off x="72360" y="867489"/>
            <a:ext cx="9071640" cy="523220"/>
          </a:xfrm>
          <a:prstGeom prst="rect">
            <a:avLst/>
          </a:prstGeom>
        </p:spPr>
        <p:txBody>
          <a:bodyPr vert="horz" anchor="ctr">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algn="ctr" defTabSz="914400" rtl="0" eaLnBrk="1" fontAlgn="auto" latinLnBrk="0" hangingPunct="1">
              <a:lnSpc>
                <a:spcPct val="100000"/>
              </a:lnSpc>
              <a:spcBef>
                <a:spcPct val="0"/>
              </a:spcBef>
              <a:spcAft>
                <a:spcPts val="0"/>
              </a:spcAft>
              <a:buClrTx/>
              <a:buSzPct val="45000"/>
              <a:buFont typeface="StarSymbol"/>
              <a:buNone/>
              <a:tabLst/>
              <a:defRPr/>
            </a:pPr>
            <a:r>
              <a:rPr lang="pl-PL" sz="2800" dirty="0" smtClean="0">
                <a:solidFill>
                  <a:schemeClr val="tx2"/>
                </a:solidFill>
                <a:latin typeface="Brygada 1918" pitchFamily="50" charset="-18"/>
                <a:ea typeface="Brygada 1918" pitchFamily="50" charset="-18"/>
                <a:cs typeface="+mj-cs"/>
              </a:rPr>
              <a:t>Pancerz kolczy</a:t>
            </a:r>
            <a:endParaRPr kumimoji="0" lang="pl-PL" sz="2800" b="0" i="0" u="none" strike="noStrike" kern="1200" cap="none" spc="0" normalizeH="0" baseline="0" noProof="0" dirty="0">
              <a:ln>
                <a:noFill/>
              </a:ln>
              <a:solidFill>
                <a:schemeClr val="tx2"/>
              </a:solidFill>
              <a:effectLst/>
              <a:uLnTx/>
              <a:uFillTx/>
              <a:latin typeface="Brygada 1918" pitchFamily="50" charset="-18"/>
              <a:ea typeface="Brygada 1918" pitchFamily="50" charset="-18"/>
              <a:cs typeface="+mj-cs"/>
            </a:endParaRPr>
          </a:p>
        </p:txBody>
      </p:sp>
      <p:sp>
        <p:nvSpPr>
          <p:cNvPr id="6" name="Symbol zastępczy tekstu 3"/>
          <p:cNvSpPr txBox="1">
            <a:spLocks/>
          </p:cNvSpPr>
          <p:nvPr/>
        </p:nvSpPr>
        <p:spPr>
          <a:xfrm>
            <a:off x="2699792" y="1484784"/>
            <a:ext cx="6048672" cy="5112568"/>
          </a:xfrm>
          <a:prstGeom prst="rect">
            <a:avLst/>
          </a:prstGeom>
        </p:spPr>
        <p:txBody>
          <a:bodyPr vert="horz">
            <a:normAutofit/>
          </a:bodyPr>
          <a:lstStyle>
            <a:defPPr marL="432000" lvl="0" indent="-324000">
              <a:spcBef>
                <a:spcPts val="1417"/>
              </a:spcBef>
              <a:spcAft>
                <a:spcPts val="0"/>
              </a:spcAft>
              <a:buSzPct val="45000"/>
              <a:buFont typeface="StarSymbol"/>
              <a:buNone/>
              <a:defRPr lang="pl-PL" sz="3200" b="0" i="0" u="none" strike="noStrike" kern="1200" cap="none">
                <a:ln>
                  <a:noFill/>
                </a:ln>
                <a:latin typeface="Liberation Sans" pitchFamily="18"/>
                <a:ea typeface="Microsoft YaHei" pitchFamily="2"/>
                <a:cs typeface="Mangal" pitchFamily="2"/>
              </a:defRPr>
            </a:defPPr>
            <a:lvl1pPr marL="432000" lvl="0" indent="-324000">
              <a:spcBef>
                <a:spcPts val="1417"/>
              </a:spcBef>
              <a:spcAft>
                <a:spcPts val="0"/>
              </a:spcAft>
              <a:buSzPct val="45000"/>
              <a:buFont typeface="StarSymbol"/>
              <a:buChar char="●"/>
              <a:defRPr lang="pl-PL" sz="3200" b="0" i="0" u="none" strike="noStrike" kern="1200" cap="none">
                <a:ln>
                  <a:noFill/>
                </a:ln>
                <a:latin typeface="Liberation Sans" pitchFamily="18"/>
                <a:ea typeface="Microsoft YaHei" pitchFamily="2"/>
                <a:cs typeface="Mangal" pitchFamily="2"/>
              </a:defRPr>
            </a:lvl1pPr>
            <a:lvl2pPr marL="864000" lvl="1" indent="-324000">
              <a:spcBef>
                <a:spcPts val="1134"/>
              </a:spcBef>
              <a:spcAft>
                <a:spcPts val="0"/>
              </a:spcAft>
              <a:buSzPct val="75000"/>
              <a:buFont typeface="StarSymbol"/>
              <a:buChar char="–"/>
              <a:defRPr lang="pl-PL" sz="2800" b="0" i="0" u="none" strike="noStrike" kern="1200" cap="none">
                <a:ln>
                  <a:noFill/>
                </a:ln>
                <a:latin typeface="Liberation Sans" pitchFamily="18"/>
                <a:ea typeface="Microsoft YaHei" pitchFamily="2"/>
                <a:cs typeface="Mangal" pitchFamily="2"/>
              </a:defRPr>
            </a:lvl2pPr>
            <a:lvl3pPr marL="1295999" lvl="2" indent="-288000">
              <a:spcBef>
                <a:spcPts val="850"/>
              </a:spcBef>
              <a:spcAft>
                <a:spcPts val="0"/>
              </a:spcAft>
              <a:buSzPct val="45000"/>
              <a:buFont typeface="StarSymbol"/>
              <a:buChar char="●"/>
              <a:defRPr lang="pl-PL" sz="2400" b="0" i="0" u="none" strike="noStrike" kern="1200" cap="none">
                <a:ln>
                  <a:noFill/>
                </a:ln>
                <a:latin typeface="Liberation Sans" pitchFamily="18"/>
                <a:ea typeface="Microsoft YaHei" pitchFamily="2"/>
                <a:cs typeface="Mangal" pitchFamily="2"/>
              </a:defRPr>
            </a:lvl3pPr>
            <a:lvl4pPr marL="1728000" lvl="3" indent="-216000">
              <a:spcBef>
                <a:spcPts val="567"/>
              </a:spcBef>
              <a:spcAft>
                <a:spcPts val="0"/>
              </a:spcAft>
              <a:buSzPct val="75000"/>
              <a:buFont typeface="StarSymbol"/>
              <a:buChar char="–"/>
              <a:defRPr lang="pl-PL" sz="2000" b="0" i="0" u="none" strike="noStrike" kern="1200" cap="none">
                <a:ln>
                  <a:noFill/>
                </a:ln>
                <a:latin typeface="Liberation Sans" pitchFamily="18"/>
                <a:ea typeface="Microsoft YaHei" pitchFamily="2"/>
                <a:cs typeface="Mangal" pitchFamily="2"/>
              </a:defRPr>
            </a:lvl4pPr>
            <a:lvl5pPr marL="2160000" lvl="4"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5pPr>
            <a:lvl6pPr marL="2592000" lvl="5"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6pPr>
            <a:lvl7pPr marL="3024000" lvl="6"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7pPr>
            <a:lvl8pPr marL="3456000" lvl="7"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8pPr>
            <a:lvl9pPr marL="3887999" lvl="8"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9pPr>
          </a:lstStyle>
          <a:p>
            <a:pPr algn="just">
              <a:buClr>
                <a:schemeClr val="accent3"/>
              </a:buClr>
              <a:defRPr/>
            </a:pPr>
            <a:endParaRPr lang="pl-PL" sz="2000" dirty="0" smtClean="0">
              <a:latin typeface="Brygada 1918" pitchFamily="50" charset="-18"/>
              <a:ea typeface="Brygada 1918" pitchFamily="50" charset="-18"/>
            </a:endParaRPr>
          </a:p>
        </p:txBody>
      </p:sp>
      <p:sp>
        <p:nvSpPr>
          <p:cNvPr id="7" name="Symbol zastępczy tekstu 3"/>
          <p:cNvSpPr txBox="1">
            <a:spLocks/>
          </p:cNvSpPr>
          <p:nvPr/>
        </p:nvSpPr>
        <p:spPr>
          <a:xfrm>
            <a:off x="2852192" y="1637184"/>
            <a:ext cx="6048672" cy="5112568"/>
          </a:xfrm>
          <a:prstGeom prst="rect">
            <a:avLst/>
          </a:prstGeom>
        </p:spPr>
        <p:txBody>
          <a:bodyPr vert="horz">
            <a:normAutofit fontScale="85000" lnSpcReduction="20000"/>
          </a:bodyPr>
          <a:lstStyle>
            <a:defPPr marL="432000" lvl="0" indent="-324000">
              <a:spcBef>
                <a:spcPts val="1417"/>
              </a:spcBef>
              <a:spcAft>
                <a:spcPts val="0"/>
              </a:spcAft>
              <a:buSzPct val="45000"/>
              <a:buFont typeface="StarSymbol"/>
              <a:buNone/>
              <a:defRPr lang="pl-PL" sz="3200" b="0" i="0" u="none" strike="noStrike" kern="1200" cap="none">
                <a:ln>
                  <a:noFill/>
                </a:ln>
                <a:latin typeface="Liberation Sans" pitchFamily="18"/>
                <a:ea typeface="Microsoft YaHei" pitchFamily="2"/>
                <a:cs typeface="Mangal" pitchFamily="2"/>
              </a:defRPr>
            </a:defPPr>
            <a:lvl1pPr marL="432000" lvl="0" indent="-324000">
              <a:spcBef>
                <a:spcPts val="1417"/>
              </a:spcBef>
              <a:spcAft>
                <a:spcPts val="0"/>
              </a:spcAft>
              <a:buSzPct val="45000"/>
              <a:buFont typeface="StarSymbol"/>
              <a:buChar char="●"/>
              <a:defRPr lang="pl-PL" sz="3200" b="0" i="0" u="none" strike="noStrike" kern="1200" cap="none">
                <a:ln>
                  <a:noFill/>
                </a:ln>
                <a:latin typeface="Liberation Sans" pitchFamily="18"/>
                <a:ea typeface="Microsoft YaHei" pitchFamily="2"/>
                <a:cs typeface="Mangal" pitchFamily="2"/>
              </a:defRPr>
            </a:lvl1pPr>
            <a:lvl2pPr marL="864000" lvl="1" indent="-324000">
              <a:spcBef>
                <a:spcPts val="1134"/>
              </a:spcBef>
              <a:spcAft>
                <a:spcPts val="0"/>
              </a:spcAft>
              <a:buSzPct val="75000"/>
              <a:buFont typeface="StarSymbol"/>
              <a:buChar char="–"/>
              <a:defRPr lang="pl-PL" sz="2800" b="0" i="0" u="none" strike="noStrike" kern="1200" cap="none">
                <a:ln>
                  <a:noFill/>
                </a:ln>
                <a:latin typeface="Liberation Sans" pitchFamily="18"/>
                <a:ea typeface="Microsoft YaHei" pitchFamily="2"/>
                <a:cs typeface="Mangal" pitchFamily="2"/>
              </a:defRPr>
            </a:lvl2pPr>
            <a:lvl3pPr marL="1295999" lvl="2" indent="-288000">
              <a:spcBef>
                <a:spcPts val="850"/>
              </a:spcBef>
              <a:spcAft>
                <a:spcPts val="0"/>
              </a:spcAft>
              <a:buSzPct val="45000"/>
              <a:buFont typeface="StarSymbol"/>
              <a:buChar char="●"/>
              <a:defRPr lang="pl-PL" sz="2400" b="0" i="0" u="none" strike="noStrike" kern="1200" cap="none">
                <a:ln>
                  <a:noFill/>
                </a:ln>
                <a:latin typeface="Liberation Sans" pitchFamily="18"/>
                <a:ea typeface="Microsoft YaHei" pitchFamily="2"/>
                <a:cs typeface="Mangal" pitchFamily="2"/>
              </a:defRPr>
            </a:lvl3pPr>
            <a:lvl4pPr marL="1728000" lvl="3" indent="-216000">
              <a:spcBef>
                <a:spcPts val="567"/>
              </a:spcBef>
              <a:spcAft>
                <a:spcPts val="0"/>
              </a:spcAft>
              <a:buSzPct val="75000"/>
              <a:buFont typeface="StarSymbol"/>
              <a:buChar char="–"/>
              <a:defRPr lang="pl-PL" sz="2000" b="0" i="0" u="none" strike="noStrike" kern="1200" cap="none">
                <a:ln>
                  <a:noFill/>
                </a:ln>
                <a:latin typeface="Liberation Sans" pitchFamily="18"/>
                <a:ea typeface="Microsoft YaHei" pitchFamily="2"/>
                <a:cs typeface="Mangal" pitchFamily="2"/>
              </a:defRPr>
            </a:lvl4pPr>
            <a:lvl5pPr marL="2160000" lvl="4"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5pPr>
            <a:lvl6pPr marL="2592000" lvl="5"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6pPr>
            <a:lvl7pPr marL="3024000" lvl="6"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7pPr>
            <a:lvl8pPr marL="3456000" lvl="7"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8pPr>
            <a:lvl9pPr marL="3887999" lvl="8"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9pPr>
          </a:lstStyle>
          <a:p>
            <a:pPr algn="just">
              <a:buClr>
                <a:schemeClr val="accent3"/>
              </a:buClr>
              <a:defRPr/>
            </a:pPr>
            <a:r>
              <a:rPr lang="pl-PL" sz="2000" dirty="0" smtClean="0">
                <a:latin typeface="Brygada 1918" pitchFamily="50" charset="-18"/>
                <a:ea typeface="Brygada 1918" pitchFamily="50" charset="-18"/>
              </a:rPr>
              <a:t>Pancerz kolczy, zwany kolczugą, jest to zbroja w formie tuniki sporządzona z pierścieni połączonych ze sobą. Pierścienie z drutu łączono ze sobą na kilka sposobów. Nitując „na jeden gwóźdź”, „na dwa gwoździe”, zgrzewając ze sobą lub łącząc na styk. Ostatnia metoda, mimo iż szybsza, dawała dużo słabsze efekty i była używana sporadycznie.</a:t>
            </a:r>
          </a:p>
          <a:p>
            <a:pPr algn="just">
              <a:buClr>
                <a:schemeClr val="accent3"/>
              </a:buClr>
              <a:defRPr/>
            </a:pPr>
            <a:r>
              <a:rPr lang="pl-PL" sz="2000" dirty="0" smtClean="0">
                <a:latin typeface="Brygada 1918" pitchFamily="50" charset="-18"/>
                <a:ea typeface="Brygada 1918" pitchFamily="50" charset="-18"/>
              </a:rPr>
              <a:t>Pancerze kolcze jako pierwsi zaczęli wytwarzać Celtowie w IV w p.n.e. Kolczugi stosowano w Starożytnym Rzymie (</a:t>
            </a:r>
            <a:r>
              <a:rPr lang="pl-PL" sz="2000" i="1" dirty="0" err="1" smtClean="0">
                <a:latin typeface="Brygada 1918" pitchFamily="50" charset="-18"/>
                <a:ea typeface="Brygada 1918" pitchFamily="50" charset="-18"/>
              </a:rPr>
              <a:t>lorica</a:t>
            </a:r>
            <a:r>
              <a:rPr lang="pl-PL" sz="2000" i="1" dirty="0" smtClean="0">
                <a:latin typeface="Brygada 1918" pitchFamily="50" charset="-18"/>
                <a:ea typeface="Brygada 1918" pitchFamily="50" charset="-18"/>
              </a:rPr>
              <a:t> </a:t>
            </a:r>
            <a:r>
              <a:rPr lang="pl-PL" sz="2000" i="1" dirty="0" err="1" smtClean="0">
                <a:latin typeface="Brygada 1918" pitchFamily="50" charset="-18"/>
                <a:ea typeface="Brygada 1918" pitchFamily="50" charset="-18"/>
              </a:rPr>
              <a:t>hamata</a:t>
            </a:r>
            <a:r>
              <a:rPr lang="pl-PL" sz="2000" dirty="0" smtClean="0">
                <a:latin typeface="Brygada 1918" pitchFamily="50" charset="-18"/>
                <a:ea typeface="Brygada 1918" pitchFamily="50" charset="-18"/>
              </a:rPr>
              <a:t>). W średniowieczu dominowała na polach bitew do połowy XIII wieku gdzie uzupełniały ją nogawice kolcze oraz kaptur kolczy. Następnie zaczęto uzupełniać ją płytowymi elementami. W XV wieku plecionka kolcza stanowiła już tylko uzupełnienie przerw między elementami zbroi płytowej. Największym kolczym elementem w tamtym okresie była tzw. szorca chroniąca lędźwie. </a:t>
            </a:r>
          </a:p>
          <a:p>
            <a:pPr algn="just">
              <a:buClr>
                <a:schemeClr val="accent3"/>
              </a:buClr>
              <a:defRPr/>
            </a:pPr>
            <a:r>
              <a:rPr lang="pl-PL" sz="2000" dirty="0" smtClean="0">
                <a:latin typeface="Brygada 1918" pitchFamily="50" charset="-18"/>
                <a:ea typeface="Brygada 1918" pitchFamily="50" charset="-18"/>
              </a:rPr>
              <a:t>W Polsce kolczuga wraca do łask w XVII wieku, w dużej mierze dzięki wpływom wschodnim, znajduje zastosowanie wśród chorągwi jazdy pancernej (do XVIII wieku).</a:t>
            </a:r>
          </a:p>
          <a:p>
            <a:pPr algn="just">
              <a:buClr>
                <a:schemeClr val="accent3"/>
              </a:buClr>
              <a:defRPr/>
            </a:pPr>
            <a:endParaRPr lang="pl-PL" sz="2000" dirty="0" smtClean="0">
              <a:latin typeface="Brygada 1918" pitchFamily="50" charset="-18"/>
              <a:ea typeface="Brygada 1918" pitchFamily="50" charset="-18"/>
            </a:endParaRPr>
          </a:p>
        </p:txBody>
      </p:sp>
      <p:pic>
        <p:nvPicPr>
          <p:cNvPr id="9" name="Obraz 8" descr="mzm_mt_467.jpg"/>
          <p:cNvPicPr>
            <a:picLocks noChangeAspect="1"/>
          </p:cNvPicPr>
          <p:nvPr/>
        </p:nvPicPr>
        <p:blipFill>
          <a:blip r:embed="rId2" cstate="print"/>
          <a:stretch>
            <a:fillRect/>
          </a:stretch>
        </p:blipFill>
        <p:spPr>
          <a:xfrm>
            <a:off x="683568" y="980728"/>
            <a:ext cx="1512168" cy="2671675"/>
          </a:xfrm>
          <a:prstGeom prst="rect">
            <a:avLst/>
          </a:prstGeom>
        </p:spPr>
      </p:pic>
      <p:pic>
        <p:nvPicPr>
          <p:cNvPr id="10" name="Obraz 9" descr="mzm_mt_147.jpg"/>
          <p:cNvPicPr>
            <a:picLocks noChangeAspect="1"/>
          </p:cNvPicPr>
          <p:nvPr/>
        </p:nvPicPr>
        <p:blipFill>
          <a:blip r:embed="rId3" cstate="print"/>
          <a:stretch>
            <a:fillRect/>
          </a:stretch>
        </p:blipFill>
        <p:spPr>
          <a:xfrm>
            <a:off x="179512" y="3933056"/>
            <a:ext cx="2664296" cy="1998222"/>
          </a:xfrm>
          <a:prstGeom prst="rect">
            <a:avLst/>
          </a:prstGeom>
        </p:spPr>
      </p:pic>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539552" y="476672"/>
            <a:ext cx="8229600" cy="432048"/>
          </a:xfrm>
        </p:spPr>
        <p:txBody>
          <a:bodyPr>
            <a:normAutofit fontScale="90000"/>
          </a:bodyPr>
          <a:lstStyle/>
          <a:p>
            <a:pPr algn="ctr"/>
            <a:r>
              <a:rPr lang="pl-PL" dirty="0" smtClean="0">
                <a:latin typeface="Brygada 1918" pitchFamily="50" charset="-18"/>
                <a:ea typeface="Brygada 1918" pitchFamily="50" charset="-18"/>
              </a:rPr>
              <a:t>Zbroje</a:t>
            </a:r>
            <a:endParaRPr lang="pl-PL" dirty="0">
              <a:latin typeface="Brygada 1918" pitchFamily="50" charset="-18"/>
              <a:ea typeface="Brygada 1918" pitchFamily="50" charset="-18"/>
            </a:endParaRPr>
          </a:p>
        </p:txBody>
      </p:sp>
      <p:sp>
        <p:nvSpPr>
          <p:cNvPr id="5" name="Tytuł 2"/>
          <p:cNvSpPr txBox="1">
            <a:spLocks/>
          </p:cNvSpPr>
          <p:nvPr/>
        </p:nvSpPr>
        <p:spPr>
          <a:xfrm>
            <a:off x="72360" y="867489"/>
            <a:ext cx="9071640" cy="523220"/>
          </a:xfrm>
          <a:prstGeom prst="rect">
            <a:avLst/>
          </a:prstGeom>
        </p:spPr>
        <p:txBody>
          <a:bodyPr vert="horz" anchor="ctr">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algn="ctr" defTabSz="914400" rtl="0" eaLnBrk="1" fontAlgn="auto" latinLnBrk="0" hangingPunct="1">
              <a:lnSpc>
                <a:spcPct val="100000"/>
              </a:lnSpc>
              <a:spcBef>
                <a:spcPct val="0"/>
              </a:spcBef>
              <a:spcAft>
                <a:spcPts val="0"/>
              </a:spcAft>
              <a:buClrTx/>
              <a:buSzPct val="45000"/>
              <a:buFont typeface="StarSymbol"/>
              <a:buNone/>
              <a:tabLst/>
              <a:defRPr/>
            </a:pPr>
            <a:r>
              <a:rPr lang="pl-PL" sz="2800" dirty="0" smtClean="0">
                <a:solidFill>
                  <a:schemeClr val="tx2"/>
                </a:solidFill>
                <a:latin typeface="Brygada 1918" pitchFamily="50" charset="-18"/>
                <a:ea typeface="Brygada 1918" pitchFamily="50" charset="-18"/>
                <a:cs typeface="+mj-cs"/>
              </a:rPr>
              <a:t>Pancerz łuskowy i </a:t>
            </a:r>
            <a:r>
              <a:rPr lang="pl-PL" sz="2800" dirty="0" err="1" smtClean="0">
                <a:solidFill>
                  <a:schemeClr val="tx2"/>
                </a:solidFill>
                <a:latin typeface="Brygada 1918" pitchFamily="50" charset="-18"/>
                <a:ea typeface="Brygada 1918" pitchFamily="50" charset="-18"/>
                <a:cs typeface="+mj-cs"/>
              </a:rPr>
              <a:t>lamelkowy</a:t>
            </a:r>
            <a:endParaRPr kumimoji="0" lang="pl-PL" sz="2800" b="0" i="0" u="none" strike="noStrike" kern="1200" cap="none" spc="0" normalizeH="0" baseline="0" noProof="0" dirty="0">
              <a:ln>
                <a:noFill/>
              </a:ln>
              <a:solidFill>
                <a:schemeClr val="tx2"/>
              </a:solidFill>
              <a:effectLst/>
              <a:uLnTx/>
              <a:uFillTx/>
              <a:latin typeface="Brygada 1918" pitchFamily="50" charset="-18"/>
              <a:ea typeface="Brygada 1918" pitchFamily="50" charset="-18"/>
              <a:cs typeface="+mj-cs"/>
            </a:endParaRPr>
          </a:p>
        </p:txBody>
      </p:sp>
      <p:sp>
        <p:nvSpPr>
          <p:cNvPr id="6" name="Symbol zastępczy tekstu 3"/>
          <p:cNvSpPr txBox="1">
            <a:spLocks/>
          </p:cNvSpPr>
          <p:nvPr/>
        </p:nvSpPr>
        <p:spPr>
          <a:xfrm>
            <a:off x="2699792" y="1484784"/>
            <a:ext cx="6048672" cy="5112568"/>
          </a:xfrm>
          <a:prstGeom prst="rect">
            <a:avLst/>
          </a:prstGeom>
        </p:spPr>
        <p:txBody>
          <a:bodyPr vert="horz">
            <a:normAutofit/>
          </a:bodyPr>
          <a:lstStyle>
            <a:defPPr marL="432000" lvl="0" indent="-324000">
              <a:spcBef>
                <a:spcPts val="1417"/>
              </a:spcBef>
              <a:spcAft>
                <a:spcPts val="0"/>
              </a:spcAft>
              <a:buSzPct val="45000"/>
              <a:buFont typeface="StarSymbol"/>
              <a:buNone/>
              <a:defRPr lang="pl-PL" sz="3200" b="0" i="0" u="none" strike="noStrike" kern="1200" cap="none">
                <a:ln>
                  <a:noFill/>
                </a:ln>
                <a:latin typeface="Liberation Sans" pitchFamily="18"/>
                <a:ea typeface="Microsoft YaHei" pitchFamily="2"/>
                <a:cs typeface="Mangal" pitchFamily="2"/>
              </a:defRPr>
            </a:defPPr>
            <a:lvl1pPr marL="432000" lvl="0" indent="-324000">
              <a:spcBef>
                <a:spcPts val="1417"/>
              </a:spcBef>
              <a:spcAft>
                <a:spcPts val="0"/>
              </a:spcAft>
              <a:buSzPct val="45000"/>
              <a:buFont typeface="StarSymbol"/>
              <a:buChar char="●"/>
              <a:defRPr lang="pl-PL" sz="3200" b="0" i="0" u="none" strike="noStrike" kern="1200" cap="none">
                <a:ln>
                  <a:noFill/>
                </a:ln>
                <a:latin typeface="Liberation Sans" pitchFamily="18"/>
                <a:ea typeface="Microsoft YaHei" pitchFamily="2"/>
                <a:cs typeface="Mangal" pitchFamily="2"/>
              </a:defRPr>
            </a:lvl1pPr>
            <a:lvl2pPr marL="864000" lvl="1" indent="-324000">
              <a:spcBef>
                <a:spcPts val="1134"/>
              </a:spcBef>
              <a:spcAft>
                <a:spcPts val="0"/>
              </a:spcAft>
              <a:buSzPct val="75000"/>
              <a:buFont typeface="StarSymbol"/>
              <a:buChar char="–"/>
              <a:defRPr lang="pl-PL" sz="2800" b="0" i="0" u="none" strike="noStrike" kern="1200" cap="none">
                <a:ln>
                  <a:noFill/>
                </a:ln>
                <a:latin typeface="Liberation Sans" pitchFamily="18"/>
                <a:ea typeface="Microsoft YaHei" pitchFamily="2"/>
                <a:cs typeface="Mangal" pitchFamily="2"/>
              </a:defRPr>
            </a:lvl2pPr>
            <a:lvl3pPr marL="1295999" lvl="2" indent="-288000">
              <a:spcBef>
                <a:spcPts val="850"/>
              </a:spcBef>
              <a:spcAft>
                <a:spcPts val="0"/>
              </a:spcAft>
              <a:buSzPct val="45000"/>
              <a:buFont typeface="StarSymbol"/>
              <a:buChar char="●"/>
              <a:defRPr lang="pl-PL" sz="2400" b="0" i="0" u="none" strike="noStrike" kern="1200" cap="none">
                <a:ln>
                  <a:noFill/>
                </a:ln>
                <a:latin typeface="Liberation Sans" pitchFamily="18"/>
                <a:ea typeface="Microsoft YaHei" pitchFamily="2"/>
                <a:cs typeface="Mangal" pitchFamily="2"/>
              </a:defRPr>
            </a:lvl3pPr>
            <a:lvl4pPr marL="1728000" lvl="3" indent="-216000">
              <a:spcBef>
                <a:spcPts val="567"/>
              </a:spcBef>
              <a:spcAft>
                <a:spcPts val="0"/>
              </a:spcAft>
              <a:buSzPct val="75000"/>
              <a:buFont typeface="StarSymbol"/>
              <a:buChar char="–"/>
              <a:defRPr lang="pl-PL" sz="2000" b="0" i="0" u="none" strike="noStrike" kern="1200" cap="none">
                <a:ln>
                  <a:noFill/>
                </a:ln>
                <a:latin typeface="Liberation Sans" pitchFamily="18"/>
                <a:ea typeface="Microsoft YaHei" pitchFamily="2"/>
                <a:cs typeface="Mangal" pitchFamily="2"/>
              </a:defRPr>
            </a:lvl4pPr>
            <a:lvl5pPr marL="2160000" lvl="4"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5pPr>
            <a:lvl6pPr marL="2592000" lvl="5"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6pPr>
            <a:lvl7pPr marL="3024000" lvl="6"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7pPr>
            <a:lvl8pPr marL="3456000" lvl="7"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8pPr>
            <a:lvl9pPr marL="3887999" lvl="8"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9pPr>
          </a:lstStyle>
          <a:p>
            <a:pPr algn="just">
              <a:buClr>
                <a:schemeClr val="accent3"/>
              </a:buClr>
              <a:defRPr/>
            </a:pPr>
            <a:endParaRPr lang="pl-PL" sz="2000" dirty="0" smtClean="0">
              <a:latin typeface="Brygada 1918" pitchFamily="50" charset="-18"/>
              <a:ea typeface="Brygada 1918" pitchFamily="50" charset="-18"/>
            </a:endParaRPr>
          </a:p>
        </p:txBody>
      </p:sp>
      <p:sp>
        <p:nvSpPr>
          <p:cNvPr id="7" name="Symbol zastępczy tekstu 3"/>
          <p:cNvSpPr txBox="1">
            <a:spLocks/>
          </p:cNvSpPr>
          <p:nvPr/>
        </p:nvSpPr>
        <p:spPr>
          <a:xfrm>
            <a:off x="2852192" y="1637184"/>
            <a:ext cx="6048672" cy="5112568"/>
          </a:xfrm>
          <a:prstGeom prst="rect">
            <a:avLst/>
          </a:prstGeom>
        </p:spPr>
        <p:txBody>
          <a:bodyPr vert="horz">
            <a:noAutofit/>
          </a:bodyPr>
          <a:lstStyle>
            <a:defPPr marL="432000" lvl="0" indent="-324000">
              <a:spcBef>
                <a:spcPts val="1417"/>
              </a:spcBef>
              <a:spcAft>
                <a:spcPts val="0"/>
              </a:spcAft>
              <a:buSzPct val="45000"/>
              <a:buFont typeface="StarSymbol"/>
              <a:buNone/>
              <a:defRPr lang="pl-PL" sz="3200" b="0" i="0" u="none" strike="noStrike" kern="1200" cap="none">
                <a:ln>
                  <a:noFill/>
                </a:ln>
                <a:latin typeface="Liberation Sans" pitchFamily="18"/>
                <a:ea typeface="Microsoft YaHei" pitchFamily="2"/>
                <a:cs typeface="Mangal" pitchFamily="2"/>
              </a:defRPr>
            </a:defPPr>
            <a:lvl1pPr marL="432000" lvl="0" indent="-324000">
              <a:spcBef>
                <a:spcPts val="1417"/>
              </a:spcBef>
              <a:spcAft>
                <a:spcPts val="0"/>
              </a:spcAft>
              <a:buSzPct val="45000"/>
              <a:buFont typeface="StarSymbol"/>
              <a:buChar char="●"/>
              <a:defRPr lang="pl-PL" sz="3200" b="0" i="0" u="none" strike="noStrike" kern="1200" cap="none">
                <a:ln>
                  <a:noFill/>
                </a:ln>
                <a:latin typeface="Liberation Sans" pitchFamily="18"/>
                <a:ea typeface="Microsoft YaHei" pitchFamily="2"/>
                <a:cs typeface="Mangal" pitchFamily="2"/>
              </a:defRPr>
            </a:lvl1pPr>
            <a:lvl2pPr marL="864000" lvl="1" indent="-324000">
              <a:spcBef>
                <a:spcPts val="1134"/>
              </a:spcBef>
              <a:spcAft>
                <a:spcPts val="0"/>
              </a:spcAft>
              <a:buSzPct val="75000"/>
              <a:buFont typeface="StarSymbol"/>
              <a:buChar char="–"/>
              <a:defRPr lang="pl-PL" sz="2800" b="0" i="0" u="none" strike="noStrike" kern="1200" cap="none">
                <a:ln>
                  <a:noFill/>
                </a:ln>
                <a:latin typeface="Liberation Sans" pitchFamily="18"/>
                <a:ea typeface="Microsoft YaHei" pitchFamily="2"/>
                <a:cs typeface="Mangal" pitchFamily="2"/>
              </a:defRPr>
            </a:lvl2pPr>
            <a:lvl3pPr marL="1295999" lvl="2" indent="-288000">
              <a:spcBef>
                <a:spcPts val="850"/>
              </a:spcBef>
              <a:spcAft>
                <a:spcPts val="0"/>
              </a:spcAft>
              <a:buSzPct val="45000"/>
              <a:buFont typeface="StarSymbol"/>
              <a:buChar char="●"/>
              <a:defRPr lang="pl-PL" sz="2400" b="0" i="0" u="none" strike="noStrike" kern="1200" cap="none">
                <a:ln>
                  <a:noFill/>
                </a:ln>
                <a:latin typeface="Liberation Sans" pitchFamily="18"/>
                <a:ea typeface="Microsoft YaHei" pitchFamily="2"/>
                <a:cs typeface="Mangal" pitchFamily="2"/>
              </a:defRPr>
            </a:lvl3pPr>
            <a:lvl4pPr marL="1728000" lvl="3" indent="-216000">
              <a:spcBef>
                <a:spcPts val="567"/>
              </a:spcBef>
              <a:spcAft>
                <a:spcPts val="0"/>
              </a:spcAft>
              <a:buSzPct val="75000"/>
              <a:buFont typeface="StarSymbol"/>
              <a:buChar char="–"/>
              <a:defRPr lang="pl-PL" sz="2000" b="0" i="0" u="none" strike="noStrike" kern="1200" cap="none">
                <a:ln>
                  <a:noFill/>
                </a:ln>
                <a:latin typeface="Liberation Sans" pitchFamily="18"/>
                <a:ea typeface="Microsoft YaHei" pitchFamily="2"/>
                <a:cs typeface="Mangal" pitchFamily="2"/>
              </a:defRPr>
            </a:lvl4pPr>
            <a:lvl5pPr marL="2160000" lvl="4"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5pPr>
            <a:lvl6pPr marL="2592000" lvl="5"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6pPr>
            <a:lvl7pPr marL="3024000" lvl="6"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7pPr>
            <a:lvl8pPr marL="3456000" lvl="7"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8pPr>
            <a:lvl9pPr marL="3887999" lvl="8"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9pPr>
          </a:lstStyle>
          <a:p>
            <a:pPr algn="just">
              <a:buClr>
                <a:schemeClr val="accent3"/>
              </a:buClr>
              <a:defRPr/>
            </a:pPr>
            <a:r>
              <a:rPr lang="pl-PL" sz="1200" dirty="0" smtClean="0">
                <a:latin typeface="Brygada 1918" pitchFamily="50" charset="-18"/>
                <a:ea typeface="Brygada 1918" pitchFamily="50" charset="-18"/>
              </a:rPr>
              <a:t>Pancerz łuskowy wynaleziono w XVII p.n.e. W Cesarstwie Rzymskim znany był pod nazwą </a:t>
            </a:r>
            <a:r>
              <a:rPr lang="pl-PL" sz="1200" i="1" dirty="0" err="1" smtClean="0">
                <a:latin typeface="Brygada 1918" pitchFamily="50" charset="-18"/>
                <a:ea typeface="Brygada 1918" pitchFamily="50" charset="-18"/>
              </a:rPr>
              <a:t>lorica</a:t>
            </a:r>
            <a:r>
              <a:rPr lang="pl-PL" sz="1200" i="1" dirty="0" smtClean="0">
                <a:latin typeface="Brygada 1918" pitchFamily="50" charset="-18"/>
                <a:ea typeface="Brygada 1918" pitchFamily="50" charset="-18"/>
              </a:rPr>
              <a:t> </a:t>
            </a:r>
            <a:r>
              <a:rPr lang="pl-PL" sz="1200" i="1" dirty="0" err="1" smtClean="0">
                <a:latin typeface="Brygada 1918" pitchFamily="50" charset="-18"/>
                <a:ea typeface="Brygada 1918" pitchFamily="50" charset="-18"/>
              </a:rPr>
              <a:t>squamata</a:t>
            </a:r>
            <a:r>
              <a:rPr lang="pl-PL" sz="1200" dirty="0" smtClean="0">
                <a:latin typeface="Brygada 1918" pitchFamily="50" charset="-18"/>
                <a:ea typeface="Brygada 1918" pitchFamily="50" charset="-18"/>
              </a:rPr>
              <a:t>. W okresie wczesnego średniowiecza prym w wytwarzaniu tego typu pancerzy wiodło Cesarstwo Bizantyjskie, nie oznacza to jednak, że nie pojawiał się on również w innych częściach Europy np. w Imperium karolińskim. Pancerz ten powstawał poprzez przymocowanie do skórzanego podkładu żelaznych płytek (zbrojników) przypominających kształtem łuski, zachodzące jedna na drugą jak dachówki. Tego typu osłona nie była tak wytrzymała jak kolczuga, ani tak elastyczna. Dodatkowo była od niej cięższa. Poza tym łatwiej ulegała uszkodzeniom. Zaletą jej jednak niewątpliwie była łatwość wykonania w porównaniu do zbroi </a:t>
            </a:r>
            <a:r>
              <a:rPr lang="pl-PL" sz="1200" dirty="0" err="1" smtClean="0">
                <a:latin typeface="Brygada 1918" pitchFamily="50" charset="-18"/>
                <a:ea typeface="Brygada 1918" pitchFamily="50" charset="-18"/>
              </a:rPr>
              <a:t>kolczej</a:t>
            </a:r>
            <a:r>
              <a:rPr lang="pl-PL" sz="1200" dirty="0" smtClean="0">
                <a:latin typeface="Brygada 1918" pitchFamily="50" charset="-18"/>
                <a:ea typeface="Brygada 1918" pitchFamily="50" charset="-18"/>
              </a:rPr>
              <a:t> i większa odporność na uderzenia broni obuchowej.</a:t>
            </a:r>
          </a:p>
          <a:p>
            <a:pPr algn="just">
              <a:buClr>
                <a:schemeClr val="accent3"/>
              </a:buClr>
              <a:defRPr/>
            </a:pPr>
            <a:r>
              <a:rPr lang="pl-PL" sz="1200" dirty="0" smtClean="0">
                <a:latin typeface="Brygada 1918" pitchFamily="50" charset="-18"/>
                <a:ea typeface="Brygada 1918" pitchFamily="50" charset="-18"/>
              </a:rPr>
              <a:t>Pancerz </a:t>
            </a:r>
            <a:r>
              <a:rPr lang="pl-PL" sz="1200" dirty="0" err="1" smtClean="0">
                <a:latin typeface="Brygada 1918" pitchFamily="50" charset="-18"/>
                <a:ea typeface="Brygada 1918" pitchFamily="50" charset="-18"/>
              </a:rPr>
              <a:t>lamelkowy</a:t>
            </a:r>
            <a:r>
              <a:rPr lang="pl-PL" sz="1200" dirty="0" smtClean="0">
                <a:latin typeface="Brygada 1918" pitchFamily="50" charset="-18"/>
                <a:ea typeface="Brygada 1918" pitchFamily="50" charset="-18"/>
              </a:rPr>
              <a:t> stworzyli Asyryjczycy w 1 tyś. p.n.e. Różnił się od łuskowego brakiem podkładu skórzanego. Składał się on z setek podłużnych płytek. Płytki wykonywane były z żelaza, brązu, skóry lub rogu. Każda miała 8-12 niewielkich otworów u dołu, u góry, po bokach i na środku, między którymi przewlekano skórzane rzemienie, sznurki lub drut i w odpowiedni sposób. Pancerz </a:t>
            </a:r>
            <a:r>
              <a:rPr lang="pl-PL" sz="1200" dirty="0" err="1" smtClean="0">
                <a:latin typeface="Brygada 1918" pitchFamily="50" charset="-18"/>
                <a:ea typeface="Brygada 1918" pitchFamily="50" charset="-18"/>
              </a:rPr>
              <a:t>lamelkowy</a:t>
            </a:r>
            <a:r>
              <a:rPr lang="pl-PL" sz="1200" dirty="0" smtClean="0">
                <a:latin typeface="Brygada 1918" pitchFamily="50" charset="-18"/>
                <a:ea typeface="Brygada 1918" pitchFamily="50" charset="-18"/>
              </a:rPr>
              <a:t> jest bardziej elastyczny od łuskowego.</a:t>
            </a:r>
          </a:p>
          <a:p>
            <a:pPr algn="just">
              <a:buClr>
                <a:schemeClr val="accent3"/>
              </a:buClr>
              <a:defRPr/>
            </a:pPr>
            <a:r>
              <a:rPr lang="pl-PL" sz="1200" dirty="0" smtClean="0">
                <a:latin typeface="Brygada 1918" pitchFamily="50" charset="-18"/>
                <a:ea typeface="Brygada 1918" pitchFamily="50" charset="-18"/>
              </a:rPr>
              <a:t>Z pancerza łuskowego wywodzi się polska zbroja zwana karaceną produkowana głównie w XVII-XVIII wieku. Powstała ona w wyniku fascynacji szlachty polskiej motywami wschodnimi i rzymskimi (tzw. sarmatyzm). Polska szlachta, szukająca swojego pochodzenia u legendarnych Sarmatów, odtwarzała zbroje znane ze starożytności z rzymskich łuków tryumfalnych i kolumn jak np. Kolumna Trajana w Rzymie. Do tego typu zbroi stosowano hełm łuskowy.</a:t>
            </a:r>
          </a:p>
        </p:txBody>
      </p:sp>
      <p:pic>
        <p:nvPicPr>
          <p:cNvPr id="8" name="Picture 2"/>
          <p:cNvPicPr>
            <a:picLocks noChangeAspect="1" noChangeArrowheads="1"/>
          </p:cNvPicPr>
          <p:nvPr/>
        </p:nvPicPr>
        <p:blipFill>
          <a:blip r:embed="rId2" cstate="print"/>
          <a:srcRect l="31181" t="18182" r="16851" b="13636"/>
          <a:stretch>
            <a:fillRect/>
          </a:stretch>
        </p:blipFill>
        <p:spPr bwMode="auto">
          <a:xfrm>
            <a:off x="107504" y="2780928"/>
            <a:ext cx="1296144" cy="1944216"/>
          </a:xfrm>
          <a:prstGeom prst="rect">
            <a:avLst/>
          </a:prstGeom>
          <a:noFill/>
          <a:ln w="9525">
            <a:noFill/>
            <a:miter lim="800000"/>
            <a:headEnd/>
            <a:tailEnd/>
          </a:ln>
        </p:spPr>
      </p:pic>
      <p:pic>
        <p:nvPicPr>
          <p:cNvPr id="11" name="Obraz 10" descr="220px-Lamellar_lacing.gif"/>
          <p:cNvPicPr>
            <a:picLocks noChangeAspect="1"/>
          </p:cNvPicPr>
          <p:nvPr/>
        </p:nvPicPr>
        <p:blipFill>
          <a:blip r:embed="rId3" cstate="print"/>
          <a:stretch>
            <a:fillRect/>
          </a:stretch>
        </p:blipFill>
        <p:spPr>
          <a:xfrm>
            <a:off x="1547664" y="2852936"/>
            <a:ext cx="1371581" cy="1440160"/>
          </a:xfrm>
          <a:prstGeom prst="rect">
            <a:avLst/>
          </a:prstGeom>
        </p:spPr>
      </p:pic>
      <p:pic>
        <p:nvPicPr>
          <p:cNvPr id="12" name="Obraz 11" descr="057_Conrad_Cichorius,_Die_Reliefs_der_Traianssäule,_Tafel_LVII_(Ausschnitt_01).jpg"/>
          <p:cNvPicPr>
            <a:picLocks noChangeAspect="1"/>
          </p:cNvPicPr>
          <p:nvPr/>
        </p:nvPicPr>
        <p:blipFill>
          <a:blip r:embed="rId4" cstate="print"/>
          <a:srcRect l="30106" t="19288" r="36074" b="46456"/>
          <a:stretch>
            <a:fillRect/>
          </a:stretch>
        </p:blipFill>
        <p:spPr>
          <a:xfrm>
            <a:off x="611560" y="620688"/>
            <a:ext cx="1224136" cy="2088232"/>
          </a:xfrm>
          <a:prstGeom prst="rect">
            <a:avLst/>
          </a:prstGeom>
        </p:spPr>
      </p:pic>
      <p:pic>
        <p:nvPicPr>
          <p:cNvPr id="13" name="Obraz 12" descr="b293dfcc79542ae7d82e3227672d5bd7.jpg"/>
          <p:cNvPicPr>
            <a:picLocks noChangeAspect="1"/>
          </p:cNvPicPr>
          <p:nvPr/>
        </p:nvPicPr>
        <p:blipFill>
          <a:blip r:embed="rId5" cstate="print"/>
          <a:stretch>
            <a:fillRect/>
          </a:stretch>
        </p:blipFill>
        <p:spPr>
          <a:xfrm>
            <a:off x="1475656" y="4365104"/>
            <a:ext cx="1536171" cy="2304256"/>
          </a:xfrm>
          <a:prstGeom prst="rect">
            <a:avLst/>
          </a:prstGeom>
        </p:spPr>
      </p:pic>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539552" y="476672"/>
            <a:ext cx="8229600" cy="432048"/>
          </a:xfrm>
        </p:spPr>
        <p:txBody>
          <a:bodyPr>
            <a:normAutofit fontScale="90000"/>
          </a:bodyPr>
          <a:lstStyle/>
          <a:p>
            <a:pPr algn="ctr"/>
            <a:r>
              <a:rPr lang="pl-PL" dirty="0" smtClean="0">
                <a:latin typeface="Brygada 1918" pitchFamily="50" charset="-18"/>
                <a:ea typeface="Brygada 1918" pitchFamily="50" charset="-18"/>
              </a:rPr>
              <a:t>Zbroje</a:t>
            </a:r>
            <a:endParaRPr lang="pl-PL" dirty="0">
              <a:latin typeface="Brygada 1918" pitchFamily="50" charset="-18"/>
              <a:ea typeface="Brygada 1918" pitchFamily="50" charset="-18"/>
            </a:endParaRPr>
          </a:p>
        </p:txBody>
      </p:sp>
      <p:sp>
        <p:nvSpPr>
          <p:cNvPr id="5" name="Tytuł 2"/>
          <p:cNvSpPr txBox="1">
            <a:spLocks/>
          </p:cNvSpPr>
          <p:nvPr/>
        </p:nvSpPr>
        <p:spPr>
          <a:xfrm>
            <a:off x="72360" y="867489"/>
            <a:ext cx="9071640" cy="523220"/>
          </a:xfrm>
          <a:prstGeom prst="rect">
            <a:avLst/>
          </a:prstGeom>
        </p:spPr>
        <p:txBody>
          <a:bodyPr vert="horz" anchor="ctr">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algn="ctr" defTabSz="914400" rtl="0" eaLnBrk="1" fontAlgn="auto" latinLnBrk="0" hangingPunct="1">
              <a:lnSpc>
                <a:spcPct val="100000"/>
              </a:lnSpc>
              <a:spcBef>
                <a:spcPct val="0"/>
              </a:spcBef>
              <a:spcAft>
                <a:spcPts val="0"/>
              </a:spcAft>
              <a:buClrTx/>
              <a:buSzPct val="45000"/>
              <a:buFont typeface="StarSymbol"/>
              <a:buNone/>
              <a:tabLst/>
              <a:defRPr/>
            </a:pPr>
            <a:r>
              <a:rPr lang="pl-PL" sz="2800" dirty="0" smtClean="0">
                <a:solidFill>
                  <a:schemeClr val="tx2"/>
                </a:solidFill>
                <a:latin typeface="Brygada 1918" pitchFamily="50" charset="-18"/>
                <a:ea typeface="Brygada 1918" pitchFamily="50" charset="-18"/>
                <a:cs typeface="+mj-cs"/>
              </a:rPr>
              <a:t>Płaty</a:t>
            </a:r>
            <a:endParaRPr kumimoji="0" lang="pl-PL" sz="2800" b="0" i="0" u="none" strike="noStrike" kern="1200" cap="none" spc="0" normalizeH="0" baseline="0" noProof="0" dirty="0">
              <a:ln>
                <a:noFill/>
              </a:ln>
              <a:solidFill>
                <a:schemeClr val="tx2"/>
              </a:solidFill>
              <a:effectLst/>
              <a:uLnTx/>
              <a:uFillTx/>
              <a:latin typeface="Brygada 1918" pitchFamily="50" charset="-18"/>
              <a:ea typeface="Brygada 1918" pitchFamily="50" charset="-18"/>
              <a:cs typeface="+mj-cs"/>
            </a:endParaRPr>
          </a:p>
        </p:txBody>
      </p:sp>
      <p:sp>
        <p:nvSpPr>
          <p:cNvPr id="6" name="Symbol zastępczy tekstu 3"/>
          <p:cNvSpPr txBox="1">
            <a:spLocks/>
          </p:cNvSpPr>
          <p:nvPr/>
        </p:nvSpPr>
        <p:spPr>
          <a:xfrm>
            <a:off x="2699792" y="1484784"/>
            <a:ext cx="6048672" cy="5112568"/>
          </a:xfrm>
          <a:prstGeom prst="rect">
            <a:avLst/>
          </a:prstGeom>
        </p:spPr>
        <p:txBody>
          <a:bodyPr vert="horz">
            <a:normAutofit/>
          </a:bodyPr>
          <a:lstStyle>
            <a:defPPr marL="432000" lvl="0" indent="-324000">
              <a:spcBef>
                <a:spcPts val="1417"/>
              </a:spcBef>
              <a:spcAft>
                <a:spcPts val="0"/>
              </a:spcAft>
              <a:buSzPct val="45000"/>
              <a:buFont typeface="StarSymbol"/>
              <a:buNone/>
              <a:defRPr lang="pl-PL" sz="3200" b="0" i="0" u="none" strike="noStrike" kern="1200" cap="none">
                <a:ln>
                  <a:noFill/>
                </a:ln>
                <a:latin typeface="Liberation Sans" pitchFamily="18"/>
                <a:ea typeface="Microsoft YaHei" pitchFamily="2"/>
                <a:cs typeface="Mangal" pitchFamily="2"/>
              </a:defRPr>
            </a:defPPr>
            <a:lvl1pPr marL="432000" lvl="0" indent="-324000">
              <a:spcBef>
                <a:spcPts val="1417"/>
              </a:spcBef>
              <a:spcAft>
                <a:spcPts val="0"/>
              </a:spcAft>
              <a:buSzPct val="45000"/>
              <a:buFont typeface="StarSymbol"/>
              <a:buChar char="●"/>
              <a:defRPr lang="pl-PL" sz="3200" b="0" i="0" u="none" strike="noStrike" kern="1200" cap="none">
                <a:ln>
                  <a:noFill/>
                </a:ln>
                <a:latin typeface="Liberation Sans" pitchFamily="18"/>
                <a:ea typeface="Microsoft YaHei" pitchFamily="2"/>
                <a:cs typeface="Mangal" pitchFamily="2"/>
              </a:defRPr>
            </a:lvl1pPr>
            <a:lvl2pPr marL="864000" lvl="1" indent="-324000">
              <a:spcBef>
                <a:spcPts val="1134"/>
              </a:spcBef>
              <a:spcAft>
                <a:spcPts val="0"/>
              </a:spcAft>
              <a:buSzPct val="75000"/>
              <a:buFont typeface="StarSymbol"/>
              <a:buChar char="–"/>
              <a:defRPr lang="pl-PL" sz="2800" b="0" i="0" u="none" strike="noStrike" kern="1200" cap="none">
                <a:ln>
                  <a:noFill/>
                </a:ln>
                <a:latin typeface="Liberation Sans" pitchFamily="18"/>
                <a:ea typeface="Microsoft YaHei" pitchFamily="2"/>
                <a:cs typeface="Mangal" pitchFamily="2"/>
              </a:defRPr>
            </a:lvl2pPr>
            <a:lvl3pPr marL="1295999" lvl="2" indent="-288000">
              <a:spcBef>
                <a:spcPts val="850"/>
              </a:spcBef>
              <a:spcAft>
                <a:spcPts val="0"/>
              </a:spcAft>
              <a:buSzPct val="45000"/>
              <a:buFont typeface="StarSymbol"/>
              <a:buChar char="●"/>
              <a:defRPr lang="pl-PL" sz="2400" b="0" i="0" u="none" strike="noStrike" kern="1200" cap="none">
                <a:ln>
                  <a:noFill/>
                </a:ln>
                <a:latin typeface="Liberation Sans" pitchFamily="18"/>
                <a:ea typeface="Microsoft YaHei" pitchFamily="2"/>
                <a:cs typeface="Mangal" pitchFamily="2"/>
              </a:defRPr>
            </a:lvl3pPr>
            <a:lvl4pPr marL="1728000" lvl="3" indent="-216000">
              <a:spcBef>
                <a:spcPts val="567"/>
              </a:spcBef>
              <a:spcAft>
                <a:spcPts val="0"/>
              </a:spcAft>
              <a:buSzPct val="75000"/>
              <a:buFont typeface="StarSymbol"/>
              <a:buChar char="–"/>
              <a:defRPr lang="pl-PL" sz="2000" b="0" i="0" u="none" strike="noStrike" kern="1200" cap="none">
                <a:ln>
                  <a:noFill/>
                </a:ln>
                <a:latin typeface="Liberation Sans" pitchFamily="18"/>
                <a:ea typeface="Microsoft YaHei" pitchFamily="2"/>
                <a:cs typeface="Mangal" pitchFamily="2"/>
              </a:defRPr>
            </a:lvl4pPr>
            <a:lvl5pPr marL="2160000" lvl="4"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5pPr>
            <a:lvl6pPr marL="2592000" lvl="5"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6pPr>
            <a:lvl7pPr marL="3024000" lvl="6"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7pPr>
            <a:lvl8pPr marL="3456000" lvl="7"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8pPr>
            <a:lvl9pPr marL="3887999" lvl="8"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9pPr>
          </a:lstStyle>
          <a:p>
            <a:pPr algn="just">
              <a:buClr>
                <a:schemeClr val="accent3"/>
              </a:buClr>
              <a:defRPr/>
            </a:pPr>
            <a:endParaRPr lang="pl-PL" sz="2000" dirty="0" smtClean="0">
              <a:latin typeface="Brygada 1918" pitchFamily="50" charset="-18"/>
              <a:ea typeface="Brygada 1918" pitchFamily="50" charset="-18"/>
            </a:endParaRPr>
          </a:p>
        </p:txBody>
      </p:sp>
      <p:sp>
        <p:nvSpPr>
          <p:cNvPr id="7" name="Symbol zastępczy tekstu 3"/>
          <p:cNvSpPr txBox="1">
            <a:spLocks/>
          </p:cNvSpPr>
          <p:nvPr/>
        </p:nvSpPr>
        <p:spPr>
          <a:xfrm>
            <a:off x="2852192" y="1637184"/>
            <a:ext cx="6048672" cy="5112568"/>
          </a:xfrm>
          <a:prstGeom prst="rect">
            <a:avLst/>
          </a:prstGeom>
        </p:spPr>
        <p:txBody>
          <a:bodyPr vert="horz">
            <a:normAutofit fontScale="85000" lnSpcReduction="10000"/>
          </a:bodyPr>
          <a:lstStyle>
            <a:defPPr marL="432000" lvl="0" indent="-324000">
              <a:spcBef>
                <a:spcPts val="1417"/>
              </a:spcBef>
              <a:spcAft>
                <a:spcPts val="0"/>
              </a:spcAft>
              <a:buSzPct val="45000"/>
              <a:buFont typeface="StarSymbol"/>
              <a:buNone/>
              <a:defRPr lang="pl-PL" sz="3200" b="0" i="0" u="none" strike="noStrike" kern="1200" cap="none">
                <a:ln>
                  <a:noFill/>
                </a:ln>
                <a:latin typeface="Liberation Sans" pitchFamily="18"/>
                <a:ea typeface="Microsoft YaHei" pitchFamily="2"/>
                <a:cs typeface="Mangal" pitchFamily="2"/>
              </a:defRPr>
            </a:defPPr>
            <a:lvl1pPr marL="432000" lvl="0" indent="-324000">
              <a:spcBef>
                <a:spcPts val="1417"/>
              </a:spcBef>
              <a:spcAft>
                <a:spcPts val="0"/>
              </a:spcAft>
              <a:buSzPct val="45000"/>
              <a:buFont typeface="StarSymbol"/>
              <a:buChar char="●"/>
              <a:defRPr lang="pl-PL" sz="3200" b="0" i="0" u="none" strike="noStrike" kern="1200" cap="none">
                <a:ln>
                  <a:noFill/>
                </a:ln>
                <a:latin typeface="Liberation Sans" pitchFamily="18"/>
                <a:ea typeface="Microsoft YaHei" pitchFamily="2"/>
                <a:cs typeface="Mangal" pitchFamily="2"/>
              </a:defRPr>
            </a:lvl1pPr>
            <a:lvl2pPr marL="864000" lvl="1" indent="-324000">
              <a:spcBef>
                <a:spcPts val="1134"/>
              </a:spcBef>
              <a:spcAft>
                <a:spcPts val="0"/>
              </a:spcAft>
              <a:buSzPct val="75000"/>
              <a:buFont typeface="StarSymbol"/>
              <a:buChar char="–"/>
              <a:defRPr lang="pl-PL" sz="2800" b="0" i="0" u="none" strike="noStrike" kern="1200" cap="none">
                <a:ln>
                  <a:noFill/>
                </a:ln>
                <a:latin typeface="Liberation Sans" pitchFamily="18"/>
                <a:ea typeface="Microsoft YaHei" pitchFamily="2"/>
                <a:cs typeface="Mangal" pitchFamily="2"/>
              </a:defRPr>
            </a:lvl2pPr>
            <a:lvl3pPr marL="1295999" lvl="2" indent="-288000">
              <a:spcBef>
                <a:spcPts val="850"/>
              </a:spcBef>
              <a:spcAft>
                <a:spcPts val="0"/>
              </a:spcAft>
              <a:buSzPct val="45000"/>
              <a:buFont typeface="StarSymbol"/>
              <a:buChar char="●"/>
              <a:defRPr lang="pl-PL" sz="2400" b="0" i="0" u="none" strike="noStrike" kern="1200" cap="none">
                <a:ln>
                  <a:noFill/>
                </a:ln>
                <a:latin typeface="Liberation Sans" pitchFamily="18"/>
                <a:ea typeface="Microsoft YaHei" pitchFamily="2"/>
                <a:cs typeface="Mangal" pitchFamily="2"/>
              </a:defRPr>
            </a:lvl3pPr>
            <a:lvl4pPr marL="1728000" lvl="3" indent="-216000">
              <a:spcBef>
                <a:spcPts val="567"/>
              </a:spcBef>
              <a:spcAft>
                <a:spcPts val="0"/>
              </a:spcAft>
              <a:buSzPct val="75000"/>
              <a:buFont typeface="StarSymbol"/>
              <a:buChar char="–"/>
              <a:defRPr lang="pl-PL" sz="2000" b="0" i="0" u="none" strike="noStrike" kern="1200" cap="none">
                <a:ln>
                  <a:noFill/>
                </a:ln>
                <a:latin typeface="Liberation Sans" pitchFamily="18"/>
                <a:ea typeface="Microsoft YaHei" pitchFamily="2"/>
                <a:cs typeface="Mangal" pitchFamily="2"/>
              </a:defRPr>
            </a:lvl4pPr>
            <a:lvl5pPr marL="2160000" lvl="4"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5pPr>
            <a:lvl6pPr marL="2592000" lvl="5"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6pPr>
            <a:lvl7pPr marL="3024000" lvl="6"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7pPr>
            <a:lvl8pPr marL="3456000" lvl="7"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8pPr>
            <a:lvl9pPr marL="3887999" lvl="8"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9pPr>
          </a:lstStyle>
          <a:p>
            <a:pPr algn="just">
              <a:buClr>
                <a:schemeClr val="accent3"/>
              </a:buClr>
              <a:defRPr/>
            </a:pPr>
            <a:r>
              <a:rPr lang="pl-PL" sz="2000" dirty="0" smtClean="0">
                <a:latin typeface="Brygada 1918" pitchFamily="50" charset="-18"/>
                <a:ea typeface="Brygada 1918" pitchFamily="50" charset="-18"/>
              </a:rPr>
              <a:t>Począwszy od 2 poł. XIII wieku, wraz z rozwojem technik kowalskich i rosnącym zagrożeniem ze strony piechoty uzbrojonej w broń drzewcową kolczugę zaczęto uzupełniać elementami płytowymi. Zaczęto od ochrony goleni, kolan i nałokietników, a następnie dodawano blachy na kolejne części ciała. Pod koniec XIII wieku zaczęła wytwarzać się zbroja zwana płatami. Miała ona postać kamizelki ze skóry lub mocnej tkaniny, do której od spodu przynitowane były mniejsze lub większe metalowe zbrojniki.</a:t>
            </a:r>
          </a:p>
          <a:p>
            <a:pPr algn="just">
              <a:buClr>
                <a:schemeClr val="accent3"/>
              </a:buClr>
              <a:defRPr/>
            </a:pPr>
            <a:r>
              <a:rPr lang="pl-PL" sz="2000" dirty="0" smtClean="0">
                <a:latin typeface="Brygada 1918" pitchFamily="50" charset="-18"/>
                <a:ea typeface="Brygada 1918" pitchFamily="50" charset="-18"/>
              </a:rPr>
              <a:t>Z biegiem czasu dążono do scalania sąsiadujących płytek w większe blachy. Efektem tych zmian było powstanie naplecznika i napierśnika w formie pojedynczego kęsa blachy, które razem tworzyły kirys. Kirys ten w 2 poł, XIV i na początku XV wieku przykrywano jeszcze tkaniną i w historiografii nazywa się go kirysem płytowym krytym. Z czasem płatnerze przestali pokrywać blachy skórą lub materiałem, które nie miały już uzasadnienia konstrukcyjnego. W ten sposób powstała zbroja biała.</a:t>
            </a:r>
          </a:p>
          <a:p>
            <a:pPr algn="just">
              <a:buClr>
                <a:schemeClr val="accent3"/>
              </a:buClr>
              <a:defRPr/>
            </a:pPr>
            <a:endParaRPr lang="pl-PL" sz="2000" dirty="0" smtClean="0">
              <a:latin typeface="Brygada 1918" pitchFamily="50" charset="-18"/>
              <a:ea typeface="Brygada 1918" pitchFamily="50" charset="-18"/>
            </a:endParaRPr>
          </a:p>
        </p:txBody>
      </p:sp>
      <p:pic>
        <p:nvPicPr>
          <p:cNvPr id="1026" name="Picture 2"/>
          <p:cNvPicPr>
            <a:picLocks noChangeAspect="1" noChangeArrowheads="1"/>
          </p:cNvPicPr>
          <p:nvPr/>
        </p:nvPicPr>
        <p:blipFill>
          <a:blip r:embed="rId2" cstate="print"/>
          <a:srcRect l="15611" t="25956" r="47367" b="20568"/>
          <a:stretch>
            <a:fillRect/>
          </a:stretch>
        </p:blipFill>
        <p:spPr bwMode="auto">
          <a:xfrm>
            <a:off x="107504" y="692696"/>
            <a:ext cx="2924633" cy="2376264"/>
          </a:xfrm>
          <a:prstGeom prst="rect">
            <a:avLst/>
          </a:prstGeom>
          <a:noFill/>
          <a:ln w="9525">
            <a:noFill/>
            <a:miter lim="800000"/>
            <a:headEnd/>
            <a:tailEnd/>
          </a:ln>
        </p:spPr>
      </p:pic>
      <p:pic>
        <p:nvPicPr>
          <p:cNvPr id="12" name="Obraz 11" descr="oJMXN1u.jpg"/>
          <p:cNvPicPr>
            <a:picLocks noChangeAspect="1"/>
          </p:cNvPicPr>
          <p:nvPr/>
        </p:nvPicPr>
        <p:blipFill>
          <a:blip r:embed="rId3" cstate="print"/>
          <a:srcRect l="31888" r="32675"/>
          <a:stretch>
            <a:fillRect/>
          </a:stretch>
        </p:blipFill>
        <p:spPr>
          <a:xfrm>
            <a:off x="395536" y="3356992"/>
            <a:ext cx="2304256" cy="3226815"/>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539552" y="476672"/>
            <a:ext cx="8229600" cy="432048"/>
          </a:xfrm>
        </p:spPr>
        <p:txBody>
          <a:bodyPr>
            <a:normAutofit fontScale="90000"/>
          </a:bodyPr>
          <a:lstStyle/>
          <a:p>
            <a:pPr algn="ctr"/>
            <a:r>
              <a:rPr lang="pl-PL" dirty="0" smtClean="0">
                <a:latin typeface="Brygada 1918" pitchFamily="50" charset="-18"/>
                <a:ea typeface="Brygada 1918" pitchFamily="50" charset="-18"/>
              </a:rPr>
              <a:t>Miecze</a:t>
            </a:r>
            <a:endParaRPr lang="pl-PL" dirty="0">
              <a:latin typeface="Brygada 1918" pitchFamily="50" charset="-18"/>
              <a:ea typeface="Brygada 1918" pitchFamily="50" charset="-18"/>
            </a:endParaRPr>
          </a:p>
        </p:txBody>
      </p:sp>
      <p:sp>
        <p:nvSpPr>
          <p:cNvPr id="5" name="Tytuł 2"/>
          <p:cNvSpPr txBox="1">
            <a:spLocks/>
          </p:cNvSpPr>
          <p:nvPr/>
        </p:nvSpPr>
        <p:spPr>
          <a:xfrm>
            <a:off x="72360" y="867489"/>
            <a:ext cx="9071640" cy="523220"/>
          </a:xfrm>
          <a:prstGeom prst="rect">
            <a:avLst/>
          </a:prstGeom>
        </p:spPr>
        <p:txBody>
          <a:bodyPr vert="horz" anchor="ctr">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algn="ctr" defTabSz="914400" rtl="0" eaLnBrk="1" fontAlgn="auto" latinLnBrk="0" hangingPunct="1">
              <a:lnSpc>
                <a:spcPct val="100000"/>
              </a:lnSpc>
              <a:spcBef>
                <a:spcPct val="0"/>
              </a:spcBef>
              <a:spcAft>
                <a:spcPts val="0"/>
              </a:spcAft>
              <a:buClrTx/>
              <a:buSzPct val="45000"/>
              <a:buFont typeface="StarSymbol"/>
              <a:buNone/>
              <a:tabLst/>
              <a:defRPr/>
            </a:pPr>
            <a:r>
              <a:rPr kumimoji="0" lang="pl-PL" sz="2800" b="0" i="0" u="none" strike="noStrike" kern="1200" cap="none" spc="0" normalizeH="0" baseline="0" noProof="0" dirty="0" smtClean="0">
                <a:ln>
                  <a:noFill/>
                </a:ln>
                <a:solidFill>
                  <a:schemeClr val="tx2"/>
                </a:solidFill>
                <a:effectLst/>
                <a:uLnTx/>
                <a:uFillTx/>
                <a:latin typeface="Brygada 1918" pitchFamily="50" charset="-18"/>
                <a:ea typeface="Brygada 1918" pitchFamily="50" charset="-18"/>
                <a:cs typeface="+mj-cs"/>
              </a:rPr>
              <a:t>Miecz jednoręczny</a:t>
            </a:r>
            <a:endParaRPr kumimoji="0" lang="pl-PL" sz="2800" b="0" i="0" u="none" strike="noStrike" kern="1200" cap="none" spc="0" normalizeH="0" baseline="0" noProof="0" dirty="0">
              <a:ln>
                <a:noFill/>
              </a:ln>
              <a:solidFill>
                <a:schemeClr val="tx2"/>
              </a:solidFill>
              <a:effectLst/>
              <a:uLnTx/>
              <a:uFillTx/>
              <a:latin typeface="Brygada 1918" pitchFamily="50" charset="-18"/>
              <a:ea typeface="Brygada 1918" pitchFamily="50" charset="-18"/>
              <a:cs typeface="+mj-cs"/>
            </a:endParaRPr>
          </a:p>
        </p:txBody>
      </p:sp>
      <p:sp>
        <p:nvSpPr>
          <p:cNvPr id="6" name="Symbol zastępczy tekstu 3"/>
          <p:cNvSpPr txBox="1">
            <a:spLocks/>
          </p:cNvSpPr>
          <p:nvPr/>
        </p:nvSpPr>
        <p:spPr>
          <a:xfrm>
            <a:off x="2699792" y="1484784"/>
            <a:ext cx="6048672" cy="5112568"/>
          </a:xfrm>
          <a:prstGeom prst="rect">
            <a:avLst/>
          </a:prstGeom>
        </p:spPr>
        <p:txBody>
          <a:bodyPr vert="horz">
            <a:normAutofit/>
          </a:bodyPr>
          <a:lstStyle>
            <a:defPPr marL="432000" lvl="0" indent="-324000">
              <a:spcBef>
                <a:spcPts val="1417"/>
              </a:spcBef>
              <a:spcAft>
                <a:spcPts val="0"/>
              </a:spcAft>
              <a:buSzPct val="45000"/>
              <a:buFont typeface="StarSymbol"/>
              <a:buNone/>
              <a:defRPr lang="pl-PL" sz="3200" b="0" i="0" u="none" strike="noStrike" kern="1200" cap="none">
                <a:ln>
                  <a:noFill/>
                </a:ln>
                <a:latin typeface="Liberation Sans" pitchFamily="18"/>
                <a:ea typeface="Microsoft YaHei" pitchFamily="2"/>
                <a:cs typeface="Mangal" pitchFamily="2"/>
              </a:defRPr>
            </a:defPPr>
            <a:lvl1pPr marL="432000" lvl="0" indent="-324000">
              <a:spcBef>
                <a:spcPts val="1417"/>
              </a:spcBef>
              <a:spcAft>
                <a:spcPts val="0"/>
              </a:spcAft>
              <a:buSzPct val="45000"/>
              <a:buFont typeface="StarSymbol"/>
              <a:buChar char="●"/>
              <a:defRPr lang="pl-PL" sz="3200" b="0" i="0" u="none" strike="noStrike" kern="1200" cap="none">
                <a:ln>
                  <a:noFill/>
                </a:ln>
                <a:latin typeface="Liberation Sans" pitchFamily="18"/>
                <a:ea typeface="Microsoft YaHei" pitchFamily="2"/>
                <a:cs typeface="Mangal" pitchFamily="2"/>
              </a:defRPr>
            </a:lvl1pPr>
            <a:lvl2pPr marL="864000" lvl="1" indent="-324000">
              <a:spcBef>
                <a:spcPts val="1134"/>
              </a:spcBef>
              <a:spcAft>
                <a:spcPts val="0"/>
              </a:spcAft>
              <a:buSzPct val="75000"/>
              <a:buFont typeface="StarSymbol"/>
              <a:buChar char="–"/>
              <a:defRPr lang="pl-PL" sz="2800" b="0" i="0" u="none" strike="noStrike" kern="1200" cap="none">
                <a:ln>
                  <a:noFill/>
                </a:ln>
                <a:latin typeface="Liberation Sans" pitchFamily="18"/>
                <a:ea typeface="Microsoft YaHei" pitchFamily="2"/>
                <a:cs typeface="Mangal" pitchFamily="2"/>
              </a:defRPr>
            </a:lvl2pPr>
            <a:lvl3pPr marL="1295999" lvl="2" indent="-288000">
              <a:spcBef>
                <a:spcPts val="850"/>
              </a:spcBef>
              <a:spcAft>
                <a:spcPts val="0"/>
              </a:spcAft>
              <a:buSzPct val="45000"/>
              <a:buFont typeface="StarSymbol"/>
              <a:buChar char="●"/>
              <a:defRPr lang="pl-PL" sz="2400" b="0" i="0" u="none" strike="noStrike" kern="1200" cap="none">
                <a:ln>
                  <a:noFill/>
                </a:ln>
                <a:latin typeface="Liberation Sans" pitchFamily="18"/>
                <a:ea typeface="Microsoft YaHei" pitchFamily="2"/>
                <a:cs typeface="Mangal" pitchFamily="2"/>
              </a:defRPr>
            </a:lvl3pPr>
            <a:lvl4pPr marL="1728000" lvl="3" indent="-216000">
              <a:spcBef>
                <a:spcPts val="567"/>
              </a:spcBef>
              <a:spcAft>
                <a:spcPts val="0"/>
              </a:spcAft>
              <a:buSzPct val="75000"/>
              <a:buFont typeface="StarSymbol"/>
              <a:buChar char="–"/>
              <a:defRPr lang="pl-PL" sz="2000" b="0" i="0" u="none" strike="noStrike" kern="1200" cap="none">
                <a:ln>
                  <a:noFill/>
                </a:ln>
                <a:latin typeface="Liberation Sans" pitchFamily="18"/>
                <a:ea typeface="Microsoft YaHei" pitchFamily="2"/>
                <a:cs typeface="Mangal" pitchFamily="2"/>
              </a:defRPr>
            </a:lvl4pPr>
            <a:lvl5pPr marL="2160000" lvl="4"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5pPr>
            <a:lvl6pPr marL="2592000" lvl="5"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6pPr>
            <a:lvl7pPr marL="3024000" lvl="6"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7pPr>
            <a:lvl8pPr marL="3456000" lvl="7"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8pPr>
            <a:lvl9pPr marL="3887999" lvl="8"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9pPr>
          </a:lstStyle>
          <a:p>
            <a:pPr marL="432000" marR="0" lvl="0" indent="-324000" algn="just" defTabSz="914400" rtl="0" eaLnBrk="1" fontAlgn="auto" latinLnBrk="0" hangingPunct="1">
              <a:lnSpc>
                <a:spcPct val="100000"/>
              </a:lnSpc>
              <a:spcBef>
                <a:spcPts val="1417"/>
              </a:spcBef>
              <a:spcAft>
                <a:spcPts val="0"/>
              </a:spcAft>
              <a:buClr>
                <a:schemeClr val="accent3"/>
              </a:buClr>
              <a:buSzPct val="45000"/>
              <a:buFont typeface="StarSymbol"/>
              <a:buChar char="●"/>
              <a:tabLst/>
              <a:defRPr/>
            </a:pPr>
            <a:r>
              <a:rPr kumimoji="0" lang="pl-PL" sz="2000" b="0" i="0" u="none" strike="noStrike" kern="1200" cap="none" spc="0" normalizeH="0" baseline="0" noProof="0" dirty="0" smtClean="0">
                <a:ln>
                  <a:noFill/>
                </a:ln>
                <a:solidFill>
                  <a:schemeClr val="tx1"/>
                </a:solidFill>
                <a:effectLst/>
                <a:uLnTx/>
                <a:uFillTx/>
                <a:latin typeface="Brygada 1918" pitchFamily="50" charset="-18"/>
                <a:ea typeface="Brygada 1918" pitchFamily="50" charset="-18"/>
              </a:rPr>
              <a:t>W IX wieku na głowni pojawiło się zbrocze, głowica stała się masywniejsza, a jelec lepiej chronił dłoń.</a:t>
            </a:r>
          </a:p>
          <a:p>
            <a:pPr marL="432000" marR="0" lvl="0" indent="-324000" algn="just" defTabSz="914400" rtl="0" eaLnBrk="1" fontAlgn="auto" latinLnBrk="0" hangingPunct="1">
              <a:lnSpc>
                <a:spcPct val="100000"/>
              </a:lnSpc>
              <a:spcBef>
                <a:spcPts val="1417"/>
              </a:spcBef>
              <a:spcAft>
                <a:spcPts val="0"/>
              </a:spcAft>
              <a:buClr>
                <a:schemeClr val="accent3"/>
              </a:buClr>
              <a:buSzPct val="45000"/>
              <a:buFont typeface="StarSymbol"/>
              <a:buChar char="●"/>
              <a:tabLst/>
              <a:defRPr/>
            </a:pPr>
            <a:r>
              <a:rPr lang="pl-PL" sz="2000" dirty="0" smtClean="0">
                <a:latin typeface="Brygada 1918" pitchFamily="50" charset="-18"/>
                <a:ea typeface="Brygada 1918" pitchFamily="50" charset="-18"/>
              </a:rPr>
              <a:t>Długość trzonu wynosi ok. 10 </a:t>
            </a:r>
            <a:r>
              <a:rPr lang="pl-PL" sz="2000" dirty="0" err="1" smtClean="0">
                <a:latin typeface="Brygada 1918" pitchFamily="50" charset="-18"/>
                <a:ea typeface="Brygada 1918" pitchFamily="50" charset="-18"/>
              </a:rPr>
              <a:t>cm</a:t>
            </a:r>
            <a:r>
              <a:rPr lang="pl-PL" sz="2000" dirty="0" smtClean="0">
                <a:latin typeface="Brygada 1918" pitchFamily="50" charset="-18"/>
                <a:ea typeface="Brygada 1918" pitchFamily="50" charset="-18"/>
              </a:rPr>
              <a:t>.</a:t>
            </a:r>
            <a:endParaRPr kumimoji="0" lang="pl-PL" sz="2000" b="0" i="0" u="none" strike="noStrike" kern="1200" cap="none" spc="0" normalizeH="0" baseline="0" noProof="0" dirty="0" smtClean="0">
              <a:ln>
                <a:noFill/>
              </a:ln>
              <a:solidFill>
                <a:schemeClr val="tx1"/>
              </a:solidFill>
              <a:effectLst/>
              <a:uLnTx/>
              <a:uFillTx/>
              <a:latin typeface="Brygada 1918" pitchFamily="50" charset="-18"/>
              <a:ea typeface="Brygada 1918" pitchFamily="50" charset="-18"/>
            </a:endParaRPr>
          </a:p>
          <a:p>
            <a:pPr marL="432000" marR="0" lvl="0" indent="-324000" algn="just" defTabSz="914400" rtl="0" eaLnBrk="1" fontAlgn="auto" latinLnBrk="0" hangingPunct="1">
              <a:lnSpc>
                <a:spcPct val="100000"/>
              </a:lnSpc>
              <a:spcBef>
                <a:spcPts val="1417"/>
              </a:spcBef>
              <a:spcAft>
                <a:spcPts val="0"/>
              </a:spcAft>
              <a:buClr>
                <a:schemeClr val="accent3"/>
              </a:buClr>
              <a:buSzPct val="45000"/>
              <a:buFont typeface="StarSymbol"/>
              <a:buChar char="●"/>
              <a:tabLst/>
              <a:defRPr/>
            </a:pPr>
            <a:r>
              <a:rPr kumimoji="0" lang="pl-PL" sz="2000" b="0" i="0" u="none" strike="noStrike" kern="1200" cap="none" spc="0" normalizeH="0" baseline="0" noProof="0" dirty="0" smtClean="0">
                <a:ln>
                  <a:noFill/>
                </a:ln>
                <a:solidFill>
                  <a:schemeClr val="tx1"/>
                </a:solidFill>
                <a:effectLst/>
                <a:uLnTx/>
                <a:uFillTx/>
                <a:latin typeface="Brygada 1918" pitchFamily="50" charset="-18"/>
                <a:ea typeface="Brygada 1918" pitchFamily="50" charset="-18"/>
              </a:rPr>
              <a:t>Długość całkowita waha</a:t>
            </a:r>
            <a:r>
              <a:rPr kumimoji="0" lang="pl-PL" sz="2000" b="0" i="0" u="none" strike="noStrike" kern="1200" cap="none" spc="0" normalizeH="0" noProof="0" dirty="0" smtClean="0">
                <a:ln>
                  <a:noFill/>
                </a:ln>
                <a:solidFill>
                  <a:schemeClr val="tx1"/>
                </a:solidFill>
                <a:effectLst/>
                <a:uLnTx/>
                <a:uFillTx/>
                <a:latin typeface="Brygada 1918" pitchFamily="50" charset="-18"/>
                <a:ea typeface="Brygada 1918" pitchFamily="50" charset="-18"/>
              </a:rPr>
              <a:t> się </a:t>
            </a:r>
            <a:r>
              <a:rPr kumimoji="0" lang="pl-PL" sz="2000" b="0" i="0" u="none" strike="noStrike" kern="1200" cap="none" spc="0" normalizeH="0" baseline="0" noProof="0" dirty="0" smtClean="0">
                <a:ln>
                  <a:noFill/>
                </a:ln>
                <a:solidFill>
                  <a:schemeClr val="tx1"/>
                </a:solidFill>
                <a:effectLst/>
                <a:uLnTx/>
                <a:uFillTx/>
                <a:latin typeface="Brygada 1918" pitchFamily="50" charset="-18"/>
                <a:ea typeface="Brygada 1918" pitchFamily="50" charset="-18"/>
              </a:rPr>
              <a:t>od 85 do 106 </a:t>
            </a:r>
            <a:r>
              <a:rPr kumimoji="0" lang="pl-PL" sz="2000" b="0" i="0" u="none" strike="noStrike" kern="1200" cap="none" spc="0" normalizeH="0" baseline="0" noProof="0" dirty="0" err="1" smtClean="0">
                <a:ln>
                  <a:noFill/>
                </a:ln>
                <a:solidFill>
                  <a:schemeClr val="tx1"/>
                </a:solidFill>
                <a:effectLst/>
                <a:uLnTx/>
                <a:uFillTx/>
                <a:latin typeface="Brygada 1918" pitchFamily="50" charset="-18"/>
                <a:ea typeface="Brygada 1918" pitchFamily="50" charset="-18"/>
              </a:rPr>
              <a:t>cm</a:t>
            </a:r>
            <a:r>
              <a:rPr kumimoji="0" lang="pl-PL" sz="2000" b="0" i="0" u="none" strike="noStrike" kern="1200" cap="none" spc="0" normalizeH="0" baseline="0" noProof="0" dirty="0" smtClean="0">
                <a:ln>
                  <a:noFill/>
                </a:ln>
                <a:solidFill>
                  <a:schemeClr val="tx1"/>
                </a:solidFill>
                <a:effectLst/>
                <a:uLnTx/>
                <a:uFillTx/>
                <a:latin typeface="Brygada 1918" pitchFamily="50" charset="-18"/>
                <a:ea typeface="Brygada 1918" pitchFamily="50" charset="-18"/>
              </a:rPr>
              <a:t>. Przeważnie jest to jednak</a:t>
            </a:r>
            <a:r>
              <a:rPr kumimoji="0" lang="pl-PL" sz="2000" b="0" i="0" u="none" strike="noStrike" kern="1200" cap="none" spc="0" normalizeH="0" noProof="0" dirty="0" smtClean="0">
                <a:ln>
                  <a:noFill/>
                </a:ln>
                <a:solidFill>
                  <a:schemeClr val="tx1"/>
                </a:solidFill>
                <a:effectLst/>
                <a:uLnTx/>
                <a:uFillTx/>
                <a:latin typeface="Brygada 1918" pitchFamily="50" charset="-18"/>
                <a:ea typeface="Brygada 1918" pitchFamily="50" charset="-18"/>
              </a:rPr>
              <a:t> 94-98 </a:t>
            </a:r>
            <a:r>
              <a:rPr kumimoji="0" lang="pl-PL" sz="2000" b="0" i="0" u="none" strike="noStrike" kern="1200" cap="none" spc="0" normalizeH="0" noProof="0" dirty="0" err="1" smtClean="0">
                <a:ln>
                  <a:noFill/>
                </a:ln>
                <a:solidFill>
                  <a:schemeClr val="tx1"/>
                </a:solidFill>
                <a:effectLst/>
                <a:uLnTx/>
                <a:uFillTx/>
                <a:latin typeface="Brygada 1918" pitchFamily="50" charset="-18"/>
                <a:ea typeface="Brygada 1918" pitchFamily="50" charset="-18"/>
              </a:rPr>
              <a:t>cm</a:t>
            </a:r>
            <a:r>
              <a:rPr kumimoji="0" lang="pl-PL" sz="2000" b="0" i="0" u="none" strike="noStrike" kern="1200" cap="none" spc="0" normalizeH="0" noProof="0" dirty="0" smtClean="0">
                <a:ln>
                  <a:noFill/>
                </a:ln>
                <a:solidFill>
                  <a:schemeClr val="tx1"/>
                </a:solidFill>
                <a:effectLst/>
                <a:uLnTx/>
                <a:uFillTx/>
                <a:latin typeface="Brygada 1918" pitchFamily="50" charset="-18"/>
                <a:ea typeface="Brygada 1918" pitchFamily="50" charset="-18"/>
              </a:rPr>
              <a:t>.</a:t>
            </a:r>
            <a:endParaRPr kumimoji="0" lang="pl-PL" sz="2000" b="0" i="0" u="none" strike="noStrike" kern="1200" cap="none" spc="0" normalizeH="0" baseline="0" noProof="0" dirty="0" smtClean="0">
              <a:ln>
                <a:noFill/>
              </a:ln>
              <a:solidFill>
                <a:schemeClr val="tx1"/>
              </a:solidFill>
              <a:effectLst/>
              <a:uLnTx/>
              <a:uFillTx/>
              <a:latin typeface="Brygada 1918" pitchFamily="50" charset="-18"/>
              <a:ea typeface="Brygada 1918" pitchFamily="50" charset="-18"/>
            </a:endParaRPr>
          </a:p>
          <a:p>
            <a:pPr marL="432000" marR="0" lvl="0" indent="-324000" algn="just" defTabSz="914400" rtl="0" eaLnBrk="1" fontAlgn="auto" latinLnBrk="0" hangingPunct="1">
              <a:lnSpc>
                <a:spcPct val="100000"/>
              </a:lnSpc>
              <a:spcBef>
                <a:spcPts val="1417"/>
              </a:spcBef>
              <a:spcAft>
                <a:spcPts val="0"/>
              </a:spcAft>
              <a:buClr>
                <a:schemeClr val="accent3"/>
              </a:buClr>
              <a:buSzPct val="45000"/>
              <a:buFont typeface="StarSymbol"/>
              <a:buChar char="●"/>
              <a:tabLst/>
              <a:defRPr/>
            </a:pPr>
            <a:r>
              <a:rPr kumimoji="0" lang="pl-PL" sz="2000" b="0" i="0" u="none" strike="noStrike" kern="1200" cap="none" spc="0" normalizeH="0" baseline="0" noProof="0" dirty="0" smtClean="0">
                <a:ln>
                  <a:noFill/>
                </a:ln>
                <a:solidFill>
                  <a:schemeClr val="tx1"/>
                </a:solidFill>
                <a:effectLst/>
                <a:uLnTx/>
                <a:uFillTx/>
                <a:latin typeface="Brygada 1918" pitchFamily="50" charset="-18"/>
                <a:ea typeface="Brygada 1918" pitchFamily="50" charset="-18"/>
              </a:rPr>
              <a:t>Waga miecza jednoręcznego nie przekraczała 1 </a:t>
            </a:r>
            <a:r>
              <a:rPr kumimoji="0" lang="pl-PL" sz="2000" b="0" i="0" u="none" strike="noStrike" kern="1200" cap="none" spc="0" normalizeH="0" baseline="0" noProof="0" dirty="0" err="1" smtClean="0">
                <a:ln>
                  <a:noFill/>
                </a:ln>
                <a:solidFill>
                  <a:schemeClr val="tx1"/>
                </a:solidFill>
                <a:effectLst/>
                <a:uLnTx/>
                <a:uFillTx/>
                <a:latin typeface="Brygada 1918" pitchFamily="50" charset="-18"/>
                <a:ea typeface="Brygada 1918" pitchFamily="50" charset="-18"/>
              </a:rPr>
              <a:t>kg</a:t>
            </a:r>
            <a:r>
              <a:rPr kumimoji="0" lang="pl-PL" sz="2000" b="0" i="0" u="none" strike="noStrike" kern="1200" cap="none" spc="0" normalizeH="0" baseline="0" noProof="0" dirty="0" smtClean="0">
                <a:ln>
                  <a:noFill/>
                </a:ln>
                <a:solidFill>
                  <a:schemeClr val="tx1"/>
                </a:solidFill>
                <a:effectLst/>
                <a:uLnTx/>
                <a:uFillTx/>
                <a:latin typeface="Brygada 1918" pitchFamily="50" charset="-18"/>
                <a:ea typeface="Brygada 1918" pitchFamily="50" charset="-18"/>
              </a:rPr>
              <a:t>.</a:t>
            </a:r>
          </a:p>
          <a:p>
            <a:pPr marL="432000" marR="0" lvl="0" indent="-324000" algn="just" defTabSz="914400" rtl="0" eaLnBrk="1" fontAlgn="auto" latinLnBrk="0" hangingPunct="1">
              <a:lnSpc>
                <a:spcPct val="100000"/>
              </a:lnSpc>
              <a:spcBef>
                <a:spcPts val="1417"/>
              </a:spcBef>
              <a:spcAft>
                <a:spcPts val="0"/>
              </a:spcAft>
              <a:buClr>
                <a:schemeClr val="accent3"/>
              </a:buClr>
              <a:buSzPct val="45000"/>
              <a:buFont typeface="StarSymbol"/>
              <a:buChar char="●"/>
              <a:tabLst/>
              <a:defRPr/>
            </a:pPr>
            <a:r>
              <a:rPr lang="pl-PL" sz="2000" dirty="0" smtClean="0">
                <a:latin typeface="Brygada 1918" pitchFamily="50" charset="-18"/>
                <a:ea typeface="Brygada 1918" pitchFamily="50" charset="-18"/>
              </a:rPr>
              <a:t>Szczyt jego popularności przypadał do mniej więcej połowy XIII wieku.</a:t>
            </a:r>
            <a:endParaRPr kumimoji="0" lang="pl-PL" sz="2000" b="0" i="0" u="none" strike="noStrike" kern="1200" cap="none" spc="0" normalizeH="0" baseline="0" noProof="0" dirty="0" smtClean="0">
              <a:ln>
                <a:noFill/>
              </a:ln>
              <a:solidFill>
                <a:schemeClr val="tx1"/>
              </a:solidFill>
              <a:effectLst/>
              <a:uLnTx/>
              <a:uFillTx/>
              <a:latin typeface="Brygada 1918" pitchFamily="50" charset="-18"/>
              <a:ea typeface="Brygada 1918" pitchFamily="50" charset="-18"/>
            </a:endParaRPr>
          </a:p>
        </p:txBody>
      </p:sp>
      <p:pic>
        <p:nvPicPr>
          <p:cNvPr id="7" name="Obraz 6" descr="mzm_mt_465(5).jpg"/>
          <p:cNvPicPr>
            <a:picLocks noChangeAspect="1"/>
          </p:cNvPicPr>
          <p:nvPr/>
        </p:nvPicPr>
        <p:blipFill>
          <a:blip r:embed="rId2" cstate="print"/>
          <a:stretch>
            <a:fillRect/>
          </a:stretch>
        </p:blipFill>
        <p:spPr>
          <a:xfrm>
            <a:off x="827584" y="764704"/>
            <a:ext cx="1269437" cy="6093296"/>
          </a:xfrm>
          <a:prstGeom prst="rect">
            <a:avLst/>
          </a:prstGeom>
        </p:spPr>
      </p:pic>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Obraz 11" descr="mzm_mt_461_5.jpg"/>
          <p:cNvPicPr>
            <a:picLocks noChangeAspect="1"/>
          </p:cNvPicPr>
          <p:nvPr/>
        </p:nvPicPr>
        <p:blipFill>
          <a:blip r:embed="rId2" cstate="print"/>
          <a:stretch>
            <a:fillRect/>
          </a:stretch>
        </p:blipFill>
        <p:spPr>
          <a:xfrm rot="16200000">
            <a:off x="-144016" y="3284984"/>
            <a:ext cx="1152128" cy="864096"/>
          </a:xfrm>
          <a:prstGeom prst="rect">
            <a:avLst/>
          </a:prstGeom>
        </p:spPr>
      </p:pic>
      <p:sp>
        <p:nvSpPr>
          <p:cNvPr id="2" name="Tytuł 1"/>
          <p:cNvSpPr>
            <a:spLocks noGrp="1"/>
          </p:cNvSpPr>
          <p:nvPr>
            <p:ph type="title"/>
          </p:nvPr>
        </p:nvSpPr>
        <p:spPr>
          <a:xfrm>
            <a:off x="539552" y="476672"/>
            <a:ext cx="8229600" cy="432048"/>
          </a:xfrm>
        </p:spPr>
        <p:txBody>
          <a:bodyPr>
            <a:normAutofit fontScale="90000"/>
          </a:bodyPr>
          <a:lstStyle/>
          <a:p>
            <a:pPr algn="ctr"/>
            <a:r>
              <a:rPr lang="pl-PL" dirty="0" smtClean="0">
                <a:latin typeface="Brygada 1918" pitchFamily="50" charset="-18"/>
                <a:ea typeface="Brygada 1918" pitchFamily="50" charset="-18"/>
              </a:rPr>
              <a:t>Zbroje</a:t>
            </a:r>
            <a:endParaRPr lang="pl-PL" dirty="0">
              <a:latin typeface="Brygada 1918" pitchFamily="50" charset="-18"/>
              <a:ea typeface="Brygada 1918" pitchFamily="50" charset="-18"/>
            </a:endParaRPr>
          </a:p>
        </p:txBody>
      </p:sp>
      <p:sp>
        <p:nvSpPr>
          <p:cNvPr id="5" name="Tytuł 2"/>
          <p:cNvSpPr txBox="1">
            <a:spLocks/>
          </p:cNvSpPr>
          <p:nvPr/>
        </p:nvSpPr>
        <p:spPr>
          <a:xfrm>
            <a:off x="72360" y="867489"/>
            <a:ext cx="9071640" cy="523220"/>
          </a:xfrm>
          <a:prstGeom prst="rect">
            <a:avLst/>
          </a:prstGeom>
        </p:spPr>
        <p:txBody>
          <a:bodyPr vert="horz" anchor="ctr">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algn="ctr" defTabSz="914400" rtl="0" eaLnBrk="1" fontAlgn="auto" latinLnBrk="0" hangingPunct="1">
              <a:lnSpc>
                <a:spcPct val="100000"/>
              </a:lnSpc>
              <a:spcBef>
                <a:spcPct val="0"/>
              </a:spcBef>
              <a:spcAft>
                <a:spcPts val="0"/>
              </a:spcAft>
              <a:buClrTx/>
              <a:buSzPct val="45000"/>
              <a:buFont typeface="StarSymbol"/>
              <a:buNone/>
              <a:tabLst/>
              <a:defRPr/>
            </a:pPr>
            <a:r>
              <a:rPr lang="pl-PL" sz="2800" dirty="0" smtClean="0">
                <a:solidFill>
                  <a:schemeClr val="tx2"/>
                </a:solidFill>
                <a:latin typeface="Brygada 1918" pitchFamily="50" charset="-18"/>
                <a:ea typeface="Brygada 1918" pitchFamily="50" charset="-18"/>
                <a:cs typeface="+mj-cs"/>
              </a:rPr>
              <a:t>Pełna </a:t>
            </a:r>
            <a:r>
              <a:rPr lang="pl-PL" sz="2800" smtClean="0">
                <a:solidFill>
                  <a:schemeClr val="tx2"/>
                </a:solidFill>
                <a:latin typeface="Brygada 1918" pitchFamily="50" charset="-18"/>
                <a:ea typeface="Brygada 1918" pitchFamily="50" charset="-18"/>
                <a:cs typeface="+mj-cs"/>
              </a:rPr>
              <a:t>zbroja płytowa</a:t>
            </a:r>
            <a:endParaRPr kumimoji="0" lang="pl-PL" sz="2800" b="0" i="0" u="none" strike="noStrike" kern="1200" cap="none" spc="0" normalizeH="0" baseline="0" noProof="0" dirty="0">
              <a:ln>
                <a:noFill/>
              </a:ln>
              <a:solidFill>
                <a:schemeClr val="tx2"/>
              </a:solidFill>
              <a:effectLst/>
              <a:uLnTx/>
              <a:uFillTx/>
              <a:latin typeface="Brygada 1918" pitchFamily="50" charset="-18"/>
              <a:ea typeface="Brygada 1918" pitchFamily="50" charset="-18"/>
              <a:cs typeface="+mj-cs"/>
            </a:endParaRPr>
          </a:p>
        </p:txBody>
      </p:sp>
      <p:sp>
        <p:nvSpPr>
          <p:cNvPr id="6" name="Symbol zastępczy tekstu 3"/>
          <p:cNvSpPr txBox="1">
            <a:spLocks/>
          </p:cNvSpPr>
          <p:nvPr/>
        </p:nvSpPr>
        <p:spPr>
          <a:xfrm>
            <a:off x="2699792" y="1484784"/>
            <a:ext cx="6048672" cy="5112568"/>
          </a:xfrm>
          <a:prstGeom prst="rect">
            <a:avLst/>
          </a:prstGeom>
        </p:spPr>
        <p:txBody>
          <a:bodyPr vert="horz">
            <a:normAutofit/>
          </a:bodyPr>
          <a:lstStyle>
            <a:defPPr marL="432000" lvl="0" indent="-324000">
              <a:spcBef>
                <a:spcPts val="1417"/>
              </a:spcBef>
              <a:spcAft>
                <a:spcPts val="0"/>
              </a:spcAft>
              <a:buSzPct val="45000"/>
              <a:buFont typeface="StarSymbol"/>
              <a:buNone/>
              <a:defRPr lang="pl-PL" sz="3200" b="0" i="0" u="none" strike="noStrike" kern="1200" cap="none">
                <a:ln>
                  <a:noFill/>
                </a:ln>
                <a:latin typeface="Liberation Sans" pitchFamily="18"/>
                <a:ea typeface="Microsoft YaHei" pitchFamily="2"/>
                <a:cs typeface="Mangal" pitchFamily="2"/>
              </a:defRPr>
            </a:defPPr>
            <a:lvl1pPr marL="432000" lvl="0" indent="-324000">
              <a:spcBef>
                <a:spcPts val="1417"/>
              </a:spcBef>
              <a:spcAft>
                <a:spcPts val="0"/>
              </a:spcAft>
              <a:buSzPct val="45000"/>
              <a:buFont typeface="StarSymbol"/>
              <a:buChar char="●"/>
              <a:defRPr lang="pl-PL" sz="3200" b="0" i="0" u="none" strike="noStrike" kern="1200" cap="none">
                <a:ln>
                  <a:noFill/>
                </a:ln>
                <a:latin typeface="Liberation Sans" pitchFamily="18"/>
                <a:ea typeface="Microsoft YaHei" pitchFamily="2"/>
                <a:cs typeface="Mangal" pitchFamily="2"/>
              </a:defRPr>
            </a:lvl1pPr>
            <a:lvl2pPr marL="864000" lvl="1" indent="-324000">
              <a:spcBef>
                <a:spcPts val="1134"/>
              </a:spcBef>
              <a:spcAft>
                <a:spcPts val="0"/>
              </a:spcAft>
              <a:buSzPct val="75000"/>
              <a:buFont typeface="StarSymbol"/>
              <a:buChar char="–"/>
              <a:defRPr lang="pl-PL" sz="2800" b="0" i="0" u="none" strike="noStrike" kern="1200" cap="none">
                <a:ln>
                  <a:noFill/>
                </a:ln>
                <a:latin typeface="Liberation Sans" pitchFamily="18"/>
                <a:ea typeface="Microsoft YaHei" pitchFamily="2"/>
                <a:cs typeface="Mangal" pitchFamily="2"/>
              </a:defRPr>
            </a:lvl2pPr>
            <a:lvl3pPr marL="1295999" lvl="2" indent="-288000">
              <a:spcBef>
                <a:spcPts val="850"/>
              </a:spcBef>
              <a:spcAft>
                <a:spcPts val="0"/>
              </a:spcAft>
              <a:buSzPct val="45000"/>
              <a:buFont typeface="StarSymbol"/>
              <a:buChar char="●"/>
              <a:defRPr lang="pl-PL" sz="2400" b="0" i="0" u="none" strike="noStrike" kern="1200" cap="none">
                <a:ln>
                  <a:noFill/>
                </a:ln>
                <a:latin typeface="Liberation Sans" pitchFamily="18"/>
                <a:ea typeface="Microsoft YaHei" pitchFamily="2"/>
                <a:cs typeface="Mangal" pitchFamily="2"/>
              </a:defRPr>
            </a:lvl3pPr>
            <a:lvl4pPr marL="1728000" lvl="3" indent="-216000">
              <a:spcBef>
                <a:spcPts val="567"/>
              </a:spcBef>
              <a:spcAft>
                <a:spcPts val="0"/>
              </a:spcAft>
              <a:buSzPct val="75000"/>
              <a:buFont typeface="StarSymbol"/>
              <a:buChar char="–"/>
              <a:defRPr lang="pl-PL" sz="2000" b="0" i="0" u="none" strike="noStrike" kern="1200" cap="none">
                <a:ln>
                  <a:noFill/>
                </a:ln>
                <a:latin typeface="Liberation Sans" pitchFamily="18"/>
                <a:ea typeface="Microsoft YaHei" pitchFamily="2"/>
                <a:cs typeface="Mangal" pitchFamily="2"/>
              </a:defRPr>
            </a:lvl4pPr>
            <a:lvl5pPr marL="2160000" lvl="4"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5pPr>
            <a:lvl6pPr marL="2592000" lvl="5"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6pPr>
            <a:lvl7pPr marL="3024000" lvl="6"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7pPr>
            <a:lvl8pPr marL="3456000" lvl="7"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8pPr>
            <a:lvl9pPr marL="3887999" lvl="8"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9pPr>
          </a:lstStyle>
          <a:p>
            <a:pPr algn="just">
              <a:buClr>
                <a:schemeClr val="accent3"/>
              </a:buClr>
              <a:defRPr/>
            </a:pPr>
            <a:endParaRPr lang="pl-PL" sz="2000" dirty="0" smtClean="0">
              <a:latin typeface="Brygada 1918" pitchFamily="50" charset="-18"/>
              <a:ea typeface="Brygada 1918" pitchFamily="50" charset="-18"/>
            </a:endParaRPr>
          </a:p>
        </p:txBody>
      </p:sp>
      <p:sp>
        <p:nvSpPr>
          <p:cNvPr id="7" name="Symbol zastępczy tekstu 3"/>
          <p:cNvSpPr txBox="1">
            <a:spLocks/>
          </p:cNvSpPr>
          <p:nvPr/>
        </p:nvSpPr>
        <p:spPr>
          <a:xfrm>
            <a:off x="2852192" y="1637184"/>
            <a:ext cx="6048672" cy="5112568"/>
          </a:xfrm>
          <a:prstGeom prst="rect">
            <a:avLst/>
          </a:prstGeom>
        </p:spPr>
        <p:txBody>
          <a:bodyPr vert="horz">
            <a:noAutofit/>
          </a:bodyPr>
          <a:lstStyle>
            <a:defPPr marL="432000" lvl="0" indent="-324000">
              <a:spcBef>
                <a:spcPts val="1417"/>
              </a:spcBef>
              <a:spcAft>
                <a:spcPts val="0"/>
              </a:spcAft>
              <a:buSzPct val="45000"/>
              <a:buFont typeface="StarSymbol"/>
              <a:buNone/>
              <a:defRPr lang="pl-PL" sz="3200" b="0" i="0" u="none" strike="noStrike" kern="1200" cap="none">
                <a:ln>
                  <a:noFill/>
                </a:ln>
                <a:latin typeface="Liberation Sans" pitchFamily="18"/>
                <a:ea typeface="Microsoft YaHei" pitchFamily="2"/>
                <a:cs typeface="Mangal" pitchFamily="2"/>
              </a:defRPr>
            </a:defPPr>
            <a:lvl1pPr marL="432000" lvl="0" indent="-324000">
              <a:spcBef>
                <a:spcPts val="1417"/>
              </a:spcBef>
              <a:spcAft>
                <a:spcPts val="0"/>
              </a:spcAft>
              <a:buSzPct val="45000"/>
              <a:buFont typeface="StarSymbol"/>
              <a:buChar char="●"/>
              <a:defRPr lang="pl-PL" sz="3200" b="0" i="0" u="none" strike="noStrike" kern="1200" cap="none">
                <a:ln>
                  <a:noFill/>
                </a:ln>
                <a:latin typeface="Liberation Sans" pitchFamily="18"/>
                <a:ea typeface="Microsoft YaHei" pitchFamily="2"/>
                <a:cs typeface="Mangal" pitchFamily="2"/>
              </a:defRPr>
            </a:lvl1pPr>
            <a:lvl2pPr marL="864000" lvl="1" indent="-324000">
              <a:spcBef>
                <a:spcPts val="1134"/>
              </a:spcBef>
              <a:spcAft>
                <a:spcPts val="0"/>
              </a:spcAft>
              <a:buSzPct val="75000"/>
              <a:buFont typeface="StarSymbol"/>
              <a:buChar char="–"/>
              <a:defRPr lang="pl-PL" sz="2800" b="0" i="0" u="none" strike="noStrike" kern="1200" cap="none">
                <a:ln>
                  <a:noFill/>
                </a:ln>
                <a:latin typeface="Liberation Sans" pitchFamily="18"/>
                <a:ea typeface="Microsoft YaHei" pitchFamily="2"/>
                <a:cs typeface="Mangal" pitchFamily="2"/>
              </a:defRPr>
            </a:lvl2pPr>
            <a:lvl3pPr marL="1295999" lvl="2" indent="-288000">
              <a:spcBef>
                <a:spcPts val="850"/>
              </a:spcBef>
              <a:spcAft>
                <a:spcPts val="0"/>
              </a:spcAft>
              <a:buSzPct val="45000"/>
              <a:buFont typeface="StarSymbol"/>
              <a:buChar char="●"/>
              <a:defRPr lang="pl-PL" sz="2400" b="0" i="0" u="none" strike="noStrike" kern="1200" cap="none">
                <a:ln>
                  <a:noFill/>
                </a:ln>
                <a:latin typeface="Liberation Sans" pitchFamily="18"/>
                <a:ea typeface="Microsoft YaHei" pitchFamily="2"/>
                <a:cs typeface="Mangal" pitchFamily="2"/>
              </a:defRPr>
            </a:lvl3pPr>
            <a:lvl4pPr marL="1728000" lvl="3" indent="-216000">
              <a:spcBef>
                <a:spcPts val="567"/>
              </a:spcBef>
              <a:spcAft>
                <a:spcPts val="0"/>
              </a:spcAft>
              <a:buSzPct val="75000"/>
              <a:buFont typeface="StarSymbol"/>
              <a:buChar char="–"/>
              <a:defRPr lang="pl-PL" sz="2000" b="0" i="0" u="none" strike="noStrike" kern="1200" cap="none">
                <a:ln>
                  <a:noFill/>
                </a:ln>
                <a:latin typeface="Liberation Sans" pitchFamily="18"/>
                <a:ea typeface="Microsoft YaHei" pitchFamily="2"/>
                <a:cs typeface="Mangal" pitchFamily="2"/>
              </a:defRPr>
            </a:lvl4pPr>
            <a:lvl5pPr marL="2160000" lvl="4"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5pPr>
            <a:lvl6pPr marL="2592000" lvl="5"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6pPr>
            <a:lvl7pPr marL="3024000" lvl="6"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7pPr>
            <a:lvl8pPr marL="3456000" lvl="7"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8pPr>
            <a:lvl9pPr marL="3887999" lvl="8"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9pPr>
          </a:lstStyle>
          <a:p>
            <a:pPr algn="just">
              <a:buClr>
                <a:schemeClr val="accent3"/>
              </a:buClr>
              <a:defRPr/>
            </a:pPr>
            <a:r>
              <a:rPr lang="pl-PL" sz="1250" dirty="0" smtClean="0">
                <a:latin typeface="Brygada 1918" pitchFamily="50" charset="-18"/>
                <a:ea typeface="Brygada 1918" pitchFamily="50" charset="-18"/>
              </a:rPr>
              <a:t>Po odrzuceniu materiału z kirysu w 2. dekadzie XV wieku nastał okres zbroi białej. </a:t>
            </a:r>
          </a:p>
          <a:p>
            <a:pPr algn="just">
              <a:buClr>
                <a:schemeClr val="accent3"/>
              </a:buClr>
              <a:defRPr/>
            </a:pPr>
            <a:r>
              <a:rPr lang="pl-PL" sz="1250" dirty="0" smtClean="0">
                <a:latin typeface="Brygada 1918" pitchFamily="50" charset="-18"/>
                <a:ea typeface="Brygada 1918" pitchFamily="50" charset="-18"/>
              </a:rPr>
              <a:t>Produkcja pełnej zbroi płytowej dzieliła się na dwa główne nurty ze względu na cechy konstrukcyjno-estetyczne i miejsce wyrobu. Oddziaływały one na produkcję uzbrojenia w pozostałych częściach Europy. Były to:</a:t>
            </a:r>
          </a:p>
          <a:p>
            <a:pPr algn="just">
              <a:buClr>
                <a:schemeClr val="accent3"/>
              </a:buClr>
              <a:buNone/>
              <a:defRPr/>
            </a:pPr>
            <a:r>
              <a:rPr lang="pl-PL" sz="1250" dirty="0" smtClean="0">
                <a:latin typeface="Brygada 1918" pitchFamily="50" charset="-18"/>
                <a:ea typeface="Brygada 1918" pitchFamily="50" charset="-18"/>
              </a:rPr>
              <a:t> 		-zbroje mediolańskie, gdzie ośrodkiem produkcji był przede wszystkim Mediolan, oprócz niego także Wenecja, Brescia i Mantua. Tamtejsze wyroby cechowały się przewagą linii łagodnych, gładkich płaszczyzn oraz skłonnościami do asymetrii.</a:t>
            </a:r>
          </a:p>
          <a:p>
            <a:pPr algn="just">
              <a:buClr>
                <a:schemeClr val="accent3"/>
              </a:buClr>
              <a:buNone/>
              <a:defRPr/>
            </a:pPr>
            <a:r>
              <a:rPr lang="pl-PL" sz="1250" dirty="0" smtClean="0">
                <a:latin typeface="Brygada 1918" pitchFamily="50" charset="-18"/>
                <a:ea typeface="Brygada 1918" pitchFamily="50" charset="-18"/>
              </a:rPr>
              <a:t>		- zbroje  gotyckie, których nurt zaczął się wyodrębniać w drugiej połowie XV wieku w warsztatach południowoniemieckich (szczególnie w Augsburgu, Norymberdze i Landshut). Zbroje te miały wydłużone kontury, smukłą sylwetkę i były bogato żłobkowane (</a:t>
            </a:r>
            <a:r>
              <a:rPr lang="pl-PL" sz="1250" dirty="0" err="1" smtClean="0">
                <a:latin typeface="Brygada 1918" pitchFamily="50" charset="-18"/>
                <a:ea typeface="Brygada 1918" pitchFamily="50" charset="-18"/>
              </a:rPr>
              <a:t>kanelowane</a:t>
            </a:r>
            <a:r>
              <a:rPr lang="pl-PL" sz="1250" dirty="0" smtClean="0">
                <a:latin typeface="Brygada 1918" pitchFamily="50" charset="-18"/>
                <a:ea typeface="Brygada 1918" pitchFamily="50" charset="-18"/>
              </a:rPr>
              <a:t>). </a:t>
            </a:r>
          </a:p>
          <a:p>
            <a:pPr algn="just">
              <a:buClr>
                <a:schemeClr val="accent3"/>
              </a:buClr>
              <a:defRPr/>
            </a:pPr>
            <a:r>
              <a:rPr lang="pl-PL" sz="1250" dirty="0" smtClean="0">
                <a:latin typeface="Brygada 1918" pitchFamily="50" charset="-18"/>
                <a:ea typeface="Brygada 1918" pitchFamily="50" charset="-18"/>
              </a:rPr>
              <a:t>Zbroje bojowe ważyły ze wszystkimi elementami do 25 </a:t>
            </a:r>
            <a:r>
              <a:rPr lang="pl-PL" sz="1250" dirty="0" err="1" smtClean="0">
                <a:latin typeface="Brygada 1918" pitchFamily="50" charset="-18"/>
                <a:ea typeface="Brygada 1918" pitchFamily="50" charset="-18"/>
              </a:rPr>
              <a:t>kg</a:t>
            </a:r>
            <a:r>
              <a:rPr lang="pl-PL" sz="1250" dirty="0" smtClean="0">
                <a:latin typeface="Brygada 1918" pitchFamily="50" charset="-18"/>
                <a:ea typeface="Brygada 1918" pitchFamily="50" charset="-18"/>
              </a:rPr>
              <a:t>.</a:t>
            </a:r>
          </a:p>
          <a:p>
            <a:pPr algn="just">
              <a:buClr>
                <a:schemeClr val="accent3"/>
              </a:buClr>
              <a:defRPr/>
            </a:pPr>
            <a:r>
              <a:rPr lang="pl-PL" sz="1250" dirty="0" smtClean="0">
                <a:latin typeface="Brygada 1918" pitchFamily="50" charset="-18"/>
                <a:ea typeface="Brygada 1918" pitchFamily="50" charset="-18"/>
              </a:rPr>
              <a:t>Na przełomie XV i XVI wieku wytworzyła się tak zwana zbroja </a:t>
            </a:r>
            <a:r>
              <a:rPr lang="pl-PL" sz="1250" dirty="0" err="1" smtClean="0">
                <a:latin typeface="Brygada 1918" pitchFamily="50" charset="-18"/>
                <a:ea typeface="Brygada 1918" pitchFamily="50" charset="-18"/>
              </a:rPr>
              <a:t>maksymiliańska</a:t>
            </a:r>
            <a:r>
              <a:rPr lang="pl-PL" sz="1250" dirty="0" smtClean="0">
                <a:latin typeface="Brygada 1918" pitchFamily="50" charset="-18"/>
                <a:ea typeface="Brygada 1918" pitchFamily="50" charset="-18"/>
              </a:rPr>
              <a:t>. Zbroje tego typu zbudowane są z płyt o powierzchni żłobkowanej albo z wklęsłymi kanelami lub żeberkami. Żłobkowanie służyło ozdobie, lecz także usztywnieniu płyty stalowej. Dekoracyjne mosiężne obrzeżenia typowe dla zbroi włoskich zastępowano ozdobnie zawiniętymi krawędziami. Zbroje te były smuklejsze w formie, z silniej zaznaczonymi elementami pionowymi </a:t>
            </a:r>
          </a:p>
          <a:p>
            <a:pPr algn="just">
              <a:buClr>
                <a:schemeClr val="accent3"/>
              </a:buClr>
              <a:buNone/>
              <a:defRPr/>
            </a:pPr>
            <a:r>
              <a:rPr lang="pl-PL" sz="1250" dirty="0" smtClean="0">
                <a:latin typeface="Brygada 1918" pitchFamily="50" charset="-18"/>
                <a:ea typeface="Brygada 1918" pitchFamily="50" charset="-18"/>
              </a:rPr>
              <a:t>	</a:t>
            </a:r>
          </a:p>
          <a:p>
            <a:pPr algn="just">
              <a:buClr>
                <a:schemeClr val="accent3"/>
              </a:buClr>
              <a:defRPr/>
            </a:pPr>
            <a:endParaRPr lang="pl-PL" sz="1250" dirty="0" smtClean="0">
              <a:latin typeface="Brygada 1918" pitchFamily="50" charset="-18"/>
              <a:ea typeface="Brygada 1918" pitchFamily="50" charset="-18"/>
            </a:endParaRPr>
          </a:p>
        </p:txBody>
      </p:sp>
      <p:pic>
        <p:nvPicPr>
          <p:cNvPr id="8" name="Obraz 7" descr="mzm_mt_461_1-2.jpg"/>
          <p:cNvPicPr>
            <a:picLocks noChangeAspect="1"/>
          </p:cNvPicPr>
          <p:nvPr/>
        </p:nvPicPr>
        <p:blipFill>
          <a:blip r:embed="rId3" cstate="print"/>
          <a:srcRect l="10701"/>
          <a:stretch>
            <a:fillRect/>
          </a:stretch>
        </p:blipFill>
        <p:spPr>
          <a:xfrm>
            <a:off x="755576" y="1916832"/>
            <a:ext cx="1802720" cy="3024336"/>
          </a:xfrm>
          <a:prstGeom prst="rect">
            <a:avLst/>
          </a:prstGeom>
        </p:spPr>
      </p:pic>
      <p:pic>
        <p:nvPicPr>
          <p:cNvPr id="9" name="Obraz 8" descr="mzm_mt_461_3a.jpg"/>
          <p:cNvPicPr>
            <a:picLocks noChangeAspect="1"/>
          </p:cNvPicPr>
          <p:nvPr/>
        </p:nvPicPr>
        <p:blipFill>
          <a:blip r:embed="rId4" cstate="print"/>
          <a:stretch>
            <a:fillRect/>
          </a:stretch>
        </p:blipFill>
        <p:spPr>
          <a:xfrm>
            <a:off x="0" y="1988840"/>
            <a:ext cx="864096" cy="1152128"/>
          </a:xfrm>
          <a:prstGeom prst="rect">
            <a:avLst/>
          </a:prstGeom>
        </p:spPr>
      </p:pic>
      <p:pic>
        <p:nvPicPr>
          <p:cNvPr id="10" name="Obraz 9" descr="mzm_mt_461_3b.jpg"/>
          <p:cNvPicPr>
            <a:picLocks noChangeAspect="1"/>
          </p:cNvPicPr>
          <p:nvPr/>
        </p:nvPicPr>
        <p:blipFill>
          <a:blip r:embed="rId5" cstate="print"/>
          <a:srcRect l="16667"/>
          <a:stretch>
            <a:fillRect/>
          </a:stretch>
        </p:blipFill>
        <p:spPr>
          <a:xfrm>
            <a:off x="2339752" y="2204864"/>
            <a:ext cx="720080" cy="1152128"/>
          </a:xfrm>
          <a:prstGeom prst="rect">
            <a:avLst/>
          </a:prstGeom>
        </p:spPr>
      </p:pic>
      <p:pic>
        <p:nvPicPr>
          <p:cNvPr id="11" name="Obraz 10" descr="mzm_mt_461_4.jpg"/>
          <p:cNvPicPr>
            <a:picLocks noChangeAspect="1"/>
          </p:cNvPicPr>
          <p:nvPr/>
        </p:nvPicPr>
        <p:blipFill>
          <a:blip r:embed="rId6" cstate="print"/>
          <a:stretch>
            <a:fillRect/>
          </a:stretch>
        </p:blipFill>
        <p:spPr>
          <a:xfrm rot="16200000">
            <a:off x="203516" y="4989174"/>
            <a:ext cx="1536171" cy="1152128"/>
          </a:xfrm>
          <a:prstGeom prst="rect">
            <a:avLst/>
          </a:prstGeom>
        </p:spPr>
      </p:pic>
      <p:pic>
        <p:nvPicPr>
          <p:cNvPr id="14" name="Obraz 13" descr="mzm_mt_203.jpg"/>
          <p:cNvPicPr>
            <a:picLocks noChangeAspect="1"/>
          </p:cNvPicPr>
          <p:nvPr/>
        </p:nvPicPr>
        <p:blipFill>
          <a:blip r:embed="rId7" cstate="print"/>
          <a:stretch>
            <a:fillRect/>
          </a:stretch>
        </p:blipFill>
        <p:spPr>
          <a:xfrm>
            <a:off x="1115616" y="692696"/>
            <a:ext cx="972108" cy="1296144"/>
          </a:xfrm>
          <a:prstGeom prst="rect">
            <a:avLst/>
          </a:prstGeom>
        </p:spPr>
      </p:pic>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539552" y="476672"/>
            <a:ext cx="8229600" cy="432048"/>
          </a:xfrm>
        </p:spPr>
        <p:txBody>
          <a:bodyPr>
            <a:normAutofit fontScale="90000"/>
          </a:bodyPr>
          <a:lstStyle/>
          <a:p>
            <a:pPr algn="ctr"/>
            <a:r>
              <a:rPr lang="pl-PL" dirty="0" smtClean="0">
                <a:latin typeface="Brygada 1918" pitchFamily="50" charset="-18"/>
                <a:ea typeface="Brygada 1918" pitchFamily="50" charset="-18"/>
              </a:rPr>
              <a:t>Zbroje</a:t>
            </a:r>
            <a:endParaRPr lang="pl-PL" dirty="0">
              <a:latin typeface="Brygada 1918" pitchFamily="50" charset="-18"/>
              <a:ea typeface="Brygada 1918" pitchFamily="50" charset="-18"/>
            </a:endParaRPr>
          </a:p>
        </p:txBody>
      </p:sp>
      <p:sp>
        <p:nvSpPr>
          <p:cNvPr id="5" name="Tytuł 2"/>
          <p:cNvSpPr txBox="1">
            <a:spLocks/>
          </p:cNvSpPr>
          <p:nvPr/>
        </p:nvSpPr>
        <p:spPr>
          <a:xfrm>
            <a:off x="72360" y="867489"/>
            <a:ext cx="9071640" cy="523220"/>
          </a:xfrm>
          <a:prstGeom prst="rect">
            <a:avLst/>
          </a:prstGeom>
        </p:spPr>
        <p:txBody>
          <a:bodyPr vert="horz" anchor="ctr">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algn="ctr" defTabSz="914400" rtl="0" eaLnBrk="1" fontAlgn="auto" latinLnBrk="0" hangingPunct="1">
              <a:lnSpc>
                <a:spcPct val="100000"/>
              </a:lnSpc>
              <a:spcBef>
                <a:spcPct val="0"/>
              </a:spcBef>
              <a:spcAft>
                <a:spcPts val="0"/>
              </a:spcAft>
              <a:buClrTx/>
              <a:buSzPct val="45000"/>
              <a:buFont typeface="StarSymbol"/>
              <a:buNone/>
              <a:tabLst/>
              <a:defRPr/>
            </a:pPr>
            <a:r>
              <a:rPr lang="pl-PL" sz="2800" noProof="0" dirty="0" smtClean="0">
                <a:solidFill>
                  <a:schemeClr val="tx2"/>
                </a:solidFill>
                <a:latin typeface="Brygada 1918" pitchFamily="50" charset="-18"/>
                <a:ea typeface="Brygada 1918" pitchFamily="50" charset="-18"/>
                <a:cs typeface="+mj-cs"/>
              </a:rPr>
              <a:t>Elementy zbroi płytowej</a:t>
            </a:r>
            <a:endParaRPr kumimoji="0" lang="pl-PL" sz="2800" b="0" i="0" u="none" strike="noStrike" kern="1200" cap="none" spc="0" normalizeH="0" baseline="0" noProof="0" dirty="0">
              <a:ln>
                <a:noFill/>
              </a:ln>
              <a:solidFill>
                <a:schemeClr val="tx2"/>
              </a:solidFill>
              <a:effectLst/>
              <a:uLnTx/>
              <a:uFillTx/>
              <a:latin typeface="Brygada 1918" pitchFamily="50" charset="-18"/>
              <a:ea typeface="Brygada 1918" pitchFamily="50" charset="-18"/>
              <a:cs typeface="+mj-cs"/>
            </a:endParaRPr>
          </a:p>
        </p:txBody>
      </p:sp>
      <p:sp>
        <p:nvSpPr>
          <p:cNvPr id="6" name="Symbol zastępczy tekstu 3"/>
          <p:cNvSpPr txBox="1">
            <a:spLocks/>
          </p:cNvSpPr>
          <p:nvPr/>
        </p:nvSpPr>
        <p:spPr>
          <a:xfrm>
            <a:off x="2699792" y="1484784"/>
            <a:ext cx="6048672" cy="5112568"/>
          </a:xfrm>
          <a:prstGeom prst="rect">
            <a:avLst/>
          </a:prstGeom>
        </p:spPr>
        <p:txBody>
          <a:bodyPr vert="horz">
            <a:normAutofit/>
          </a:bodyPr>
          <a:lstStyle>
            <a:defPPr marL="432000" lvl="0" indent="-324000">
              <a:spcBef>
                <a:spcPts val="1417"/>
              </a:spcBef>
              <a:spcAft>
                <a:spcPts val="0"/>
              </a:spcAft>
              <a:buSzPct val="45000"/>
              <a:buFont typeface="StarSymbol"/>
              <a:buNone/>
              <a:defRPr lang="pl-PL" sz="3200" b="0" i="0" u="none" strike="noStrike" kern="1200" cap="none">
                <a:ln>
                  <a:noFill/>
                </a:ln>
                <a:latin typeface="Liberation Sans" pitchFamily="18"/>
                <a:ea typeface="Microsoft YaHei" pitchFamily="2"/>
                <a:cs typeface="Mangal" pitchFamily="2"/>
              </a:defRPr>
            </a:defPPr>
            <a:lvl1pPr marL="432000" lvl="0" indent="-324000">
              <a:spcBef>
                <a:spcPts val="1417"/>
              </a:spcBef>
              <a:spcAft>
                <a:spcPts val="0"/>
              </a:spcAft>
              <a:buSzPct val="45000"/>
              <a:buFont typeface="StarSymbol"/>
              <a:buChar char="●"/>
              <a:defRPr lang="pl-PL" sz="3200" b="0" i="0" u="none" strike="noStrike" kern="1200" cap="none">
                <a:ln>
                  <a:noFill/>
                </a:ln>
                <a:latin typeface="Liberation Sans" pitchFamily="18"/>
                <a:ea typeface="Microsoft YaHei" pitchFamily="2"/>
                <a:cs typeface="Mangal" pitchFamily="2"/>
              </a:defRPr>
            </a:lvl1pPr>
            <a:lvl2pPr marL="864000" lvl="1" indent="-324000">
              <a:spcBef>
                <a:spcPts val="1134"/>
              </a:spcBef>
              <a:spcAft>
                <a:spcPts val="0"/>
              </a:spcAft>
              <a:buSzPct val="75000"/>
              <a:buFont typeface="StarSymbol"/>
              <a:buChar char="–"/>
              <a:defRPr lang="pl-PL" sz="2800" b="0" i="0" u="none" strike="noStrike" kern="1200" cap="none">
                <a:ln>
                  <a:noFill/>
                </a:ln>
                <a:latin typeface="Liberation Sans" pitchFamily="18"/>
                <a:ea typeface="Microsoft YaHei" pitchFamily="2"/>
                <a:cs typeface="Mangal" pitchFamily="2"/>
              </a:defRPr>
            </a:lvl2pPr>
            <a:lvl3pPr marL="1295999" lvl="2" indent="-288000">
              <a:spcBef>
                <a:spcPts val="850"/>
              </a:spcBef>
              <a:spcAft>
                <a:spcPts val="0"/>
              </a:spcAft>
              <a:buSzPct val="45000"/>
              <a:buFont typeface="StarSymbol"/>
              <a:buChar char="●"/>
              <a:defRPr lang="pl-PL" sz="2400" b="0" i="0" u="none" strike="noStrike" kern="1200" cap="none">
                <a:ln>
                  <a:noFill/>
                </a:ln>
                <a:latin typeface="Liberation Sans" pitchFamily="18"/>
                <a:ea typeface="Microsoft YaHei" pitchFamily="2"/>
                <a:cs typeface="Mangal" pitchFamily="2"/>
              </a:defRPr>
            </a:lvl3pPr>
            <a:lvl4pPr marL="1728000" lvl="3" indent="-216000">
              <a:spcBef>
                <a:spcPts val="567"/>
              </a:spcBef>
              <a:spcAft>
                <a:spcPts val="0"/>
              </a:spcAft>
              <a:buSzPct val="75000"/>
              <a:buFont typeface="StarSymbol"/>
              <a:buChar char="–"/>
              <a:defRPr lang="pl-PL" sz="2000" b="0" i="0" u="none" strike="noStrike" kern="1200" cap="none">
                <a:ln>
                  <a:noFill/>
                </a:ln>
                <a:latin typeface="Liberation Sans" pitchFamily="18"/>
                <a:ea typeface="Microsoft YaHei" pitchFamily="2"/>
                <a:cs typeface="Mangal" pitchFamily="2"/>
              </a:defRPr>
            </a:lvl4pPr>
            <a:lvl5pPr marL="2160000" lvl="4"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5pPr>
            <a:lvl6pPr marL="2592000" lvl="5"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6pPr>
            <a:lvl7pPr marL="3024000" lvl="6"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7pPr>
            <a:lvl8pPr marL="3456000" lvl="7"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8pPr>
            <a:lvl9pPr marL="3887999" lvl="8"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9pPr>
          </a:lstStyle>
          <a:p>
            <a:pPr algn="just">
              <a:buClr>
                <a:schemeClr val="accent3"/>
              </a:buClr>
              <a:defRPr/>
            </a:pPr>
            <a:endParaRPr lang="pl-PL" sz="2000" dirty="0" smtClean="0">
              <a:latin typeface="Brygada 1918" pitchFamily="50" charset="-18"/>
              <a:ea typeface="Brygada 1918" pitchFamily="50" charset="-18"/>
            </a:endParaRPr>
          </a:p>
        </p:txBody>
      </p:sp>
      <p:pic>
        <p:nvPicPr>
          <p:cNvPr id="8" name="Obraz 7" descr="81d368dfe0d7f9f38ca8cd6fe3de7543.jpg"/>
          <p:cNvPicPr>
            <a:picLocks noChangeAspect="1"/>
          </p:cNvPicPr>
          <p:nvPr/>
        </p:nvPicPr>
        <p:blipFill>
          <a:blip r:embed="rId2" cstate="print"/>
          <a:srcRect r="1176" b="7513"/>
          <a:stretch>
            <a:fillRect/>
          </a:stretch>
        </p:blipFill>
        <p:spPr>
          <a:xfrm>
            <a:off x="1619672" y="1412776"/>
            <a:ext cx="6048672" cy="5299501"/>
          </a:xfrm>
          <a:prstGeom prst="rect">
            <a:avLst/>
          </a:prstGeom>
        </p:spPr>
      </p:pic>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539552" y="476672"/>
            <a:ext cx="8229600" cy="432048"/>
          </a:xfrm>
        </p:spPr>
        <p:txBody>
          <a:bodyPr>
            <a:normAutofit fontScale="90000"/>
          </a:bodyPr>
          <a:lstStyle/>
          <a:p>
            <a:pPr algn="ctr"/>
            <a:r>
              <a:rPr lang="pl-PL" dirty="0" smtClean="0">
                <a:latin typeface="Brygada 1918" pitchFamily="50" charset="-18"/>
                <a:ea typeface="Brygada 1918" pitchFamily="50" charset="-18"/>
              </a:rPr>
              <a:t>Zbroje</a:t>
            </a:r>
            <a:endParaRPr lang="pl-PL" dirty="0">
              <a:latin typeface="Brygada 1918" pitchFamily="50" charset="-18"/>
              <a:ea typeface="Brygada 1918" pitchFamily="50" charset="-18"/>
            </a:endParaRPr>
          </a:p>
        </p:txBody>
      </p:sp>
      <p:sp>
        <p:nvSpPr>
          <p:cNvPr id="5" name="Tytuł 2"/>
          <p:cNvSpPr txBox="1">
            <a:spLocks/>
          </p:cNvSpPr>
          <p:nvPr/>
        </p:nvSpPr>
        <p:spPr>
          <a:xfrm>
            <a:off x="72360" y="867489"/>
            <a:ext cx="9071640" cy="523220"/>
          </a:xfrm>
          <a:prstGeom prst="rect">
            <a:avLst/>
          </a:prstGeom>
        </p:spPr>
        <p:txBody>
          <a:bodyPr vert="horz" anchor="ctr">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algn="ctr" defTabSz="914400" rtl="0" eaLnBrk="1" fontAlgn="auto" latinLnBrk="0" hangingPunct="1">
              <a:lnSpc>
                <a:spcPct val="100000"/>
              </a:lnSpc>
              <a:spcBef>
                <a:spcPct val="0"/>
              </a:spcBef>
              <a:spcAft>
                <a:spcPts val="0"/>
              </a:spcAft>
              <a:buClrTx/>
              <a:buSzPct val="45000"/>
              <a:buFont typeface="StarSymbol"/>
              <a:buNone/>
              <a:tabLst/>
              <a:defRPr/>
            </a:pPr>
            <a:r>
              <a:rPr lang="pl-PL" sz="2800" dirty="0" smtClean="0">
                <a:solidFill>
                  <a:schemeClr val="tx2"/>
                </a:solidFill>
                <a:latin typeface="Brygada 1918" pitchFamily="50" charset="-18"/>
                <a:ea typeface="Brygada 1918" pitchFamily="50" charset="-18"/>
                <a:cs typeface="+mj-cs"/>
              </a:rPr>
              <a:t>Zbroja turniejowa</a:t>
            </a:r>
            <a:endParaRPr kumimoji="0" lang="pl-PL" sz="2800" b="0" i="0" u="none" strike="noStrike" kern="1200" cap="none" spc="0" normalizeH="0" baseline="0" noProof="0" dirty="0">
              <a:ln>
                <a:noFill/>
              </a:ln>
              <a:solidFill>
                <a:schemeClr val="tx2"/>
              </a:solidFill>
              <a:effectLst/>
              <a:uLnTx/>
              <a:uFillTx/>
              <a:latin typeface="Brygada 1918" pitchFamily="50" charset="-18"/>
              <a:ea typeface="Brygada 1918" pitchFamily="50" charset="-18"/>
              <a:cs typeface="+mj-cs"/>
            </a:endParaRPr>
          </a:p>
        </p:txBody>
      </p:sp>
      <p:sp>
        <p:nvSpPr>
          <p:cNvPr id="6" name="Symbol zastępczy tekstu 3"/>
          <p:cNvSpPr txBox="1">
            <a:spLocks/>
          </p:cNvSpPr>
          <p:nvPr/>
        </p:nvSpPr>
        <p:spPr>
          <a:xfrm>
            <a:off x="2699792" y="1484784"/>
            <a:ext cx="6048672" cy="5112568"/>
          </a:xfrm>
          <a:prstGeom prst="rect">
            <a:avLst/>
          </a:prstGeom>
        </p:spPr>
        <p:txBody>
          <a:bodyPr vert="horz">
            <a:normAutofit/>
          </a:bodyPr>
          <a:lstStyle>
            <a:defPPr marL="432000" lvl="0" indent="-324000">
              <a:spcBef>
                <a:spcPts val="1417"/>
              </a:spcBef>
              <a:spcAft>
                <a:spcPts val="0"/>
              </a:spcAft>
              <a:buSzPct val="45000"/>
              <a:buFont typeface="StarSymbol"/>
              <a:buNone/>
              <a:defRPr lang="pl-PL" sz="3200" b="0" i="0" u="none" strike="noStrike" kern="1200" cap="none">
                <a:ln>
                  <a:noFill/>
                </a:ln>
                <a:latin typeface="Liberation Sans" pitchFamily="18"/>
                <a:ea typeface="Microsoft YaHei" pitchFamily="2"/>
                <a:cs typeface="Mangal" pitchFamily="2"/>
              </a:defRPr>
            </a:defPPr>
            <a:lvl1pPr marL="432000" lvl="0" indent="-324000">
              <a:spcBef>
                <a:spcPts val="1417"/>
              </a:spcBef>
              <a:spcAft>
                <a:spcPts val="0"/>
              </a:spcAft>
              <a:buSzPct val="45000"/>
              <a:buFont typeface="StarSymbol"/>
              <a:buChar char="●"/>
              <a:defRPr lang="pl-PL" sz="3200" b="0" i="0" u="none" strike="noStrike" kern="1200" cap="none">
                <a:ln>
                  <a:noFill/>
                </a:ln>
                <a:latin typeface="Liberation Sans" pitchFamily="18"/>
                <a:ea typeface="Microsoft YaHei" pitchFamily="2"/>
                <a:cs typeface="Mangal" pitchFamily="2"/>
              </a:defRPr>
            </a:lvl1pPr>
            <a:lvl2pPr marL="864000" lvl="1" indent="-324000">
              <a:spcBef>
                <a:spcPts val="1134"/>
              </a:spcBef>
              <a:spcAft>
                <a:spcPts val="0"/>
              </a:spcAft>
              <a:buSzPct val="75000"/>
              <a:buFont typeface="StarSymbol"/>
              <a:buChar char="–"/>
              <a:defRPr lang="pl-PL" sz="2800" b="0" i="0" u="none" strike="noStrike" kern="1200" cap="none">
                <a:ln>
                  <a:noFill/>
                </a:ln>
                <a:latin typeface="Liberation Sans" pitchFamily="18"/>
                <a:ea typeface="Microsoft YaHei" pitchFamily="2"/>
                <a:cs typeface="Mangal" pitchFamily="2"/>
              </a:defRPr>
            </a:lvl2pPr>
            <a:lvl3pPr marL="1295999" lvl="2" indent="-288000">
              <a:spcBef>
                <a:spcPts val="850"/>
              </a:spcBef>
              <a:spcAft>
                <a:spcPts val="0"/>
              </a:spcAft>
              <a:buSzPct val="45000"/>
              <a:buFont typeface="StarSymbol"/>
              <a:buChar char="●"/>
              <a:defRPr lang="pl-PL" sz="2400" b="0" i="0" u="none" strike="noStrike" kern="1200" cap="none">
                <a:ln>
                  <a:noFill/>
                </a:ln>
                <a:latin typeface="Liberation Sans" pitchFamily="18"/>
                <a:ea typeface="Microsoft YaHei" pitchFamily="2"/>
                <a:cs typeface="Mangal" pitchFamily="2"/>
              </a:defRPr>
            </a:lvl3pPr>
            <a:lvl4pPr marL="1728000" lvl="3" indent="-216000">
              <a:spcBef>
                <a:spcPts val="567"/>
              </a:spcBef>
              <a:spcAft>
                <a:spcPts val="0"/>
              </a:spcAft>
              <a:buSzPct val="75000"/>
              <a:buFont typeface="StarSymbol"/>
              <a:buChar char="–"/>
              <a:defRPr lang="pl-PL" sz="2000" b="0" i="0" u="none" strike="noStrike" kern="1200" cap="none">
                <a:ln>
                  <a:noFill/>
                </a:ln>
                <a:latin typeface="Liberation Sans" pitchFamily="18"/>
                <a:ea typeface="Microsoft YaHei" pitchFamily="2"/>
                <a:cs typeface="Mangal" pitchFamily="2"/>
              </a:defRPr>
            </a:lvl4pPr>
            <a:lvl5pPr marL="2160000" lvl="4"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5pPr>
            <a:lvl6pPr marL="2592000" lvl="5"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6pPr>
            <a:lvl7pPr marL="3024000" lvl="6"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7pPr>
            <a:lvl8pPr marL="3456000" lvl="7"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8pPr>
            <a:lvl9pPr marL="3887999" lvl="8"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9pPr>
          </a:lstStyle>
          <a:p>
            <a:pPr algn="just">
              <a:buClr>
                <a:schemeClr val="accent3"/>
              </a:buClr>
              <a:defRPr/>
            </a:pPr>
            <a:endParaRPr lang="pl-PL" sz="2000" dirty="0" smtClean="0">
              <a:latin typeface="Brygada 1918" pitchFamily="50" charset="-18"/>
              <a:ea typeface="Brygada 1918" pitchFamily="50" charset="-18"/>
            </a:endParaRPr>
          </a:p>
        </p:txBody>
      </p:sp>
      <p:sp>
        <p:nvSpPr>
          <p:cNvPr id="7" name="Symbol zastępczy tekstu 3"/>
          <p:cNvSpPr txBox="1">
            <a:spLocks/>
          </p:cNvSpPr>
          <p:nvPr/>
        </p:nvSpPr>
        <p:spPr>
          <a:xfrm>
            <a:off x="2852192" y="1637184"/>
            <a:ext cx="6048672" cy="5112568"/>
          </a:xfrm>
          <a:prstGeom prst="rect">
            <a:avLst/>
          </a:prstGeom>
        </p:spPr>
        <p:txBody>
          <a:bodyPr vert="horz">
            <a:normAutofit/>
          </a:bodyPr>
          <a:lstStyle>
            <a:defPPr marL="432000" lvl="0" indent="-324000">
              <a:spcBef>
                <a:spcPts val="1417"/>
              </a:spcBef>
              <a:spcAft>
                <a:spcPts val="0"/>
              </a:spcAft>
              <a:buSzPct val="45000"/>
              <a:buFont typeface="StarSymbol"/>
              <a:buNone/>
              <a:defRPr lang="pl-PL" sz="3200" b="0" i="0" u="none" strike="noStrike" kern="1200" cap="none">
                <a:ln>
                  <a:noFill/>
                </a:ln>
                <a:latin typeface="Liberation Sans" pitchFamily="18"/>
                <a:ea typeface="Microsoft YaHei" pitchFamily="2"/>
                <a:cs typeface="Mangal" pitchFamily="2"/>
              </a:defRPr>
            </a:defPPr>
            <a:lvl1pPr marL="432000" lvl="0" indent="-324000">
              <a:spcBef>
                <a:spcPts val="1417"/>
              </a:spcBef>
              <a:spcAft>
                <a:spcPts val="0"/>
              </a:spcAft>
              <a:buSzPct val="45000"/>
              <a:buFont typeface="StarSymbol"/>
              <a:buChar char="●"/>
              <a:defRPr lang="pl-PL" sz="3200" b="0" i="0" u="none" strike="noStrike" kern="1200" cap="none">
                <a:ln>
                  <a:noFill/>
                </a:ln>
                <a:latin typeface="Liberation Sans" pitchFamily="18"/>
                <a:ea typeface="Microsoft YaHei" pitchFamily="2"/>
                <a:cs typeface="Mangal" pitchFamily="2"/>
              </a:defRPr>
            </a:lvl1pPr>
            <a:lvl2pPr marL="864000" lvl="1" indent="-324000">
              <a:spcBef>
                <a:spcPts val="1134"/>
              </a:spcBef>
              <a:spcAft>
                <a:spcPts val="0"/>
              </a:spcAft>
              <a:buSzPct val="75000"/>
              <a:buFont typeface="StarSymbol"/>
              <a:buChar char="–"/>
              <a:defRPr lang="pl-PL" sz="2800" b="0" i="0" u="none" strike="noStrike" kern="1200" cap="none">
                <a:ln>
                  <a:noFill/>
                </a:ln>
                <a:latin typeface="Liberation Sans" pitchFamily="18"/>
                <a:ea typeface="Microsoft YaHei" pitchFamily="2"/>
                <a:cs typeface="Mangal" pitchFamily="2"/>
              </a:defRPr>
            </a:lvl2pPr>
            <a:lvl3pPr marL="1295999" lvl="2" indent="-288000">
              <a:spcBef>
                <a:spcPts val="850"/>
              </a:spcBef>
              <a:spcAft>
                <a:spcPts val="0"/>
              </a:spcAft>
              <a:buSzPct val="45000"/>
              <a:buFont typeface="StarSymbol"/>
              <a:buChar char="●"/>
              <a:defRPr lang="pl-PL" sz="2400" b="0" i="0" u="none" strike="noStrike" kern="1200" cap="none">
                <a:ln>
                  <a:noFill/>
                </a:ln>
                <a:latin typeface="Liberation Sans" pitchFamily="18"/>
                <a:ea typeface="Microsoft YaHei" pitchFamily="2"/>
                <a:cs typeface="Mangal" pitchFamily="2"/>
              </a:defRPr>
            </a:lvl3pPr>
            <a:lvl4pPr marL="1728000" lvl="3" indent="-216000">
              <a:spcBef>
                <a:spcPts val="567"/>
              </a:spcBef>
              <a:spcAft>
                <a:spcPts val="0"/>
              </a:spcAft>
              <a:buSzPct val="75000"/>
              <a:buFont typeface="StarSymbol"/>
              <a:buChar char="–"/>
              <a:defRPr lang="pl-PL" sz="2000" b="0" i="0" u="none" strike="noStrike" kern="1200" cap="none">
                <a:ln>
                  <a:noFill/>
                </a:ln>
                <a:latin typeface="Liberation Sans" pitchFamily="18"/>
                <a:ea typeface="Microsoft YaHei" pitchFamily="2"/>
                <a:cs typeface="Mangal" pitchFamily="2"/>
              </a:defRPr>
            </a:lvl4pPr>
            <a:lvl5pPr marL="2160000" lvl="4"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5pPr>
            <a:lvl6pPr marL="2592000" lvl="5"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6pPr>
            <a:lvl7pPr marL="3024000" lvl="6"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7pPr>
            <a:lvl8pPr marL="3456000" lvl="7"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8pPr>
            <a:lvl9pPr marL="3887999" lvl="8"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9pPr>
          </a:lstStyle>
          <a:p>
            <a:pPr algn="just">
              <a:buClr>
                <a:schemeClr val="accent3"/>
              </a:buClr>
              <a:defRPr/>
            </a:pPr>
            <a:r>
              <a:rPr lang="pl-PL" sz="2000" dirty="0" smtClean="0">
                <a:latin typeface="Brygada 1918" pitchFamily="50" charset="-18"/>
                <a:ea typeface="Brygada 1918" pitchFamily="50" charset="-18"/>
              </a:rPr>
              <a:t>Zbroja turniejowa była cięższą wersją zbroi bojowej dostosowaną do walk turniejowych. W zbrojach tego typu płyty były grubsze, dozbrajano również niektóre części zbroi dodając płyt uzupełniających. Wzmacniano tak głównie część lewą, szczególnie hełm, naramiennik </a:t>
            </a:r>
            <a:r>
              <a:rPr lang="pl-PL" sz="2000" smtClean="0">
                <a:latin typeface="Brygada 1918" pitchFamily="50" charset="-18"/>
                <a:ea typeface="Brygada 1918" pitchFamily="50" charset="-18"/>
              </a:rPr>
              <a:t>i nałokietnik, </a:t>
            </a:r>
            <a:r>
              <a:rPr lang="pl-PL" sz="2000" dirty="0" smtClean="0">
                <a:latin typeface="Brygada 1918" pitchFamily="50" charset="-18"/>
                <a:ea typeface="Brygada 1918" pitchFamily="50" charset="-18"/>
              </a:rPr>
              <a:t>jako że te części przyjmowały na siebie uderzenie kopii przeciwnika.</a:t>
            </a:r>
          </a:p>
        </p:txBody>
      </p:sp>
      <p:pic>
        <p:nvPicPr>
          <p:cNvPr id="10" name="Obraz 9" descr="mzm_mt_386_1(1).jpg"/>
          <p:cNvPicPr>
            <a:picLocks noChangeAspect="1"/>
          </p:cNvPicPr>
          <p:nvPr/>
        </p:nvPicPr>
        <p:blipFill>
          <a:blip r:embed="rId2" cstate="print"/>
          <a:stretch>
            <a:fillRect/>
          </a:stretch>
        </p:blipFill>
        <p:spPr>
          <a:xfrm>
            <a:off x="251520" y="4293096"/>
            <a:ext cx="2736304" cy="2052228"/>
          </a:xfrm>
          <a:prstGeom prst="rect">
            <a:avLst/>
          </a:prstGeom>
        </p:spPr>
      </p:pic>
      <p:pic>
        <p:nvPicPr>
          <p:cNvPr id="11" name="Obraz 10" descr="mzm_mt_386_3.jpg"/>
          <p:cNvPicPr>
            <a:picLocks noChangeAspect="1"/>
          </p:cNvPicPr>
          <p:nvPr/>
        </p:nvPicPr>
        <p:blipFill>
          <a:blip r:embed="rId3" cstate="print"/>
          <a:srcRect t="5824" b="13454"/>
          <a:stretch>
            <a:fillRect/>
          </a:stretch>
        </p:blipFill>
        <p:spPr>
          <a:xfrm>
            <a:off x="179512" y="620688"/>
            <a:ext cx="2007096" cy="2160240"/>
          </a:xfrm>
          <a:prstGeom prst="rect">
            <a:avLst/>
          </a:prstGeom>
        </p:spPr>
      </p:pic>
      <p:pic>
        <p:nvPicPr>
          <p:cNvPr id="12" name="Obraz 11" descr="mzm_mt_386_2.jpg"/>
          <p:cNvPicPr>
            <a:picLocks noChangeAspect="1"/>
          </p:cNvPicPr>
          <p:nvPr/>
        </p:nvPicPr>
        <p:blipFill>
          <a:blip r:embed="rId4" cstate="print"/>
          <a:srcRect l="20573" r="14279"/>
          <a:stretch>
            <a:fillRect/>
          </a:stretch>
        </p:blipFill>
        <p:spPr>
          <a:xfrm>
            <a:off x="1763688" y="2852936"/>
            <a:ext cx="1224136" cy="1409253"/>
          </a:xfrm>
          <a:prstGeom prst="rect">
            <a:avLst/>
          </a:prstGeom>
        </p:spPr>
      </p:pic>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539552" y="476672"/>
            <a:ext cx="8229600" cy="432048"/>
          </a:xfrm>
        </p:spPr>
        <p:txBody>
          <a:bodyPr>
            <a:normAutofit fontScale="90000"/>
          </a:bodyPr>
          <a:lstStyle/>
          <a:p>
            <a:pPr algn="ctr"/>
            <a:r>
              <a:rPr lang="pl-PL" dirty="0" smtClean="0">
                <a:latin typeface="Brygada 1918" pitchFamily="50" charset="-18"/>
                <a:ea typeface="Brygada 1918" pitchFamily="50" charset="-18"/>
              </a:rPr>
              <a:t>Zbroje</a:t>
            </a:r>
            <a:endParaRPr lang="pl-PL" dirty="0">
              <a:latin typeface="Brygada 1918" pitchFamily="50" charset="-18"/>
              <a:ea typeface="Brygada 1918" pitchFamily="50" charset="-18"/>
            </a:endParaRPr>
          </a:p>
        </p:txBody>
      </p:sp>
      <p:sp>
        <p:nvSpPr>
          <p:cNvPr id="5" name="Tytuł 2"/>
          <p:cNvSpPr txBox="1">
            <a:spLocks/>
          </p:cNvSpPr>
          <p:nvPr/>
        </p:nvSpPr>
        <p:spPr>
          <a:xfrm>
            <a:off x="72360" y="867489"/>
            <a:ext cx="9071640" cy="523220"/>
          </a:xfrm>
          <a:prstGeom prst="rect">
            <a:avLst/>
          </a:prstGeom>
        </p:spPr>
        <p:txBody>
          <a:bodyPr vert="horz" anchor="ctr">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algn="ctr" defTabSz="914400" rtl="0" eaLnBrk="1" fontAlgn="auto" latinLnBrk="0" hangingPunct="1">
              <a:lnSpc>
                <a:spcPct val="100000"/>
              </a:lnSpc>
              <a:spcBef>
                <a:spcPct val="0"/>
              </a:spcBef>
              <a:spcAft>
                <a:spcPts val="0"/>
              </a:spcAft>
              <a:buClrTx/>
              <a:buSzPct val="45000"/>
              <a:buFont typeface="StarSymbol"/>
              <a:buNone/>
              <a:tabLst/>
              <a:defRPr/>
            </a:pPr>
            <a:r>
              <a:rPr lang="pl-PL" sz="2800" dirty="0" smtClean="0">
                <a:solidFill>
                  <a:schemeClr val="tx2"/>
                </a:solidFill>
                <a:latin typeface="Brygada 1918" pitchFamily="50" charset="-18"/>
                <a:ea typeface="Brygada 1918" pitchFamily="50" charset="-18"/>
                <a:cs typeface="+mj-cs"/>
              </a:rPr>
              <a:t>Zbroja husarska</a:t>
            </a:r>
            <a:endParaRPr kumimoji="0" lang="pl-PL" sz="2800" b="0" i="0" u="none" strike="noStrike" kern="1200" cap="none" spc="0" normalizeH="0" baseline="0" noProof="0" dirty="0">
              <a:ln>
                <a:noFill/>
              </a:ln>
              <a:solidFill>
                <a:schemeClr val="tx2"/>
              </a:solidFill>
              <a:effectLst/>
              <a:uLnTx/>
              <a:uFillTx/>
              <a:latin typeface="Brygada 1918" pitchFamily="50" charset="-18"/>
              <a:ea typeface="Brygada 1918" pitchFamily="50" charset="-18"/>
              <a:cs typeface="+mj-cs"/>
            </a:endParaRPr>
          </a:p>
        </p:txBody>
      </p:sp>
      <p:sp>
        <p:nvSpPr>
          <p:cNvPr id="6" name="Symbol zastępczy tekstu 3"/>
          <p:cNvSpPr txBox="1">
            <a:spLocks/>
          </p:cNvSpPr>
          <p:nvPr/>
        </p:nvSpPr>
        <p:spPr>
          <a:xfrm>
            <a:off x="2699792" y="1484784"/>
            <a:ext cx="6048672" cy="5112568"/>
          </a:xfrm>
          <a:prstGeom prst="rect">
            <a:avLst/>
          </a:prstGeom>
        </p:spPr>
        <p:txBody>
          <a:bodyPr vert="horz">
            <a:normAutofit/>
          </a:bodyPr>
          <a:lstStyle>
            <a:defPPr marL="432000" lvl="0" indent="-324000">
              <a:spcBef>
                <a:spcPts val="1417"/>
              </a:spcBef>
              <a:spcAft>
                <a:spcPts val="0"/>
              </a:spcAft>
              <a:buSzPct val="45000"/>
              <a:buFont typeface="StarSymbol"/>
              <a:buNone/>
              <a:defRPr lang="pl-PL" sz="3200" b="0" i="0" u="none" strike="noStrike" kern="1200" cap="none">
                <a:ln>
                  <a:noFill/>
                </a:ln>
                <a:latin typeface="Liberation Sans" pitchFamily="18"/>
                <a:ea typeface="Microsoft YaHei" pitchFamily="2"/>
                <a:cs typeface="Mangal" pitchFamily="2"/>
              </a:defRPr>
            </a:defPPr>
            <a:lvl1pPr marL="432000" lvl="0" indent="-324000">
              <a:spcBef>
                <a:spcPts val="1417"/>
              </a:spcBef>
              <a:spcAft>
                <a:spcPts val="0"/>
              </a:spcAft>
              <a:buSzPct val="45000"/>
              <a:buFont typeface="StarSymbol"/>
              <a:buChar char="●"/>
              <a:defRPr lang="pl-PL" sz="3200" b="0" i="0" u="none" strike="noStrike" kern="1200" cap="none">
                <a:ln>
                  <a:noFill/>
                </a:ln>
                <a:latin typeface="Liberation Sans" pitchFamily="18"/>
                <a:ea typeface="Microsoft YaHei" pitchFamily="2"/>
                <a:cs typeface="Mangal" pitchFamily="2"/>
              </a:defRPr>
            </a:lvl1pPr>
            <a:lvl2pPr marL="864000" lvl="1" indent="-324000">
              <a:spcBef>
                <a:spcPts val="1134"/>
              </a:spcBef>
              <a:spcAft>
                <a:spcPts val="0"/>
              </a:spcAft>
              <a:buSzPct val="75000"/>
              <a:buFont typeface="StarSymbol"/>
              <a:buChar char="–"/>
              <a:defRPr lang="pl-PL" sz="2800" b="0" i="0" u="none" strike="noStrike" kern="1200" cap="none">
                <a:ln>
                  <a:noFill/>
                </a:ln>
                <a:latin typeface="Liberation Sans" pitchFamily="18"/>
                <a:ea typeface="Microsoft YaHei" pitchFamily="2"/>
                <a:cs typeface="Mangal" pitchFamily="2"/>
              </a:defRPr>
            </a:lvl2pPr>
            <a:lvl3pPr marL="1295999" lvl="2" indent="-288000">
              <a:spcBef>
                <a:spcPts val="850"/>
              </a:spcBef>
              <a:spcAft>
                <a:spcPts val="0"/>
              </a:spcAft>
              <a:buSzPct val="45000"/>
              <a:buFont typeface="StarSymbol"/>
              <a:buChar char="●"/>
              <a:defRPr lang="pl-PL" sz="2400" b="0" i="0" u="none" strike="noStrike" kern="1200" cap="none">
                <a:ln>
                  <a:noFill/>
                </a:ln>
                <a:latin typeface="Liberation Sans" pitchFamily="18"/>
                <a:ea typeface="Microsoft YaHei" pitchFamily="2"/>
                <a:cs typeface="Mangal" pitchFamily="2"/>
              </a:defRPr>
            </a:lvl3pPr>
            <a:lvl4pPr marL="1728000" lvl="3" indent="-216000">
              <a:spcBef>
                <a:spcPts val="567"/>
              </a:spcBef>
              <a:spcAft>
                <a:spcPts val="0"/>
              </a:spcAft>
              <a:buSzPct val="75000"/>
              <a:buFont typeface="StarSymbol"/>
              <a:buChar char="–"/>
              <a:defRPr lang="pl-PL" sz="2000" b="0" i="0" u="none" strike="noStrike" kern="1200" cap="none">
                <a:ln>
                  <a:noFill/>
                </a:ln>
                <a:latin typeface="Liberation Sans" pitchFamily="18"/>
                <a:ea typeface="Microsoft YaHei" pitchFamily="2"/>
                <a:cs typeface="Mangal" pitchFamily="2"/>
              </a:defRPr>
            </a:lvl4pPr>
            <a:lvl5pPr marL="2160000" lvl="4"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5pPr>
            <a:lvl6pPr marL="2592000" lvl="5"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6pPr>
            <a:lvl7pPr marL="3024000" lvl="6"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7pPr>
            <a:lvl8pPr marL="3456000" lvl="7"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8pPr>
            <a:lvl9pPr marL="3887999" lvl="8"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9pPr>
          </a:lstStyle>
          <a:p>
            <a:pPr algn="just">
              <a:buClr>
                <a:schemeClr val="accent3"/>
              </a:buClr>
              <a:defRPr/>
            </a:pPr>
            <a:endParaRPr lang="pl-PL" sz="2000" dirty="0" smtClean="0">
              <a:latin typeface="Brygada 1918" pitchFamily="50" charset="-18"/>
              <a:ea typeface="Brygada 1918" pitchFamily="50" charset="-18"/>
            </a:endParaRPr>
          </a:p>
        </p:txBody>
      </p:sp>
      <p:sp>
        <p:nvSpPr>
          <p:cNvPr id="7" name="Symbol zastępczy tekstu 3"/>
          <p:cNvSpPr txBox="1">
            <a:spLocks/>
          </p:cNvSpPr>
          <p:nvPr/>
        </p:nvSpPr>
        <p:spPr>
          <a:xfrm>
            <a:off x="2852192" y="1637184"/>
            <a:ext cx="6048672" cy="5112568"/>
          </a:xfrm>
          <a:prstGeom prst="rect">
            <a:avLst/>
          </a:prstGeom>
        </p:spPr>
        <p:txBody>
          <a:bodyPr vert="horz">
            <a:normAutofit lnSpcReduction="10000"/>
          </a:bodyPr>
          <a:lstStyle>
            <a:defPPr marL="432000" lvl="0" indent="-324000">
              <a:spcBef>
                <a:spcPts val="1417"/>
              </a:spcBef>
              <a:spcAft>
                <a:spcPts val="0"/>
              </a:spcAft>
              <a:buSzPct val="45000"/>
              <a:buFont typeface="StarSymbol"/>
              <a:buNone/>
              <a:defRPr lang="pl-PL" sz="3200" b="0" i="0" u="none" strike="noStrike" kern="1200" cap="none">
                <a:ln>
                  <a:noFill/>
                </a:ln>
                <a:latin typeface="Liberation Sans" pitchFamily="18"/>
                <a:ea typeface="Microsoft YaHei" pitchFamily="2"/>
                <a:cs typeface="Mangal" pitchFamily="2"/>
              </a:defRPr>
            </a:defPPr>
            <a:lvl1pPr marL="432000" lvl="0" indent="-324000">
              <a:spcBef>
                <a:spcPts val="1417"/>
              </a:spcBef>
              <a:spcAft>
                <a:spcPts val="0"/>
              </a:spcAft>
              <a:buSzPct val="45000"/>
              <a:buFont typeface="StarSymbol"/>
              <a:buChar char="●"/>
              <a:defRPr lang="pl-PL" sz="3200" b="0" i="0" u="none" strike="noStrike" kern="1200" cap="none">
                <a:ln>
                  <a:noFill/>
                </a:ln>
                <a:latin typeface="Liberation Sans" pitchFamily="18"/>
                <a:ea typeface="Microsoft YaHei" pitchFamily="2"/>
                <a:cs typeface="Mangal" pitchFamily="2"/>
              </a:defRPr>
            </a:lvl1pPr>
            <a:lvl2pPr marL="864000" lvl="1" indent="-324000">
              <a:spcBef>
                <a:spcPts val="1134"/>
              </a:spcBef>
              <a:spcAft>
                <a:spcPts val="0"/>
              </a:spcAft>
              <a:buSzPct val="75000"/>
              <a:buFont typeface="StarSymbol"/>
              <a:buChar char="–"/>
              <a:defRPr lang="pl-PL" sz="2800" b="0" i="0" u="none" strike="noStrike" kern="1200" cap="none">
                <a:ln>
                  <a:noFill/>
                </a:ln>
                <a:latin typeface="Liberation Sans" pitchFamily="18"/>
                <a:ea typeface="Microsoft YaHei" pitchFamily="2"/>
                <a:cs typeface="Mangal" pitchFamily="2"/>
              </a:defRPr>
            </a:lvl2pPr>
            <a:lvl3pPr marL="1295999" lvl="2" indent="-288000">
              <a:spcBef>
                <a:spcPts val="850"/>
              </a:spcBef>
              <a:spcAft>
                <a:spcPts val="0"/>
              </a:spcAft>
              <a:buSzPct val="45000"/>
              <a:buFont typeface="StarSymbol"/>
              <a:buChar char="●"/>
              <a:defRPr lang="pl-PL" sz="2400" b="0" i="0" u="none" strike="noStrike" kern="1200" cap="none">
                <a:ln>
                  <a:noFill/>
                </a:ln>
                <a:latin typeface="Liberation Sans" pitchFamily="18"/>
                <a:ea typeface="Microsoft YaHei" pitchFamily="2"/>
                <a:cs typeface="Mangal" pitchFamily="2"/>
              </a:defRPr>
            </a:lvl3pPr>
            <a:lvl4pPr marL="1728000" lvl="3" indent="-216000">
              <a:spcBef>
                <a:spcPts val="567"/>
              </a:spcBef>
              <a:spcAft>
                <a:spcPts val="0"/>
              </a:spcAft>
              <a:buSzPct val="75000"/>
              <a:buFont typeface="StarSymbol"/>
              <a:buChar char="–"/>
              <a:defRPr lang="pl-PL" sz="2000" b="0" i="0" u="none" strike="noStrike" kern="1200" cap="none">
                <a:ln>
                  <a:noFill/>
                </a:ln>
                <a:latin typeface="Liberation Sans" pitchFamily="18"/>
                <a:ea typeface="Microsoft YaHei" pitchFamily="2"/>
                <a:cs typeface="Mangal" pitchFamily="2"/>
              </a:defRPr>
            </a:lvl4pPr>
            <a:lvl5pPr marL="2160000" lvl="4"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5pPr>
            <a:lvl6pPr marL="2592000" lvl="5"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6pPr>
            <a:lvl7pPr marL="3024000" lvl="6"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7pPr>
            <a:lvl8pPr marL="3456000" lvl="7"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8pPr>
            <a:lvl9pPr marL="3887999" lvl="8"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9pPr>
          </a:lstStyle>
          <a:p>
            <a:pPr algn="just">
              <a:buClr>
                <a:schemeClr val="accent3"/>
              </a:buClr>
              <a:defRPr/>
            </a:pPr>
            <a:r>
              <a:rPr lang="pl-PL" sz="2000" dirty="0" smtClean="0">
                <a:latin typeface="Brygada 1918" pitchFamily="50" charset="-18"/>
                <a:ea typeface="Brygada 1918" pitchFamily="50" charset="-18"/>
              </a:rPr>
              <a:t>Około połowy XVI w. zanikają ciężkozbrojne chorągwie kopijnicze. Rolę ciężkiej jazdy przejmują wówczas chorągwie husarskie, w których uzbrojeniu ochronnym pojawiają się półzbroje płytowe. Ostateczne uzbrojenie ustala się w okresie panowania Stefana Batorego, wielkiego reformatora polskiej armii.</a:t>
            </a:r>
          </a:p>
          <a:p>
            <a:pPr algn="just">
              <a:buClr>
                <a:schemeClr val="accent3"/>
              </a:buClr>
              <a:defRPr/>
            </a:pPr>
            <a:r>
              <a:rPr lang="pl-PL" sz="2000" dirty="0" smtClean="0">
                <a:latin typeface="Brygada 1918" pitchFamily="50" charset="-18"/>
                <a:ea typeface="Brygada 1918" pitchFamily="50" charset="-18"/>
              </a:rPr>
              <a:t>Zbroja husarska w XVII wieku składała się z napierśnika (czasem z naplecznikiem), obojczyka, naramienników, oraz karwaszy (bardzo rzadko doczepiano do niej </a:t>
            </a:r>
            <a:r>
              <a:rPr lang="pl-PL" sz="2000" dirty="0" err="1" smtClean="0">
                <a:latin typeface="Brygada 1918" pitchFamily="50" charset="-18"/>
                <a:ea typeface="Brygada 1918" pitchFamily="50" charset="-18"/>
              </a:rPr>
              <a:t>folgowe</a:t>
            </a:r>
            <a:r>
              <a:rPr lang="pl-PL" sz="2000" dirty="0" smtClean="0">
                <a:latin typeface="Brygada 1918" pitchFamily="50" charset="-18"/>
                <a:ea typeface="Brygada 1918" pitchFamily="50" charset="-18"/>
              </a:rPr>
              <a:t> nabiodrki). Całość ważyła koło 10 </a:t>
            </a:r>
            <a:r>
              <a:rPr lang="pl-PL" sz="2000" dirty="0" err="1" smtClean="0">
                <a:latin typeface="Brygada 1918" pitchFamily="50" charset="-18"/>
                <a:ea typeface="Brygada 1918" pitchFamily="50" charset="-18"/>
              </a:rPr>
              <a:t>kg</a:t>
            </a:r>
            <a:r>
              <a:rPr lang="pl-PL" sz="2000" dirty="0" smtClean="0">
                <a:latin typeface="Brygada 1918" pitchFamily="50" charset="-18"/>
                <a:ea typeface="Brygada 1918" pitchFamily="50" charset="-18"/>
              </a:rPr>
              <a:t>. Zbroje te pod kątem zdobień dzielimy na dwa typy</a:t>
            </a:r>
          </a:p>
          <a:p>
            <a:pPr algn="just">
              <a:buClr>
                <a:schemeClr val="accent3"/>
              </a:buClr>
              <a:buNone/>
              <a:defRPr/>
            </a:pPr>
            <a:r>
              <a:rPr lang="pl-PL" sz="2000" dirty="0" smtClean="0">
                <a:latin typeface="Brygada 1918" pitchFamily="50" charset="-18"/>
                <a:ea typeface="Brygada 1918" pitchFamily="50" charset="-18"/>
              </a:rPr>
              <a:t>		- zbroja typu starszego (1640-1675) </a:t>
            </a:r>
          </a:p>
          <a:p>
            <a:pPr algn="just">
              <a:buClr>
                <a:schemeClr val="accent3"/>
              </a:buClr>
              <a:buNone/>
              <a:defRPr/>
            </a:pPr>
            <a:r>
              <a:rPr lang="pl-PL" sz="2000" dirty="0" smtClean="0">
                <a:latin typeface="Brygada 1918" pitchFamily="50" charset="-18"/>
                <a:ea typeface="Brygada 1918" pitchFamily="50" charset="-18"/>
              </a:rPr>
              <a:t>		- zbroja typu młodszego (1675-1730)</a:t>
            </a:r>
          </a:p>
        </p:txBody>
      </p:sp>
      <p:pic>
        <p:nvPicPr>
          <p:cNvPr id="8" name="Obraz 7" descr="mzm_mt_464_1-4(7).jpg"/>
          <p:cNvPicPr>
            <a:picLocks noChangeAspect="1"/>
          </p:cNvPicPr>
          <p:nvPr/>
        </p:nvPicPr>
        <p:blipFill>
          <a:blip r:embed="rId2" cstate="print"/>
          <a:srcRect l="10420" r="10388"/>
          <a:stretch>
            <a:fillRect/>
          </a:stretch>
        </p:blipFill>
        <p:spPr>
          <a:xfrm>
            <a:off x="251520" y="1340768"/>
            <a:ext cx="2267744" cy="2603114"/>
          </a:xfrm>
          <a:prstGeom prst="rect">
            <a:avLst/>
          </a:prstGeom>
        </p:spPr>
      </p:pic>
      <p:pic>
        <p:nvPicPr>
          <p:cNvPr id="9" name="Obraz 8" descr="mzm_mt_61.jpg"/>
          <p:cNvPicPr>
            <a:picLocks noChangeAspect="1"/>
          </p:cNvPicPr>
          <p:nvPr/>
        </p:nvPicPr>
        <p:blipFill>
          <a:blip r:embed="rId3" cstate="print"/>
          <a:stretch>
            <a:fillRect/>
          </a:stretch>
        </p:blipFill>
        <p:spPr>
          <a:xfrm>
            <a:off x="251520" y="4077072"/>
            <a:ext cx="1009203" cy="1540768"/>
          </a:xfrm>
          <a:prstGeom prst="rect">
            <a:avLst/>
          </a:prstGeom>
        </p:spPr>
      </p:pic>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539552" y="476672"/>
            <a:ext cx="8229600" cy="432048"/>
          </a:xfrm>
        </p:spPr>
        <p:txBody>
          <a:bodyPr>
            <a:normAutofit fontScale="90000"/>
          </a:bodyPr>
          <a:lstStyle/>
          <a:p>
            <a:pPr algn="ctr"/>
            <a:r>
              <a:rPr lang="pl-PL" dirty="0" smtClean="0">
                <a:latin typeface="Brygada 1918" pitchFamily="50" charset="-18"/>
                <a:ea typeface="Brygada 1918" pitchFamily="50" charset="-18"/>
              </a:rPr>
              <a:t>Zbroje</a:t>
            </a:r>
            <a:endParaRPr lang="pl-PL" dirty="0">
              <a:latin typeface="Brygada 1918" pitchFamily="50" charset="-18"/>
              <a:ea typeface="Brygada 1918" pitchFamily="50" charset="-18"/>
            </a:endParaRPr>
          </a:p>
        </p:txBody>
      </p:sp>
      <p:sp>
        <p:nvSpPr>
          <p:cNvPr id="5" name="Tytuł 2"/>
          <p:cNvSpPr txBox="1">
            <a:spLocks/>
          </p:cNvSpPr>
          <p:nvPr/>
        </p:nvSpPr>
        <p:spPr>
          <a:xfrm>
            <a:off x="72360" y="867489"/>
            <a:ext cx="9071640" cy="523220"/>
          </a:xfrm>
          <a:prstGeom prst="rect">
            <a:avLst/>
          </a:prstGeom>
        </p:spPr>
        <p:txBody>
          <a:bodyPr vert="horz" anchor="ctr">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algn="ctr" defTabSz="914400" rtl="0" eaLnBrk="1" fontAlgn="auto" latinLnBrk="0" hangingPunct="1">
              <a:lnSpc>
                <a:spcPct val="100000"/>
              </a:lnSpc>
              <a:spcBef>
                <a:spcPct val="0"/>
              </a:spcBef>
              <a:spcAft>
                <a:spcPts val="0"/>
              </a:spcAft>
              <a:buClrTx/>
              <a:buSzPct val="45000"/>
              <a:buFont typeface="StarSymbol"/>
              <a:buNone/>
              <a:tabLst/>
              <a:defRPr/>
            </a:pPr>
            <a:r>
              <a:rPr lang="pl-PL" sz="2800" dirty="0" smtClean="0">
                <a:solidFill>
                  <a:schemeClr val="tx2"/>
                </a:solidFill>
                <a:latin typeface="Brygada 1918" pitchFamily="50" charset="-18"/>
                <a:ea typeface="Brygada 1918" pitchFamily="50" charset="-18"/>
                <a:cs typeface="+mj-cs"/>
              </a:rPr>
              <a:t>Skrzydła husarskie</a:t>
            </a:r>
            <a:endParaRPr kumimoji="0" lang="pl-PL" sz="2800" b="0" i="0" u="none" strike="noStrike" kern="1200" cap="none" spc="0" normalizeH="0" baseline="0" noProof="0" dirty="0">
              <a:ln>
                <a:noFill/>
              </a:ln>
              <a:solidFill>
                <a:schemeClr val="tx2"/>
              </a:solidFill>
              <a:effectLst/>
              <a:uLnTx/>
              <a:uFillTx/>
              <a:latin typeface="Brygada 1918" pitchFamily="50" charset="-18"/>
              <a:ea typeface="Brygada 1918" pitchFamily="50" charset="-18"/>
              <a:cs typeface="+mj-cs"/>
            </a:endParaRPr>
          </a:p>
        </p:txBody>
      </p:sp>
      <p:sp>
        <p:nvSpPr>
          <p:cNvPr id="6" name="Symbol zastępczy tekstu 3"/>
          <p:cNvSpPr txBox="1">
            <a:spLocks/>
          </p:cNvSpPr>
          <p:nvPr/>
        </p:nvSpPr>
        <p:spPr>
          <a:xfrm>
            <a:off x="2699792" y="1484784"/>
            <a:ext cx="6048672" cy="5112568"/>
          </a:xfrm>
          <a:prstGeom prst="rect">
            <a:avLst/>
          </a:prstGeom>
        </p:spPr>
        <p:txBody>
          <a:bodyPr vert="horz">
            <a:normAutofit/>
          </a:bodyPr>
          <a:lstStyle>
            <a:defPPr marL="432000" lvl="0" indent="-324000">
              <a:spcBef>
                <a:spcPts val="1417"/>
              </a:spcBef>
              <a:spcAft>
                <a:spcPts val="0"/>
              </a:spcAft>
              <a:buSzPct val="45000"/>
              <a:buFont typeface="StarSymbol"/>
              <a:buNone/>
              <a:defRPr lang="pl-PL" sz="3200" b="0" i="0" u="none" strike="noStrike" kern="1200" cap="none">
                <a:ln>
                  <a:noFill/>
                </a:ln>
                <a:latin typeface="Liberation Sans" pitchFamily="18"/>
                <a:ea typeface="Microsoft YaHei" pitchFamily="2"/>
                <a:cs typeface="Mangal" pitchFamily="2"/>
              </a:defRPr>
            </a:defPPr>
            <a:lvl1pPr marL="432000" lvl="0" indent="-324000">
              <a:spcBef>
                <a:spcPts val="1417"/>
              </a:spcBef>
              <a:spcAft>
                <a:spcPts val="0"/>
              </a:spcAft>
              <a:buSzPct val="45000"/>
              <a:buFont typeface="StarSymbol"/>
              <a:buChar char="●"/>
              <a:defRPr lang="pl-PL" sz="3200" b="0" i="0" u="none" strike="noStrike" kern="1200" cap="none">
                <a:ln>
                  <a:noFill/>
                </a:ln>
                <a:latin typeface="Liberation Sans" pitchFamily="18"/>
                <a:ea typeface="Microsoft YaHei" pitchFamily="2"/>
                <a:cs typeface="Mangal" pitchFamily="2"/>
              </a:defRPr>
            </a:lvl1pPr>
            <a:lvl2pPr marL="864000" lvl="1" indent="-324000">
              <a:spcBef>
                <a:spcPts val="1134"/>
              </a:spcBef>
              <a:spcAft>
                <a:spcPts val="0"/>
              </a:spcAft>
              <a:buSzPct val="75000"/>
              <a:buFont typeface="StarSymbol"/>
              <a:buChar char="–"/>
              <a:defRPr lang="pl-PL" sz="2800" b="0" i="0" u="none" strike="noStrike" kern="1200" cap="none">
                <a:ln>
                  <a:noFill/>
                </a:ln>
                <a:latin typeface="Liberation Sans" pitchFamily="18"/>
                <a:ea typeface="Microsoft YaHei" pitchFamily="2"/>
                <a:cs typeface="Mangal" pitchFamily="2"/>
              </a:defRPr>
            </a:lvl2pPr>
            <a:lvl3pPr marL="1295999" lvl="2" indent="-288000">
              <a:spcBef>
                <a:spcPts val="850"/>
              </a:spcBef>
              <a:spcAft>
                <a:spcPts val="0"/>
              </a:spcAft>
              <a:buSzPct val="45000"/>
              <a:buFont typeface="StarSymbol"/>
              <a:buChar char="●"/>
              <a:defRPr lang="pl-PL" sz="2400" b="0" i="0" u="none" strike="noStrike" kern="1200" cap="none">
                <a:ln>
                  <a:noFill/>
                </a:ln>
                <a:latin typeface="Liberation Sans" pitchFamily="18"/>
                <a:ea typeface="Microsoft YaHei" pitchFamily="2"/>
                <a:cs typeface="Mangal" pitchFamily="2"/>
              </a:defRPr>
            </a:lvl3pPr>
            <a:lvl4pPr marL="1728000" lvl="3" indent="-216000">
              <a:spcBef>
                <a:spcPts val="567"/>
              </a:spcBef>
              <a:spcAft>
                <a:spcPts val="0"/>
              </a:spcAft>
              <a:buSzPct val="75000"/>
              <a:buFont typeface="StarSymbol"/>
              <a:buChar char="–"/>
              <a:defRPr lang="pl-PL" sz="2000" b="0" i="0" u="none" strike="noStrike" kern="1200" cap="none">
                <a:ln>
                  <a:noFill/>
                </a:ln>
                <a:latin typeface="Liberation Sans" pitchFamily="18"/>
                <a:ea typeface="Microsoft YaHei" pitchFamily="2"/>
                <a:cs typeface="Mangal" pitchFamily="2"/>
              </a:defRPr>
            </a:lvl4pPr>
            <a:lvl5pPr marL="2160000" lvl="4"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5pPr>
            <a:lvl6pPr marL="2592000" lvl="5"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6pPr>
            <a:lvl7pPr marL="3024000" lvl="6"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7pPr>
            <a:lvl8pPr marL="3456000" lvl="7"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8pPr>
            <a:lvl9pPr marL="3887999" lvl="8"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9pPr>
          </a:lstStyle>
          <a:p>
            <a:pPr algn="just">
              <a:buClr>
                <a:schemeClr val="accent3"/>
              </a:buClr>
              <a:defRPr/>
            </a:pPr>
            <a:endParaRPr lang="pl-PL" sz="2000" dirty="0" smtClean="0">
              <a:latin typeface="Brygada 1918" pitchFamily="50" charset="-18"/>
              <a:ea typeface="Brygada 1918" pitchFamily="50" charset="-18"/>
            </a:endParaRPr>
          </a:p>
        </p:txBody>
      </p:sp>
      <p:sp>
        <p:nvSpPr>
          <p:cNvPr id="7" name="Symbol zastępczy tekstu 3"/>
          <p:cNvSpPr txBox="1">
            <a:spLocks/>
          </p:cNvSpPr>
          <p:nvPr/>
        </p:nvSpPr>
        <p:spPr>
          <a:xfrm>
            <a:off x="2852192" y="1637184"/>
            <a:ext cx="6048672" cy="5112568"/>
          </a:xfrm>
          <a:prstGeom prst="rect">
            <a:avLst/>
          </a:prstGeom>
        </p:spPr>
        <p:txBody>
          <a:bodyPr vert="horz">
            <a:normAutofit fontScale="62500" lnSpcReduction="20000"/>
          </a:bodyPr>
          <a:lstStyle>
            <a:defPPr marL="432000" lvl="0" indent="-324000">
              <a:spcBef>
                <a:spcPts val="1417"/>
              </a:spcBef>
              <a:spcAft>
                <a:spcPts val="0"/>
              </a:spcAft>
              <a:buSzPct val="45000"/>
              <a:buFont typeface="StarSymbol"/>
              <a:buNone/>
              <a:defRPr lang="pl-PL" sz="3200" b="0" i="0" u="none" strike="noStrike" kern="1200" cap="none">
                <a:ln>
                  <a:noFill/>
                </a:ln>
                <a:latin typeface="Liberation Sans" pitchFamily="18"/>
                <a:ea typeface="Microsoft YaHei" pitchFamily="2"/>
                <a:cs typeface="Mangal" pitchFamily="2"/>
              </a:defRPr>
            </a:defPPr>
            <a:lvl1pPr marL="432000" lvl="0" indent="-324000">
              <a:spcBef>
                <a:spcPts val="1417"/>
              </a:spcBef>
              <a:spcAft>
                <a:spcPts val="0"/>
              </a:spcAft>
              <a:buSzPct val="45000"/>
              <a:buFont typeface="StarSymbol"/>
              <a:buChar char="●"/>
              <a:defRPr lang="pl-PL" sz="3200" b="0" i="0" u="none" strike="noStrike" kern="1200" cap="none">
                <a:ln>
                  <a:noFill/>
                </a:ln>
                <a:latin typeface="Liberation Sans" pitchFamily="18"/>
                <a:ea typeface="Microsoft YaHei" pitchFamily="2"/>
                <a:cs typeface="Mangal" pitchFamily="2"/>
              </a:defRPr>
            </a:lvl1pPr>
            <a:lvl2pPr marL="864000" lvl="1" indent="-324000">
              <a:spcBef>
                <a:spcPts val="1134"/>
              </a:spcBef>
              <a:spcAft>
                <a:spcPts val="0"/>
              </a:spcAft>
              <a:buSzPct val="75000"/>
              <a:buFont typeface="StarSymbol"/>
              <a:buChar char="–"/>
              <a:defRPr lang="pl-PL" sz="2800" b="0" i="0" u="none" strike="noStrike" kern="1200" cap="none">
                <a:ln>
                  <a:noFill/>
                </a:ln>
                <a:latin typeface="Liberation Sans" pitchFamily="18"/>
                <a:ea typeface="Microsoft YaHei" pitchFamily="2"/>
                <a:cs typeface="Mangal" pitchFamily="2"/>
              </a:defRPr>
            </a:lvl2pPr>
            <a:lvl3pPr marL="1295999" lvl="2" indent="-288000">
              <a:spcBef>
                <a:spcPts val="850"/>
              </a:spcBef>
              <a:spcAft>
                <a:spcPts val="0"/>
              </a:spcAft>
              <a:buSzPct val="45000"/>
              <a:buFont typeface="StarSymbol"/>
              <a:buChar char="●"/>
              <a:defRPr lang="pl-PL" sz="2400" b="0" i="0" u="none" strike="noStrike" kern="1200" cap="none">
                <a:ln>
                  <a:noFill/>
                </a:ln>
                <a:latin typeface="Liberation Sans" pitchFamily="18"/>
                <a:ea typeface="Microsoft YaHei" pitchFamily="2"/>
                <a:cs typeface="Mangal" pitchFamily="2"/>
              </a:defRPr>
            </a:lvl3pPr>
            <a:lvl4pPr marL="1728000" lvl="3" indent="-216000">
              <a:spcBef>
                <a:spcPts val="567"/>
              </a:spcBef>
              <a:spcAft>
                <a:spcPts val="0"/>
              </a:spcAft>
              <a:buSzPct val="75000"/>
              <a:buFont typeface="StarSymbol"/>
              <a:buChar char="–"/>
              <a:defRPr lang="pl-PL" sz="2000" b="0" i="0" u="none" strike="noStrike" kern="1200" cap="none">
                <a:ln>
                  <a:noFill/>
                </a:ln>
                <a:latin typeface="Liberation Sans" pitchFamily="18"/>
                <a:ea typeface="Microsoft YaHei" pitchFamily="2"/>
                <a:cs typeface="Mangal" pitchFamily="2"/>
              </a:defRPr>
            </a:lvl4pPr>
            <a:lvl5pPr marL="2160000" lvl="4"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5pPr>
            <a:lvl6pPr marL="2592000" lvl="5"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6pPr>
            <a:lvl7pPr marL="3024000" lvl="6"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7pPr>
            <a:lvl8pPr marL="3456000" lvl="7"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8pPr>
            <a:lvl9pPr marL="3887999" lvl="8"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9pPr>
          </a:lstStyle>
          <a:p>
            <a:pPr algn="just">
              <a:buClr>
                <a:schemeClr val="accent3"/>
              </a:buClr>
              <a:defRPr/>
            </a:pPr>
            <a:r>
              <a:rPr lang="pl-PL" sz="2000" dirty="0" smtClean="0">
                <a:latin typeface="Brygada 1918" pitchFamily="50" charset="-18"/>
                <a:ea typeface="Brygada 1918" pitchFamily="50" charset="-18"/>
              </a:rPr>
              <a:t>Do czasów króla Stefana Batorego husaria mocowała skrzydła głównie do tarcz. Gdy nowy władca nakazał zarzucenie tarcz, noszono je na ramionach. Pod koniec XVI wieku jedno skrzydło mocowano do siodła. W latach 30. XVII wieku skrzydła troczono do pleców. W latach 50. i 60. zaniechano ich użycia, a do łask powróciły wraz z królem Janem III Sobieskim gdzie znów mocowano je na plecach. A do czego służyły? Prawdopodobnie były jedynie elementem ozdobnych, stosowanych głównie w trakcie parad i uroczystości. Ze względu na swoją kruchość w bitwie stosowano je rzadko. Miały na celu jedynie wywarcie efektu psychologicznego na przeciwniku i zastraszeniu wroga oraz jego koni, lękających się nowych rzeczy, samym swoim wyglądem. A ten w połączeniu ze zwierzęcymi skórami, łopoczącymi proporcami i lśniącą zbroją, musiał robić niezwykłe wrażenie.</a:t>
            </a:r>
          </a:p>
          <a:p>
            <a:pPr algn="just">
              <a:buClr>
                <a:schemeClr val="accent3"/>
              </a:buClr>
              <a:defRPr/>
            </a:pPr>
            <a:r>
              <a:rPr lang="pl-PL" sz="2000" dirty="0" smtClean="0">
                <a:latin typeface="Brygada 1918" pitchFamily="50" charset="-18"/>
                <a:ea typeface="Brygada 1918" pitchFamily="50" charset="-18"/>
              </a:rPr>
              <a:t>XIX wiek stworzył legendę husarii, za czasów której Rzeczpospolita była potężna i niepodległa.  Przez cały XIX wiek legendę tę podtrzymywali malarze nadając husarzom na swoich obrazach nieziemskiego, niemal anielskiego wyglądu poprzez dodawanie im skrzydeł. Punktem zwrotnym były obchody 200-lecia bitwy wiedeńskiej (1883 r.), w trakcie których stworzono wiele replik uzbrojenia husarskiego (sam Wojciech Kossak wystawił na paradę oddział husarzy i staną na jego czele jako porucznik). Ich zbroje oczywiście zaopatrzone były w okazałe skrzydła i dziś mieszają się w muzeach i kolekcjach ze starszymi o 200-300 lat oryginałami. Legendę utwierdził Władysław Gembarzewski – pierwszy dyrektor Muzeum Wojska Polskiego wystawiając w MWP  modele stereotypowego husarza okrytego skórą lamparcią i zaopatrzonego w dwa skrzydłach na napleczniku. Na 99% niemal wszystkie zachowane do dziś skrzydła są XIX-wiecznymi falsyfikatami. Jedynym oryginalnych skrzydłem jego zabytek przechowywany w zamku </a:t>
            </a:r>
            <a:r>
              <a:rPr lang="pl-PL" sz="2000" dirty="0" err="1" smtClean="0">
                <a:latin typeface="Brygada 1918" pitchFamily="50" charset="-18"/>
                <a:ea typeface="Brygada 1918" pitchFamily="50" charset="-18"/>
              </a:rPr>
              <a:t>Skokloster</a:t>
            </a:r>
            <a:r>
              <a:rPr lang="pl-PL" sz="2000" dirty="0" smtClean="0">
                <a:latin typeface="Brygada 1918" pitchFamily="50" charset="-18"/>
                <a:ea typeface="Brygada 1918" pitchFamily="50" charset="-18"/>
              </a:rPr>
              <a:t> w Szwecji, pojawiający się w inwentarzach tego zamku począwszy od 1710 r.</a:t>
            </a:r>
          </a:p>
        </p:txBody>
      </p:sp>
      <p:pic>
        <p:nvPicPr>
          <p:cNvPr id="10" name="Obraz 9" descr="Bez nazwy23.png"/>
          <p:cNvPicPr>
            <a:picLocks noChangeAspect="1"/>
          </p:cNvPicPr>
          <p:nvPr/>
        </p:nvPicPr>
        <p:blipFill>
          <a:blip r:embed="rId2" cstate="print"/>
          <a:srcRect l="50000"/>
          <a:stretch>
            <a:fillRect/>
          </a:stretch>
        </p:blipFill>
        <p:spPr>
          <a:xfrm>
            <a:off x="827584" y="4077072"/>
            <a:ext cx="759219" cy="2592288"/>
          </a:xfrm>
          <a:prstGeom prst="rect">
            <a:avLst/>
          </a:prstGeom>
        </p:spPr>
      </p:pic>
      <p:pic>
        <p:nvPicPr>
          <p:cNvPr id="11" name="Obraz 10" descr="Great_Chorąży_of_the_Polish_Crown.jpg"/>
          <p:cNvPicPr>
            <a:picLocks noChangeAspect="1"/>
          </p:cNvPicPr>
          <p:nvPr/>
        </p:nvPicPr>
        <p:blipFill>
          <a:blip r:embed="rId3" cstate="print"/>
          <a:stretch>
            <a:fillRect/>
          </a:stretch>
        </p:blipFill>
        <p:spPr>
          <a:xfrm>
            <a:off x="179512" y="620688"/>
            <a:ext cx="2208244" cy="3312368"/>
          </a:xfrm>
          <a:prstGeom prst="rect">
            <a:avLst/>
          </a:prstGeom>
        </p:spPr>
      </p:pic>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Obraz 8"/>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1547664" y="4503768"/>
            <a:ext cx="1596296" cy="1958646"/>
          </a:xfrm>
          <a:prstGeom prst="rect">
            <a:avLst/>
          </a:prstGeom>
        </p:spPr>
      </p:pic>
      <p:pic>
        <p:nvPicPr>
          <p:cNvPr id="8" name="Obraz 7"/>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39644" y="4446190"/>
            <a:ext cx="1597858" cy="2016224"/>
          </a:xfrm>
          <a:prstGeom prst="rect">
            <a:avLst/>
          </a:prstGeom>
        </p:spPr>
      </p:pic>
      <p:sp>
        <p:nvSpPr>
          <p:cNvPr id="2" name="Tytuł 1"/>
          <p:cNvSpPr>
            <a:spLocks noGrp="1"/>
          </p:cNvSpPr>
          <p:nvPr>
            <p:ph type="title"/>
          </p:nvPr>
        </p:nvSpPr>
        <p:spPr>
          <a:xfrm>
            <a:off x="539552" y="476672"/>
            <a:ext cx="8229600" cy="432048"/>
          </a:xfrm>
        </p:spPr>
        <p:txBody>
          <a:bodyPr>
            <a:normAutofit fontScale="90000"/>
          </a:bodyPr>
          <a:lstStyle/>
          <a:p>
            <a:pPr algn="ctr"/>
            <a:r>
              <a:rPr lang="pl-PL" dirty="0" smtClean="0">
                <a:latin typeface="Brygada 1918" pitchFamily="50" charset="-18"/>
                <a:ea typeface="Brygada 1918" pitchFamily="50" charset="-18"/>
              </a:rPr>
              <a:t>Zbroje</a:t>
            </a:r>
            <a:endParaRPr lang="pl-PL" dirty="0">
              <a:latin typeface="Brygada 1918" pitchFamily="50" charset="-18"/>
              <a:ea typeface="Brygada 1918" pitchFamily="50" charset="-18"/>
            </a:endParaRPr>
          </a:p>
        </p:txBody>
      </p:sp>
      <p:sp>
        <p:nvSpPr>
          <p:cNvPr id="5" name="Tytuł 2"/>
          <p:cNvSpPr txBox="1">
            <a:spLocks/>
          </p:cNvSpPr>
          <p:nvPr/>
        </p:nvSpPr>
        <p:spPr>
          <a:xfrm>
            <a:off x="72360" y="867489"/>
            <a:ext cx="9071640" cy="523220"/>
          </a:xfrm>
          <a:prstGeom prst="rect">
            <a:avLst/>
          </a:prstGeom>
        </p:spPr>
        <p:txBody>
          <a:bodyPr vert="horz" anchor="ctr">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algn="ctr" defTabSz="914400" rtl="0" eaLnBrk="1" fontAlgn="auto" latinLnBrk="0" hangingPunct="1">
              <a:lnSpc>
                <a:spcPct val="100000"/>
              </a:lnSpc>
              <a:spcBef>
                <a:spcPct val="0"/>
              </a:spcBef>
              <a:spcAft>
                <a:spcPts val="0"/>
              </a:spcAft>
              <a:buClrTx/>
              <a:buSzPct val="45000"/>
              <a:buFont typeface="StarSymbol"/>
              <a:buNone/>
              <a:tabLst/>
              <a:defRPr/>
            </a:pPr>
            <a:r>
              <a:rPr lang="pl-PL" sz="2800" dirty="0" smtClean="0">
                <a:solidFill>
                  <a:schemeClr val="tx2"/>
                </a:solidFill>
                <a:latin typeface="Brygada 1918" pitchFamily="50" charset="-18"/>
                <a:ea typeface="Brygada 1918" pitchFamily="50" charset="-18"/>
                <a:cs typeface="+mj-cs"/>
              </a:rPr>
              <a:t>Zbroja kirasjerska</a:t>
            </a:r>
            <a:endParaRPr kumimoji="0" lang="pl-PL" sz="2800" b="0" i="0" u="none" strike="noStrike" kern="1200" cap="none" spc="0" normalizeH="0" baseline="0" noProof="0" dirty="0">
              <a:ln>
                <a:noFill/>
              </a:ln>
              <a:solidFill>
                <a:schemeClr val="tx2"/>
              </a:solidFill>
              <a:effectLst/>
              <a:uLnTx/>
              <a:uFillTx/>
              <a:latin typeface="Brygada 1918" pitchFamily="50" charset="-18"/>
              <a:ea typeface="Brygada 1918" pitchFamily="50" charset="-18"/>
              <a:cs typeface="+mj-cs"/>
            </a:endParaRPr>
          </a:p>
        </p:txBody>
      </p:sp>
      <p:sp>
        <p:nvSpPr>
          <p:cNvPr id="6" name="Symbol zastępczy tekstu 3"/>
          <p:cNvSpPr txBox="1">
            <a:spLocks/>
          </p:cNvSpPr>
          <p:nvPr/>
        </p:nvSpPr>
        <p:spPr>
          <a:xfrm>
            <a:off x="2699792" y="1484784"/>
            <a:ext cx="6048672" cy="5112568"/>
          </a:xfrm>
          <a:prstGeom prst="rect">
            <a:avLst/>
          </a:prstGeom>
        </p:spPr>
        <p:txBody>
          <a:bodyPr vert="horz">
            <a:normAutofit/>
          </a:bodyPr>
          <a:lstStyle>
            <a:defPPr marL="432000" lvl="0" indent="-324000">
              <a:spcBef>
                <a:spcPts val="1417"/>
              </a:spcBef>
              <a:spcAft>
                <a:spcPts val="0"/>
              </a:spcAft>
              <a:buSzPct val="45000"/>
              <a:buFont typeface="StarSymbol"/>
              <a:buNone/>
              <a:defRPr lang="pl-PL" sz="3200" b="0" i="0" u="none" strike="noStrike" kern="1200" cap="none">
                <a:ln>
                  <a:noFill/>
                </a:ln>
                <a:latin typeface="Liberation Sans" pitchFamily="18"/>
                <a:ea typeface="Microsoft YaHei" pitchFamily="2"/>
                <a:cs typeface="Mangal" pitchFamily="2"/>
              </a:defRPr>
            </a:defPPr>
            <a:lvl1pPr marL="432000" lvl="0" indent="-324000">
              <a:spcBef>
                <a:spcPts val="1417"/>
              </a:spcBef>
              <a:spcAft>
                <a:spcPts val="0"/>
              </a:spcAft>
              <a:buSzPct val="45000"/>
              <a:buFont typeface="StarSymbol"/>
              <a:buChar char="●"/>
              <a:defRPr lang="pl-PL" sz="3200" b="0" i="0" u="none" strike="noStrike" kern="1200" cap="none">
                <a:ln>
                  <a:noFill/>
                </a:ln>
                <a:latin typeface="Liberation Sans" pitchFamily="18"/>
                <a:ea typeface="Microsoft YaHei" pitchFamily="2"/>
                <a:cs typeface="Mangal" pitchFamily="2"/>
              </a:defRPr>
            </a:lvl1pPr>
            <a:lvl2pPr marL="864000" lvl="1" indent="-324000">
              <a:spcBef>
                <a:spcPts val="1134"/>
              </a:spcBef>
              <a:spcAft>
                <a:spcPts val="0"/>
              </a:spcAft>
              <a:buSzPct val="75000"/>
              <a:buFont typeface="StarSymbol"/>
              <a:buChar char="–"/>
              <a:defRPr lang="pl-PL" sz="2800" b="0" i="0" u="none" strike="noStrike" kern="1200" cap="none">
                <a:ln>
                  <a:noFill/>
                </a:ln>
                <a:latin typeface="Liberation Sans" pitchFamily="18"/>
                <a:ea typeface="Microsoft YaHei" pitchFamily="2"/>
                <a:cs typeface="Mangal" pitchFamily="2"/>
              </a:defRPr>
            </a:lvl2pPr>
            <a:lvl3pPr marL="1295999" lvl="2" indent="-288000">
              <a:spcBef>
                <a:spcPts val="850"/>
              </a:spcBef>
              <a:spcAft>
                <a:spcPts val="0"/>
              </a:spcAft>
              <a:buSzPct val="45000"/>
              <a:buFont typeface="StarSymbol"/>
              <a:buChar char="●"/>
              <a:defRPr lang="pl-PL" sz="2400" b="0" i="0" u="none" strike="noStrike" kern="1200" cap="none">
                <a:ln>
                  <a:noFill/>
                </a:ln>
                <a:latin typeface="Liberation Sans" pitchFamily="18"/>
                <a:ea typeface="Microsoft YaHei" pitchFamily="2"/>
                <a:cs typeface="Mangal" pitchFamily="2"/>
              </a:defRPr>
            </a:lvl3pPr>
            <a:lvl4pPr marL="1728000" lvl="3" indent="-216000">
              <a:spcBef>
                <a:spcPts val="567"/>
              </a:spcBef>
              <a:spcAft>
                <a:spcPts val="0"/>
              </a:spcAft>
              <a:buSzPct val="75000"/>
              <a:buFont typeface="StarSymbol"/>
              <a:buChar char="–"/>
              <a:defRPr lang="pl-PL" sz="2000" b="0" i="0" u="none" strike="noStrike" kern="1200" cap="none">
                <a:ln>
                  <a:noFill/>
                </a:ln>
                <a:latin typeface="Liberation Sans" pitchFamily="18"/>
                <a:ea typeface="Microsoft YaHei" pitchFamily="2"/>
                <a:cs typeface="Mangal" pitchFamily="2"/>
              </a:defRPr>
            </a:lvl4pPr>
            <a:lvl5pPr marL="2160000" lvl="4"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5pPr>
            <a:lvl6pPr marL="2592000" lvl="5"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6pPr>
            <a:lvl7pPr marL="3024000" lvl="6"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7pPr>
            <a:lvl8pPr marL="3456000" lvl="7"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8pPr>
            <a:lvl9pPr marL="3887999" lvl="8"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9pPr>
          </a:lstStyle>
          <a:p>
            <a:pPr algn="just">
              <a:buClr>
                <a:schemeClr val="accent3"/>
              </a:buClr>
              <a:defRPr/>
            </a:pPr>
            <a:endParaRPr lang="pl-PL" sz="2000" dirty="0" smtClean="0">
              <a:latin typeface="Brygada 1918" pitchFamily="50" charset="-18"/>
              <a:ea typeface="Brygada 1918" pitchFamily="50" charset="-18"/>
            </a:endParaRPr>
          </a:p>
        </p:txBody>
      </p:sp>
      <p:sp>
        <p:nvSpPr>
          <p:cNvPr id="7" name="Symbol zastępczy tekstu 3"/>
          <p:cNvSpPr txBox="1">
            <a:spLocks/>
          </p:cNvSpPr>
          <p:nvPr/>
        </p:nvSpPr>
        <p:spPr>
          <a:xfrm>
            <a:off x="2852192" y="1637184"/>
            <a:ext cx="6048672" cy="5112568"/>
          </a:xfrm>
          <a:prstGeom prst="rect">
            <a:avLst/>
          </a:prstGeom>
        </p:spPr>
        <p:txBody>
          <a:bodyPr vert="horz">
            <a:normAutofit/>
          </a:bodyPr>
          <a:lstStyle>
            <a:defPPr marL="432000" lvl="0" indent="-324000">
              <a:spcBef>
                <a:spcPts val="1417"/>
              </a:spcBef>
              <a:spcAft>
                <a:spcPts val="0"/>
              </a:spcAft>
              <a:buSzPct val="45000"/>
              <a:buFont typeface="StarSymbol"/>
              <a:buNone/>
              <a:defRPr lang="pl-PL" sz="3200" b="0" i="0" u="none" strike="noStrike" kern="1200" cap="none">
                <a:ln>
                  <a:noFill/>
                </a:ln>
                <a:latin typeface="Liberation Sans" pitchFamily="18"/>
                <a:ea typeface="Microsoft YaHei" pitchFamily="2"/>
                <a:cs typeface="Mangal" pitchFamily="2"/>
              </a:defRPr>
            </a:defPPr>
            <a:lvl1pPr marL="432000" lvl="0" indent="-324000">
              <a:spcBef>
                <a:spcPts val="1417"/>
              </a:spcBef>
              <a:spcAft>
                <a:spcPts val="0"/>
              </a:spcAft>
              <a:buSzPct val="45000"/>
              <a:buFont typeface="StarSymbol"/>
              <a:buChar char="●"/>
              <a:defRPr lang="pl-PL" sz="3200" b="0" i="0" u="none" strike="noStrike" kern="1200" cap="none">
                <a:ln>
                  <a:noFill/>
                </a:ln>
                <a:latin typeface="Liberation Sans" pitchFamily="18"/>
                <a:ea typeface="Microsoft YaHei" pitchFamily="2"/>
                <a:cs typeface="Mangal" pitchFamily="2"/>
              </a:defRPr>
            </a:lvl1pPr>
            <a:lvl2pPr marL="864000" lvl="1" indent="-324000">
              <a:spcBef>
                <a:spcPts val="1134"/>
              </a:spcBef>
              <a:spcAft>
                <a:spcPts val="0"/>
              </a:spcAft>
              <a:buSzPct val="75000"/>
              <a:buFont typeface="StarSymbol"/>
              <a:buChar char="–"/>
              <a:defRPr lang="pl-PL" sz="2800" b="0" i="0" u="none" strike="noStrike" kern="1200" cap="none">
                <a:ln>
                  <a:noFill/>
                </a:ln>
                <a:latin typeface="Liberation Sans" pitchFamily="18"/>
                <a:ea typeface="Microsoft YaHei" pitchFamily="2"/>
                <a:cs typeface="Mangal" pitchFamily="2"/>
              </a:defRPr>
            </a:lvl2pPr>
            <a:lvl3pPr marL="1295999" lvl="2" indent="-288000">
              <a:spcBef>
                <a:spcPts val="850"/>
              </a:spcBef>
              <a:spcAft>
                <a:spcPts val="0"/>
              </a:spcAft>
              <a:buSzPct val="45000"/>
              <a:buFont typeface="StarSymbol"/>
              <a:buChar char="●"/>
              <a:defRPr lang="pl-PL" sz="2400" b="0" i="0" u="none" strike="noStrike" kern="1200" cap="none">
                <a:ln>
                  <a:noFill/>
                </a:ln>
                <a:latin typeface="Liberation Sans" pitchFamily="18"/>
                <a:ea typeface="Microsoft YaHei" pitchFamily="2"/>
                <a:cs typeface="Mangal" pitchFamily="2"/>
              </a:defRPr>
            </a:lvl3pPr>
            <a:lvl4pPr marL="1728000" lvl="3" indent="-216000">
              <a:spcBef>
                <a:spcPts val="567"/>
              </a:spcBef>
              <a:spcAft>
                <a:spcPts val="0"/>
              </a:spcAft>
              <a:buSzPct val="75000"/>
              <a:buFont typeface="StarSymbol"/>
              <a:buChar char="–"/>
              <a:defRPr lang="pl-PL" sz="2000" b="0" i="0" u="none" strike="noStrike" kern="1200" cap="none">
                <a:ln>
                  <a:noFill/>
                </a:ln>
                <a:latin typeface="Liberation Sans" pitchFamily="18"/>
                <a:ea typeface="Microsoft YaHei" pitchFamily="2"/>
                <a:cs typeface="Mangal" pitchFamily="2"/>
              </a:defRPr>
            </a:lvl4pPr>
            <a:lvl5pPr marL="2160000" lvl="4"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5pPr>
            <a:lvl6pPr marL="2592000" lvl="5"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6pPr>
            <a:lvl7pPr marL="3024000" lvl="6"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7pPr>
            <a:lvl8pPr marL="3456000" lvl="7"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8pPr>
            <a:lvl9pPr marL="3887999" lvl="8"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9pPr>
          </a:lstStyle>
          <a:p>
            <a:pPr algn="just">
              <a:buClr>
                <a:schemeClr val="accent3"/>
              </a:buClr>
              <a:defRPr/>
            </a:pPr>
            <a:r>
              <a:rPr lang="pl-PL" sz="2000" dirty="0">
                <a:latin typeface="Brygada 1918" pitchFamily="50" charset="-18"/>
                <a:ea typeface="Brygada 1918" pitchFamily="50" charset="-18"/>
              </a:rPr>
              <a:t>Kirasjerzy powstali w </a:t>
            </a:r>
            <a:r>
              <a:rPr lang="pl-PL" sz="2000" dirty="0" smtClean="0">
                <a:latin typeface="Brygada 1918" pitchFamily="50" charset="-18"/>
                <a:ea typeface="Brygada 1918" pitchFamily="50" charset="-18"/>
              </a:rPr>
              <a:t>2 połowie XVI wieku. Formacja ta wywodzi się bezpośrednio z późnośredniowiecznej ciężkiej kawalerii. Porzuciła ona jednak kopię na rzecz pistoletów oraz zrezygnowała z ochrony nóg poniżej kolan tworząc zbroje, którą nazywa się „trzy czwarte”. Ich główną bronią zaczepną na krótkim dystansie były pałasze.</a:t>
            </a:r>
          </a:p>
          <a:p>
            <a:pPr algn="just">
              <a:buClr>
                <a:schemeClr val="accent3"/>
              </a:buClr>
              <a:defRPr/>
            </a:pPr>
            <a:r>
              <a:rPr lang="pl-PL" sz="2000" dirty="0" smtClean="0">
                <a:latin typeface="Brygada 1918" pitchFamily="50" charset="-18"/>
                <a:ea typeface="Brygada 1918" pitchFamily="50" charset="-18"/>
              </a:rPr>
              <a:t>W XIX wieku kirasjerami nazywa się lekką jazdę konną noszącą na sobie kirysy oraz hełmy z grzebieniem. Oni jako ostatni stosowali kirysy w walce, aż do I wojny światowej po której zaprzestano jakiejkolwiek stalowej ochrony ciała z wyjątkiem hełmów.</a:t>
            </a:r>
          </a:p>
        </p:txBody>
      </p:sp>
      <p:pic>
        <p:nvPicPr>
          <p:cNvPr id="3" name="Obraz 2"/>
          <p:cNvPicPr>
            <a:picLocks noChangeAspect="1"/>
          </p:cNvPicPr>
          <p:nvPr/>
        </p:nvPicPr>
        <p:blipFill rotWithShape="1">
          <a:blip r:embed="rId4" cstate="print">
            <a:extLst>
              <a:ext uri="{28A0092B-C50C-407E-A947-70E740481C1C}">
                <a14:useLocalDpi xmlns="" xmlns:a14="http://schemas.microsoft.com/office/drawing/2010/main" val="0"/>
              </a:ext>
            </a:extLst>
          </a:blip>
          <a:srcRect r="3758"/>
          <a:stretch/>
        </p:blipFill>
        <p:spPr>
          <a:xfrm>
            <a:off x="72361" y="548680"/>
            <a:ext cx="1933077" cy="1656184"/>
          </a:xfrm>
          <a:prstGeom prst="rect">
            <a:avLst/>
          </a:prstGeom>
        </p:spPr>
      </p:pic>
      <p:pic>
        <p:nvPicPr>
          <p:cNvPr id="4" name="Obraz 3"/>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1259632" y="2346975"/>
            <a:ext cx="1678589" cy="2121316"/>
          </a:xfrm>
          <a:prstGeom prst="rect">
            <a:avLst/>
          </a:prstGeom>
        </p:spPr>
      </p:pic>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539552" y="476672"/>
            <a:ext cx="8229600" cy="432048"/>
          </a:xfrm>
        </p:spPr>
        <p:txBody>
          <a:bodyPr>
            <a:normAutofit fontScale="90000"/>
          </a:bodyPr>
          <a:lstStyle/>
          <a:p>
            <a:pPr algn="ctr"/>
            <a:r>
              <a:rPr lang="pl-PL" smtClean="0">
                <a:latin typeface="Brygada 1918" pitchFamily="50" charset="-18"/>
                <a:ea typeface="Brygada 1918" pitchFamily="50" charset="-18"/>
              </a:rPr>
              <a:t>Hełmy</a:t>
            </a:r>
            <a:endParaRPr lang="pl-PL" dirty="0">
              <a:latin typeface="Brygada 1918" pitchFamily="50" charset="-18"/>
              <a:ea typeface="Brygada 1918" pitchFamily="50" charset="-18"/>
            </a:endParaRPr>
          </a:p>
        </p:txBody>
      </p:sp>
      <p:sp>
        <p:nvSpPr>
          <p:cNvPr id="5" name="Tytuł 2"/>
          <p:cNvSpPr txBox="1">
            <a:spLocks/>
          </p:cNvSpPr>
          <p:nvPr/>
        </p:nvSpPr>
        <p:spPr>
          <a:xfrm>
            <a:off x="72360" y="867489"/>
            <a:ext cx="9071640" cy="523220"/>
          </a:xfrm>
          <a:prstGeom prst="rect">
            <a:avLst/>
          </a:prstGeom>
        </p:spPr>
        <p:txBody>
          <a:bodyPr vert="horz" anchor="ctr">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algn="ctr" defTabSz="914400" rtl="0" eaLnBrk="1" fontAlgn="auto" latinLnBrk="0" hangingPunct="1">
              <a:lnSpc>
                <a:spcPct val="100000"/>
              </a:lnSpc>
              <a:spcBef>
                <a:spcPct val="0"/>
              </a:spcBef>
              <a:spcAft>
                <a:spcPts val="0"/>
              </a:spcAft>
              <a:buClrTx/>
              <a:buSzPct val="45000"/>
              <a:buFont typeface="StarSymbol"/>
              <a:buNone/>
              <a:tabLst/>
              <a:defRPr/>
            </a:pPr>
            <a:r>
              <a:rPr lang="pl-PL" sz="2800" noProof="0" dirty="0" smtClean="0">
                <a:solidFill>
                  <a:schemeClr val="tx2"/>
                </a:solidFill>
                <a:latin typeface="Brygada 1918" pitchFamily="50" charset="-18"/>
                <a:ea typeface="Brygada 1918" pitchFamily="50" charset="-18"/>
                <a:cs typeface="+mj-cs"/>
              </a:rPr>
              <a:t>Informacje ogólne</a:t>
            </a:r>
            <a:endParaRPr kumimoji="0" lang="pl-PL" sz="2800" b="0" i="0" u="none" strike="noStrike" kern="1200" cap="none" spc="0" normalizeH="0" baseline="0" noProof="0" dirty="0">
              <a:ln>
                <a:noFill/>
              </a:ln>
              <a:solidFill>
                <a:schemeClr val="tx2"/>
              </a:solidFill>
              <a:effectLst/>
              <a:uLnTx/>
              <a:uFillTx/>
              <a:latin typeface="Brygada 1918" pitchFamily="50" charset="-18"/>
              <a:ea typeface="Brygada 1918" pitchFamily="50" charset="-18"/>
              <a:cs typeface="+mj-cs"/>
            </a:endParaRPr>
          </a:p>
        </p:txBody>
      </p:sp>
      <p:sp>
        <p:nvSpPr>
          <p:cNvPr id="6" name="Symbol zastępczy tekstu 3"/>
          <p:cNvSpPr txBox="1">
            <a:spLocks/>
          </p:cNvSpPr>
          <p:nvPr/>
        </p:nvSpPr>
        <p:spPr>
          <a:xfrm>
            <a:off x="2699792" y="1484784"/>
            <a:ext cx="6048672" cy="5112568"/>
          </a:xfrm>
          <a:prstGeom prst="rect">
            <a:avLst/>
          </a:prstGeom>
        </p:spPr>
        <p:txBody>
          <a:bodyPr vert="horz">
            <a:normAutofit/>
          </a:bodyPr>
          <a:lstStyle>
            <a:defPPr marL="432000" lvl="0" indent="-324000">
              <a:spcBef>
                <a:spcPts val="1417"/>
              </a:spcBef>
              <a:spcAft>
                <a:spcPts val="0"/>
              </a:spcAft>
              <a:buSzPct val="45000"/>
              <a:buFont typeface="StarSymbol"/>
              <a:buNone/>
              <a:defRPr lang="pl-PL" sz="3200" b="0" i="0" u="none" strike="noStrike" kern="1200" cap="none">
                <a:ln>
                  <a:noFill/>
                </a:ln>
                <a:latin typeface="Liberation Sans" pitchFamily="18"/>
                <a:ea typeface="Microsoft YaHei" pitchFamily="2"/>
                <a:cs typeface="Mangal" pitchFamily="2"/>
              </a:defRPr>
            </a:defPPr>
            <a:lvl1pPr marL="432000" lvl="0" indent="-324000">
              <a:spcBef>
                <a:spcPts val="1417"/>
              </a:spcBef>
              <a:spcAft>
                <a:spcPts val="0"/>
              </a:spcAft>
              <a:buSzPct val="45000"/>
              <a:buFont typeface="StarSymbol"/>
              <a:buChar char="●"/>
              <a:defRPr lang="pl-PL" sz="3200" b="0" i="0" u="none" strike="noStrike" kern="1200" cap="none">
                <a:ln>
                  <a:noFill/>
                </a:ln>
                <a:latin typeface="Liberation Sans" pitchFamily="18"/>
                <a:ea typeface="Microsoft YaHei" pitchFamily="2"/>
                <a:cs typeface="Mangal" pitchFamily="2"/>
              </a:defRPr>
            </a:lvl1pPr>
            <a:lvl2pPr marL="864000" lvl="1" indent="-324000">
              <a:spcBef>
                <a:spcPts val="1134"/>
              </a:spcBef>
              <a:spcAft>
                <a:spcPts val="0"/>
              </a:spcAft>
              <a:buSzPct val="75000"/>
              <a:buFont typeface="StarSymbol"/>
              <a:buChar char="–"/>
              <a:defRPr lang="pl-PL" sz="2800" b="0" i="0" u="none" strike="noStrike" kern="1200" cap="none">
                <a:ln>
                  <a:noFill/>
                </a:ln>
                <a:latin typeface="Liberation Sans" pitchFamily="18"/>
                <a:ea typeface="Microsoft YaHei" pitchFamily="2"/>
                <a:cs typeface="Mangal" pitchFamily="2"/>
              </a:defRPr>
            </a:lvl2pPr>
            <a:lvl3pPr marL="1295999" lvl="2" indent="-288000">
              <a:spcBef>
                <a:spcPts val="850"/>
              </a:spcBef>
              <a:spcAft>
                <a:spcPts val="0"/>
              </a:spcAft>
              <a:buSzPct val="45000"/>
              <a:buFont typeface="StarSymbol"/>
              <a:buChar char="●"/>
              <a:defRPr lang="pl-PL" sz="2400" b="0" i="0" u="none" strike="noStrike" kern="1200" cap="none">
                <a:ln>
                  <a:noFill/>
                </a:ln>
                <a:latin typeface="Liberation Sans" pitchFamily="18"/>
                <a:ea typeface="Microsoft YaHei" pitchFamily="2"/>
                <a:cs typeface="Mangal" pitchFamily="2"/>
              </a:defRPr>
            </a:lvl3pPr>
            <a:lvl4pPr marL="1728000" lvl="3" indent="-216000">
              <a:spcBef>
                <a:spcPts val="567"/>
              </a:spcBef>
              <a:spcAft>
                <a:spcPts val="0"/>
              </a:spcAft>
              <a:buSzPct val="75000"/>
              <a:buFont typeface="StarSymbol"/>
              <a:buChar char="–"/>
              <a:defRPr lang="pl-PL" sz="2000" b="0" i="0" u="none" strike="noStrike" kern="1200" cap="none">
                <a:ln>
                  <a:noFill/>
                </a:ln>
                <a:latin typeface="Liberation Sans" pitchFamily="18"/>
                <a:ea typeface="Microsoft YaHei" pitchFamily="2"/>
                <a:cs typeface="Mangal" pitchFamily="2"/>
              </a:defRPr>
            </a:lvl4pPr>
            <a:lvl5pPr marL="2160000" lvl="4"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5pPr>
            <a:lvl6pPr marL="2592000" lvl="5"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6pPr>
            <a:lvl7pPr marL="3024000" lvl="6"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7pPr>
            <a:lvl8pPr marL="3456000" lvl="7"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8pPr>
            <a:lvl9pPr marL="3887999" lvl="8"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9pPr>
          </a:lstStyle>
          <a:p>
            <a:pPr algn="just">
              <a:buClr>
                <a:schemeClr val="accent3"/>
              </a:buClr>
              <a:defRPr/>
            </a:pPr>
            <a:endParaRPr lang="pl-PL" sz="2000" dirty="0" smtClean="0">
              <a:latin typeface="Brygada 1918" pitchFamily="50" charset="-18"/>
              <a:ea typeface="Brygada 1918" pitchFamily="50" charset="-18"/>
            </a:endParaRPr>
          </a:p>
        </p:txBody>
      </p:sp>
      <p:sp>
        <p:nvSpPr>
          <p:cNvPr id="7" name="Symbol zastępczy tekstu 3"/>
          <p:cNvSpPr txBox="1">
            <a:spLocks/>
          </p:cNvSpPr>
          <p:nvPr/>
        </p:nvSpPr>
        <p:spPr>
          <a:xfrm>
            <a:off x="2852192" y="1637184"/>
            <a:ext cx="6048672" cy="5112568"/>
          </a:xfrm>
          <a:prstGeom prst="rect">
            <a:avLst/>
          </a:prstGeom>
        </p:spPr>
        <p:txBody>
          <a:bodyPr vert="horz">
            <a:normAutofit fontScale="92500" lnSpcReduction="20000"/>
          </a:bodyPr>
          <a:lstStyle>
            <a:defPPr marL="432000" lvl="0" indent="-324000">
              <a:spcBef>
                <a:spcPts val="1417"/>
              </a:spcBef>
              <a:spcAft>
                <a:spcPts val="0"/>
              </a:spcAft>
              <a:buSzPct val="45000"/>
              <a:buFont typeface="StarSymbol"/>
              <a:buNone/>
              <a:defRPr lang="pl-PL" sz="3200" b="0" i="0" u="none" strike="noStrike" kern="1200" cap="none">
                <a:ln>
                  <a:noFill/>
                </a:ln>
                <a:latin typeface="Liberation Sans" pitchFamily="18"/>
                <a:ea typeface="Microsoft YaHei" pitchFamily="2"/>
                <a:cs typeface="Mangal" pitchFamily="2"/>
              </a:defRPr>
            </a:defPPr>
            <a:lvl1pPr marL="432000" lvl="0" indent="-324000">
              <a:spcBef>
                <a:spcPts val="1417"/>
              </a:spcBef>
              <a:spcAft>
                <a:spcPts val="0"/>
              </a:spcAft>
              <a:buSzPct val="45000"/>
              <a:buFont typeface="StarSymbol"/>
              <a:buChar char="●"/>
              <a:defRPr lang="pl-PL" sz="3200" b="0" i="0" u="none" strike="noStrike" kern="1200" cap="none">
                <a:ln>
                  <a:noFill/>
                </a:ln>
                <a:latin typeface="Liberation Sans" pitchFamily="18"/>
                <a:ea typeface="Microsoft YaHei" pitchFamily="2"/>
                <a:cs typeface="Mangal" pitchFamily="2"/>
              </a:defRPr>
            </a:lvl1pPr>
            <a:lvl2pPr marL="864000" lvl="1" indent="-324000">
              <a:spcBef>
                <a:spcPts val="1134"/>
              </a:spcBef>
              <a:spcAft>
                <a:spcPts val="0"/>
              </a:spcAft>
              <a:buSzPct val="75000"/>
              <a:buFont typeface="StarSymbol"/>
              <a:buChar char="–"/>
              <a:defRPr lang="pl-PL" sz="2800" b="0" i="0" u="none" strike="noStrike" kern="1200" cap="none">
                <a:ln>
                  <a:noFill/>
                </a:ln>
                <a:latin typeface="Liberation Sans" pitchFamily="18"/>
                <a:ea typeface="Microsoft YaHei" pitchFamily="2"/>
                <a:cs typeface="Mangal" pitchFamily="2"/>
              </a:defRPr>
            </a:lvl2pPr>
            <a:lvl3pPr marL="1295999" lvl="2" indent="-288000">
              <a:spcBef>
                <a:spcPts val="850"/>
              </a:spcBef>
              <a:spcAft>
                <a:spcPts val="0"/>
              </a:spcAft>
              <a:buSzPct val="45000"/>
              <a:buFont typeface="StarSymbol"/>
              <a:buChar char="●"/>
              <a:defRPr lang="pl-PL" sz="2400" b="0" i="0" u="none" strike="noStrike" kern="1200" cap="none">
                <a:ln>
                  <a:noFill/>
                </a:ln>
                <a:latin typeface="Liberation Sans" pitchFamily="18"/>
                <a:ea typeface="Microsoft YaHei" pitchFamily="2"/>
                <a:cs typeface="Mangal" pitchFamily="2"/>
              </a:defRPr>
            </a:lvl3pPr>
            <a:lvl4pPr marL="1728000" lvl="3" indent="-216000">
              <a:spcBef>
                <a:spcPts val="567"/>
              </a:spcBef>
              <a:spcAft>
                <a:spcPts val="0"/>
              </a:spcAft>
              <a:buSzPct val="75000"/>
              <a:buFont typeface="StarSymbol"/>
              <a:buChar char="–"/>
              <a:defRPr lang="pl-PL" sz="2000" b="0" i="0" u="none" strike="noStrike" kern="1200" cap="none">
                <a:ln>
                  <a:noFill/>
                </a:ln>
                <a:latin typeface="Liberation Sans" pitchFamily="18"/>
                <a:ea typeface="Microsoft YaHei" pitchFamily="2"/>
                <a:cs typeface="Mangal" pitchFamily="2"/>
              </a:defRPr>
            </a:lvl4pPr>
            <a:lvl5pPr marL="2160000" lvl="4"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5pPr>
            <a:lvl6pPr marL="2592000" lvl="5"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6pPr>
            <a:lvl7pPr marL="3024000" lvl="6"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7pPr>
            <a:lvl8pPr marL="3456000" lvl="7"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8pPr>
            <a:lvl9pPr marL="3887999" lvl="8"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9pPr>
          </a:lstStyle>
          <a:p>
            <a:pPr algn="just">
              <a:buClr>
                <a:schemeClr val="accent3"/>
              </a:buClr>
              <a:defRPr/>
            </a:pPr>
            <a:r>
              <a:rPr lang="pl-PL" sz="2000" dirty="0" smtClean="0">
                <a:latin typeface="Brygada 1918" pitchFamily="50" charset="-18"/>
                <a:ea typeface="Brygada 1918" pitchFamily="50" charset="-18"/>
              </a:rPr>
              <a:t>Hełm to bojowa osłona głowy wykonana z metalu, utwardzonej skóry, płytek rogu lub twardego drewna. Najstarsze hełmy pochodzą z kultury mezopotamskiej z III tyś. </a:t>
            </a:r>
            <a:r>
              <a:rPr lang="pl-PL" sz="2000" dirty="0">
                <a:latin typeface="Brygada 1918" pitchFamily="50" charset="-18"/>
                <a:ea typeface="Brygada 1918" pitchFamily="50" charset="-18"/>
              </a:rPr>
              <a:t>p</a:t>
            </a:r>
            <a:r>
              <a:rPr lang="pl-PL" sz="2000" dirty="0" smtClean="0">
                <a:latin typeface="Brygada 1918" pitchFamily="50" charset="-18"/>
                <a:ea typeface="Brygada 1918" pitchFamily="50" charset="-18"/>
              </a:rPr>
              <a:t>.n.e. Jest to jedyny typ ochrony rozwijający się nieprzerwanie od starożytności do czasów dzisiejszych</a:t>
            </a:r>
          </a:p>
          <a:p>
            <a:pPr algn="just">
              <a:buClr>
                <a:schemeClr val="accent3"/>
              </a:buClr>
              <a:defRPr/>
            </a:pPr>
            <a:r>
              <a:rPr lang="pl-PL" sz="2000" dirty="0" smtClean="0">
                <a:latin typeface="Brygada 1918" pitchFamily="50" charset="-18"/>
                <a:ea typeface="Brygada 1918" pitchFamily="50" charset="-18"/>
              </a:rPr>
              <a:t>Na skutek rozwoju broni palnej większość formacji zbrojnych zarzuciła stosowanie hełmów w okresie nowożytnym. Zastąpiły je kapelusze, czaka i bermyce. Najdłużej utrzymały się w kawalerii takiej jak kirasjerzy.</a:t>
            </a:r>
          </a:p>
          <a:p>
            <a:pPr algn="just">
              <a:buClr>
                <a:schemeClr val="accent3"/>
              </a:buClr>
              <a:defRPr/>
            </a:pPr>
            <a:r>
              <a:rPr lang="pl-PL" sz="2000" dirty="0" smtClean="0">
                <a:latin typeface="Brygada 1918" pitchFamily="50" charset="-18"/>
                <a:ea typeface="Brygada 1918" pitchFamily="50" charset="-18"/>
              </a:rPr>
              <a:t>Hełmy wróciły do łask w czasie I wojny światowej, kiedy to obrażenia głowy walczących w okopach żołnierzy stanowiły spory odsetek ran śmiertelnych. W związku z tym w 1915 roku wojska angielskie, francuskie i niemieckie zaczęły wprowadzać do swoich armii nowe typy hełmów wzorowane na hełmach średniowiecznych i nowożytnych.</a:t>
            </a:r>
          </a:p>
        </p:txBody>
      </p:sp>
    </p:spTree>
    <p:extLst>
      <p:ext uri="{BB962C8B-B14F-4D97-AF65-F5344CB8AC3E}">
        <p14:creationId xmlns="" xmlns:p14="http://schemas.microsoft.com/office/powerpoint/2010/main" val="482435383"/>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539552" y="476672"/>
            <a:ext cx="8229600" cy="432048"/>
          </a:xfrm>
        </p:spPr>
        <p:txBody>
          <a:bodyPr>
            <a:normAutofit fontScale="90000"/>
          </a:bodyPr>
          <a:lstStyle/>
          <a:p>
            <a:pPr algn="ctr"/>
            <a:r>
              <a:rPr lang="pl-PL" dirty="0" smtClean="0">
                <a:latin typeface="Brygada 1918" pitchFamily="50" charset="-18"/>
                <a:ea typeface="Brygada 1918" pitchFamily="50" charset="-18"/>
              </a:rPr>
              <a:t>Hełmy </a:t>
            </a:r>
            <a:endParaRPr lang="pl-PL" dirty="0">
              <a:latin typeface="Brygada 1918" pitchFamily="50" charset="-18"/>
              <a:ea typeface="Brygada 1918" pitchFamily="50" charset="-18"/>
            </a:endParaRPr>
          </a:p>
        </p:txBody>
      </p:sp>
      <p:sp>
        <p:nvSpPr>
          <p:cNvPr id="5" name="Tytuł 2"/>
          <p:cNvSpPr txBox="1">
            <a:spLocks/>
          </p:cNvSpPr>
          <p:nvPr/>
        </p:nvSpPr>
        <p:spPr>
          <a:xfrm>
            <a:off x="72360" y="867489"/>
            <a:ext cx="9071640" cy="523220"/>
          </a:xfrm>
          <a:prstGeom prst="rect">
            <a:avLst/>
          </a:prstGeom>
        </p:spPr>
        <p:txBody>
          <a:bodyPr vert="horz" anchor="ctr">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algn="ctr" defTabSz="914400" rtl="0" eaLnBrk="1" fontAlgn="auto" latinLnBrk="0" hangingPunct="1">
              <a:lnSpc>
                <a:spcPct val="100000"/>
              </a:lnSpc>
              <a:spcBef>
                <a:spcPct val="0"/>
              </a:spcBef>
              <a:spcAft>
                <a:spcPts val="0"/>
              </a:spcAft>
              <a:buClrTx/>
              <a:buSzPct val="45000"/>
              <a:buFont typeface="StarSymbol"/>
              <a:buNone/>
              <a:tabLst/>
              <a:defRPr/>
            </a:pPr>
            <a:r>
              <a:rPr lang="pl-PL" sz="2800" noProof="0" dirty="0" smtClean="0">
                <a:solidFill>
                  <a:schemeClr val="tx2"/>
                </a:solidFill>
                <a:latin typeface="Brygada 1918" pitchFamily="50" charset="-18"/>
                <a:ea typeface="Brygada 1918" pitchFamily="50" charset="-18"/>
                <a:cs typeface="+mj-cs"/>
              </a:rPr>
              <a:t>Hełm garnczkowy</a:t>
            </a:r>
            <a:endParaRPr kumimoji="0" lang="pl-PL" sz="2800" b="0" i="0" u="none" strike="noStrike" kern="1200" cap="none" spc="0" normalizeH="0" baseline="0" noProof="0" dirty="0">
              <a:ln>
                <a:noFill/>
              </a:ln>
              <a:solidFill>
                <a:schemeClr val="tx2"/>
              </a:solidFill>
              <a:effectLst/>
              <a:uLnTx/>
              <a:uFillTx/>
              <a:latin typeface="Brygada 1918" pitchFamily="50" charset="-18"/>
              <a:ea typeface="Brygada 1918" pitchFamily="50" charset="-18"/>
              <a:cs typeface="+mj-cs"/>
            </a:endParaRPr>
          </a:p>
        </p:txBody>
      </p:sp>
      <p:sp>
        <p:nvSpPr>
          <p:cNvPr id="6" name="Symbol zastępczy tekstu 3"/>
          <p:cNvSpPr txBox="1">
            <a:spLocks/>
          </p:cNvSpPr>
          <p:nvPr/>
        </p:nvSpPr>
        <p:spPr>
          <a:xfrm>
            <a:off x="2699792" y="1484784"/>
            <a:ext cx="6048672" cy="5112568"/>
          </a:xfrm>
          <a:prstGeom prst="rect">
            <a:avLst/>
          </a:prstGeom>
        </p:spPr>
        <p:txBody>
          <a:bodyPr vert="horz">
            <a:normAutofit/>
          </a:bodyPr>
          <a:lstStyle>
            <a:defPPr marL="432000" lvl="0" indent="-324000">
              <a:spcBef>
                <a:spcPts val="1417"/>
              </a:spcBef>
              <a:spcAft>
                <a:spcPts val="0"/>
              </a:spcAft>
              <a:buSzPct val="45000"/>
              <a:buFont typeface="StarSymbol"/>
              <a:buNone/>
              <a:defRPr lang="pl-PL" sz="3200" b="0" i="0" u="none" strike="noStrike" kern="1200" cap="none">
                <a:ln>
                  <a:noFill/>
                </a:ln>
                <a:latin typeface="Liberation Sans" pitchFamily="18"/>
                <a:ea typeface="Microsoft YaHei" pitchFamily="2"/>
                <a:cs typeface="Mangal" pitchFamily="2"/>
              </a:defRPr>
            </a:defPPr>
            <a:lvl1pPr marL="432000" lvl="0" indent="-324000">
              <a:spcBef>
                <a:spcPts val="1417"/>
              </a:spcBef>
              <a:spcAft>
                <a:spcPts val="0"/>
              </a:spcAft>
              <a:buSzPct val="45000"/>
              <a:buFont typeface="StarSymbol"/>
              <a:buChar char="●"/>
              <a:defRPr lang="pl-PL" sz="3200" b="0" i="0" u="none" strike="noStrike" kern="1200" cap="none">
                <a:ln>
                  <a:noFill/>
                </a:ln>
                <a:latin typeface="Liberation Sans" pitchFamily="18"/>
                <a:ea typeface="Microsoft YaHei" pitchFamily="2"/>
                <a:cs typeface="Mangal" pitchFamily="2"/>
              </a:defRPr>
            </a:lvl1pPr>
            <a:lvl2pPr marL="864000" lvl="1" indent="-324000">
              <a:spcBef>
                <a:spcPts val="1134"/>
              </a:spcBef>
              <a:spcAft>
                <a:spcPts val="0"/>
              </a:spcAft>
              <a:buSzPct val="75000"/>
              <a:buFont typeface="StarSymbol"/>
              <a:buChar char="–"/>
              <a:defRPr lang="pl-PL" sz="2800" b="0" i="0" u="none" strike="noStrike" kern="1200" cap="none">
                <a:ln>
                  <a:noFill/>
                </a:ln>
                <a:latin typeface="Liberation Sans" pitchFamily="18"/>
                <a:ea typeface="Microsoft YaHei" pitchFamily="2"/>
                <a:cs typeface="Mangal" pitchFamily="2"/>
              </a:defRPr>
            </a:lvl2pPr>
            <a:lvl3pPr marL="1295999" lvl="2" indent="-288000">
              <a:spcBef>
                <a:spcPts val="850"/>
              </a:spcBef>
              <a:spcAft>
                <a:spcPts val="0"/>
              </a:spcAft>
              <a:buSzPct val="45000"/>
              <a:buFont typeface="StarSymbol"/>
              <a:buChar char="●"/>
              <a:defRPr lang="pl-PL" sz="2400" b="0" i="0" u="none" strike="noStrike" kern="1200" cap="none">
                <a:ln>
                  <a:noFill/>
                </a:ln>
                <a:latin typeface="Liberation Sans" pitchFamily="18"/>
                <a:ea typeface="Microsoft YaHei" pitchFamily="2"/>
                <a:cs typeface="Mangal" pitchFamily="2"/>
              </a:defRPr>
            </a:lvl3pPr>
            <a:lvl4pPr marL="1728000" lvl="3" indent="-216000">
              <a:spcBef>
                <a:spcPts val="567"/>
              </a:spcBef>
              <a:spcAft>
                <a:spcPts val="0"/>
              </a:spcAft>
              <a:buSzPct val="75000"/>
              <a:buFont typeface="StarSymbol"/>
              <a:buChar char="–"/>
              <a:defRPr lang="pl-PL" sz="2000" b="0" i="0" u="none" strike="noStrike" kern="1200" cap="none">
                <a:ln>
                  <a:noFill/>
                </a:ln>
                <a:latin typeface="Liberation Sans" pitchFamily="18"/>
                <a:ea typeface="Microsoft YaHei" pitchFamily="2"/>
                <a:cs typeface="Mangal" pitchFamily="2"/>
              </a:defRPr>
            </a:lvl4pPr>
            <a:lvl5pPr marL="2160000" lvl="4"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5pPr>
            <a:lvl6pPr marL="2592000" lvl="5"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6pPr>
            <a:lvl7pPr marL="3024000" lvl="6"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7pPr>
            <a:lvl8pPr marL="3456000" lvl="7"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8pPr>
            <a:lvl9pPr marL="3887999" lvl="8"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9pPr>
          </a:lstStyle>
          <a:p>
            <a:pPr algn="just">
              <a:buClr>
                <a:schemeClr val="accent3"/>
              </a:buClr>
              <a:defRPr/>
            </a:pPr>
            <a:endParaRPr lang="pl-PL" sz="2000" dirty="0" smtClean="0">
              <a:latin typeface="Brygada 1918" pitchFamily="50" charset="-18"/>
              <a:ea typeface="Brygada 1918" pitchFamily="50" charset="-18"/>
            </a:endParaRPr>
          </a:p>
        </p:txBody>
      </p:sp>
      <p:sp>
        <p:nvSpPr>
          <p:cNvPr id="7" name="Symbol zastępczy tekstu 3"/>
          <p:cNvSpPr txBox="1">
            <a:spLocks/>
          </p:cNvSpPr>
          <p:nvPr/>
        </p:nvSpPr>
        <p:spPr>
          <a:xfrm>
            <a:off x="2852192" y="1637184"/>
            <a:ext cx="6048672" cy="5112568"/>
          </a:xfrm>
          <a:prstGeom prst="rect">
            <a:avLst/>
          </a:prstGeom>
        </p:spPr>
        <p:txBody>
          <a:bodyPr vert="horz">
            <a:normAutofit fontScale="85000" lnSpcReduction="10000"/>
          </a:bodyPr>
          <a:lstStyle>
            <a:defPPr marL="432000" lvl="0" indent="-324000">
              <a:spcBef>
                <a:spcPts val="1417"/>
              </a:spcBef>
              <a:spcAft>
                <a:spcPts val="0"/>
              </a:spcAft>
              <a:buSzPct val="45000"/>
              <a:buFont typeface="StarSymbol"/>
              <a:buNone/>
              <a:defRPr lang="pl-PL" sz="3200" b="0" i="0" u="none" strike="noStrike" kern="1200" cap="none">
                <a:ln>
                  <a:noFill/>
                </a:ln>
                <a:latin typeface="Liberation Sans" pitchFamily="18"/>
                <a:ea typeface="Microsoft YaHei" pitchFamily="2"/>
                <a:cs typeface="Mangal" pitchFamily="2"/>
              </a:defRPr>
            </a:defPPr>
            <a:lvl1pPr marL="432000" lvl="0" indent="-324000">
              <a:spcBef>
                <a:spcPts val="1417"/>
              </a:spcBef>
              <a:spcAft>
                <a:spcPts val="0"/>
              </a:spcAft>
              <a:buSzPct val="45000"/>
              <a:buFont typeface="StarSymbol"/>
              <a:buChar char="●"/>
              <a:defRPr lang="pl-PL" sz="3200" b="0" i="0" u="none" strike="noStrike" kern="1200" cap="none">
                <a:ln>
                  <a:noFill/>
                </a:ln>
                <a:latin typeface="Liberation Sans" pitchFamily="18"/>
                <a:ea typeface="Microsoft YaHei" pitchFamily="2"/>
                <a:cs typeface="Mangal" pitchFamily="2"/>
              </a:defRPr>
            </a:lvl1pPr>
            <a:lvl2pPr marL="864000" lvl="1" indent="-324000">
              <a:spcBef>
                <a:spcPts val="1134"/>
              </a:spcBef>
              <a:spcAft>
                <a:spcPts val="0"/>
              </a:spcAft>
              <a:buSzPct val="75000"/>
              <a:buFont typeface="StarSymbol"/>
              <a:buChar char="–"/>
              <a:defRPr lang="pl-PL" sz="2800" b="0" i="0" u="none" strike="noStrike" kern="1200" cap="none">
                <a:ln>
                  <a:noFill/>
                </a:ln>
                <a:latin typeface="Liberation Sans" pitchFamily="18"/>
                <a:ea typeface="Microsoft YaHei" pitchFamily="2"/>
                <a:cs typeface="Mangal" pitchFamily="2"/>
              </a:defRPr>
            </a:lvl2pPr>
            <a:lvl3pPr marL="1295999" lvl="2" indent="-288000">
              <a:spcBef>
                <a:spcPts val="850"/>
              </a:spcBef>
              <a:spcAft>
                <a:spcPts val="0"/>
              </a:spcAft>
              <a:buSzPct val="45000"/>
              <a:buFont typeface="StarSymbol"/>
              <a:buChar char="●"/>
              <a:defRPr lang="pl-PL" sz="2400" b="0" i="0" u="none" strike="noStrike" kern="1200" cap="none">
                <a:ln>
                  <a:noFill/>
                </a:ln>
                <a:latin typeface="Liberation Sans" pitchFamily="18"/>
                <a:ea typeface="Microsoft YaHei" pitchFamily="2"/>
                <a:cs typeface="Mangal" pitchFamily="2"/>
              </a:defRPr>
            </a:lvl3pPr>
            <a:lvl4pPr marL="1728000" lvl="3" indent="-216000">
              <a:spcBef>
                <a:spcPts val="567"/>
              </a:spcBef>
              <a:spcAft>
                <a:spcPts val="0"/>
              </a:spcAft>
              <a:buSzPct val="75000"/>
              <a:buFont typeface="StarSymbol"/>
              <a:buChar char="–"/>
              <a:defRPr lang="pl-PL" sz="2000" b="0" i="0" u="none" strike="noStrike" kern="1200" cap="none">
                <a:ln>
                  <a:noFill/>
                </a:ln>
                <a:latin typeface="Liberation Sans" pitchFamily="18"/>
                <a:ea typeface="Microsoft YaHei" pitchFamily="2"/>
                <a:cs typeface="Mangal" pitchFamily="2"/>
              </a:defRPr>
            </a:lvl4pPr>
            <a:lvl5pPr marL="2160000" lvl="4"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5pPr>
            <a:lvl6pPr marL="2592000" lvl="5"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6pPr>
            <a:lvl7pPr marL="3024000" lvl="6"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7pPr>
            <a:lvl8pPr marL="3456000" lvl="7"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8pPr>
            <a:lvl9pPr marL="3887999" lvl="8"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9pPr>
          </a:lstStyle>
          <a:p>
            <a:pPr algn="just">
              <a:buClr>
                <a:schemeClr val="accent3"/>
              </a:buClr>
              <a:defRPr/>
            </a:pPr>
            <a:r>
              <a:rPr lang="pl-PL" sz="2000" dirty="0" smtClean="0">
                <a:latin typeface="Brygada 1918" pitchFamily="50" charset="-18"/>
                <a:ea typeface="Brygada 1918" pitchFamily="50" charset="-18"/>
              </a:rPr>
              <a:t>Hełm garnczkowy jest typem hełmu zamkniętego stosowanego w latach 1180 – 1360. Powstał w wyniku poszukiwania nowej formy ochrony głowy chroniącej lepiej przed nowym typem walki na kopie. </a:t>
            </a:r>
          </a:p>
          <a:p>
            <a:pPr algn="just">
              <a:buClr>
                <a:schemeClr val="accent3"/>
              </a:buClr>
              <a:defRPr/>
            </a:pPr>
            <a:r>
              <a:rPr lang="pl-PL" sz="2000" dirty="0">
                <a:latin typeface="Brygada 1918" pitchFamily="50" charset="-18"/>
                <a:ea typeface="Brygada 1918" pitchFamily="50" charset="-18"/>
              </a:rPr>
              <a:t> Do końca XIII w. hełm garnczkowy miał kształt cylindryczny z płaską górną częścią dzwonu. Później uzyskał kształt kopulasty, co ułatwiało ześlizgiwanie się broni przy uderzeniach z góry. Całkowite zakrycie twarzy zmuszało do stosowania znaków rozpoznawczych, tak więc na szczycie umieszczano czasem „klejnot rycerski</a:t>
            </a:r>
            <a:r>
              <a:rPr lang="pl-PL" sz="2000" dirty="0" smtClean="0">
                <a:latin typeface="Brygada 1918" pitchFamily="50" charset="-18"/>
                <a:ea typeface="Brygada 1918" pitchFamily="50" charset="-18"/>
              </a:rPr>
              <a:t>”.</a:t>
            </a:r>
            <a:endParaRPr lang="pl-PL" sz="2000" dirty="0">
              <a:latin typeface="Brygada 1918" pitchFamily="50" charset="-18"/>
              <a:ea typeface="Brygada 1918" pitchFamily="50" charset="-18"/>
            </a:endParaRPr>
          </a:p>
          <a:p>
            <a:pPr algn="just">
              <a:buClr>
                <a:schemeClr val="accent3"/>
              </a:buClr>
              <a:defRPr/>
            </a:pPr>
            <a:r>
              <a:rPr lang="pl-PL" sz="2000" dirty="0">
                <a:latin typeface="Brygada 1918" pitchFamily="50" charset="-18"/>
                <a:ea typeface="Brygada 1918" pitchFamily="50" charset="-18"/>
              </a:rPr>
              <a:t> Hełm garnczkowy był niewygodny w użyciu, bardzo ciężki i utrudniał </a:t>
            </a:r>
            <a:r>
              <a:rPr lang="pl-PL" sz="2000" dirty="0" smtClean="0">
                <a:latin typeface="Brygada 1918" pitchFamily="50" charset="-18"/>
                <a:ea typeface="Brygada 1918" pitchFamily="50" charset="-18"/>
              </a:rPr>
              <a:t>oddychanie w związku z tym w 2. poł. XV wieku zaprzestano jego stosowania i zastąpiły go nowe typy hełmów takie jak przyłbica czy salda.</a:t>
            </a:r>
          </a:p>
          <a:p>
            <a:pPr algn="just">
              <a:buClr>
                <a:schemeClr val="accent3"/>
              </a:buClr>
              <a:defRPr/>
            </a:pPr>
            <a:r>
              <a:rPr lang="pl-PL" sz="2000" dirty="0" smtClean="0">
                <a:latin typeface="Brygada 1918" pitchFamily="50" charset="-18"/>
                <a:ea typeface="Brygada 1918" pitchFamily="50" charset="-18"/>
              </a:rPr>
              <a:t>Hełm garnczkowy, jako że stosowany tylko przez jazdę kopijniczą, jest jedynym typem hełmu używanego tylko przez rycerstwo.</a:t>
            </a:r>
          </a:p>
        </p:txBody>
      </p:sp>
      <p:pic>
        <p:nvPicPr>
          <p:cNvPr id="9" name="Obraz 8"/>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465534" y="1067408"/>
            <a:ext cx="2200772" cy="2994248"/>
          </a:xfrm>
          <a:prstGeom prst="rect">
            <a:avLst/>
          </a:prstGeom>
        </p:spPr>
      </p:pic>
      <p:pic>
        <p:nvPicPr>
          <p:cNvPr id="10" name="Obraz 9"/>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72360" y="4525447"/>
            <a:ext cx="1413717" cy="1884956"/>
          </a:xfrm>
          <a:prstGeom prst="rect">
            <a:avLst/>
          </a:prstGeom>
        </p:spPr>
      </p:pic>
      <p:pic>
        <p:nvPicPr>
          <p:cNvPr id="11" name="Obraz 10"/>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1581572" y="4525447"/>
            <a:ext cx="1345211" cy="2017817"/>
          </a:xfrm>
          <a:prstGeom prst="rect">
            <a:avLst/>
          </a:prstGeom>
        </p:spPr>
      </p:pic>
    </p:spTree>
    <p:extLst>
      <p:ext uri="{BB962C8B-B14F-4D97-AF65-F5344CB8AC3E}">
        <p14:creationId xmlns="" xmlns:p14="http://schemas.microsoft.com/office/powerpoint/2010/main" val="3707142683"/>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539552" y="476672"/>
            <a:ext cx="8229600" cy="432048"/>
          </a:xfrm>
        </p:spPr>
        <p:txBody>
          <a:bodyPr>
            <a:normAutofit fontScale="90000"/>
          </a:bodyPr>
          <a:lstStyle/>
          <a:p>
            <a:pPr algn="ctr"/>
            <a:r>
              <a:rPr lang="pl-PL" dirty="0" smtClean="0">
                <a:latin typeface="Brygada 1918" pitchFamily="50" charset="-18"/>
                <a:ea typeface="Brygada 1918" pitchFamily="50" charset="-18"/>
              </a:rPr>
              <a:t>Hełmy </a:t>
            </a:r>
            <a:endParaRPr lang="pl-PL" dirty="0">
              <a:latin typeface="Brygada 1918" pitchFamily="50" charset="-18"/>
              <a:ea typeface="Brygada 1918" pitchFamily="50" charset="-18"/>
            </a:endParaRPr>
          </a:p>
        </p:txBody>
      </p:sp>
      <p:sp>
        <p:nvSpPr>
          <p:cNvPr id="5" name="Tytuł 2"/>
          <p:cNvSpPr txBox="1">
            <a:spLocks/>
          </p:cNvSpPr>
          <p:nvPr/>
        </p:nvSpPr>
        <p:spPr>
          <a:xfrm>
            <a:off x="72360" y="867489"/>
            <a:ext cx="9071640" cy="523220"/>
          </a:xfrm>
          <a:prstGeom prst="rect">
            <a:avLst/>
          </a:prstGeom>
        </p:spPr>
        <p:txBody>
          <a:bodyPr vert="horz" anchor="ctr">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algn="ctr" defTabSz="914400" rtl="0" eaLnBrk="1" fontAlgn="auto" latinLnBrk="0" hangingPunct="1">
              <a:lnSpc>
                <a:spcPct val="100000"/>
              </a:lnSpc>
              <a:spcBef>
                <a:spcPct val="0"/>
              </a:spcBef>
              <a:spcAft>
                <a:spcPts val="0"/>
              </a:spcAft>
              <a:buClrTx/>
              <a:buSzPct val="45000"/>
              <a:buFont typeface="StarSymbol"/>
              <a:buNone/>
              <a:tabLst/>
              <a:defRPr/>
            </a:pPr>
            <a:r>
              <a:rPr lang="pl-PL" sz="2800" noProof="0" dirty="0" smtClean="0">
                <a:solidFill>
                  <a:schemeClr val="tx2"/>
                </a:solidFill>
                <a:latin typeface="Brygada 1918" pitchFamily="50" charset="-18"/>
                <a:ea typeface="Brygada 1918" pitchFamily="50" charset="-18"/>
                <a:cs typeface="+mj-cs"/>
              </a:rPr>
              <a:t>Przyłbica</a:t>
            </a:r>
            <a:endParaRPr kumimoji="0" lang="pl-PL" sz="2800" b="0" i="0" u="none" strike="noStrike" kern="1200" cap="none" spc="0" normalizeH="0" baseline="0" noProof="0" dirty="0">
              <a:ln>
                <a:noFill/>
              </a:ln>
              <a:solidFill>
                <a:schemeClr val="tx2"/>
              </a:solidFill>
              <a:effectLst/>
              <a:uLnTx/>
              <a:uFillTx/>
              <a:latin typeface="Brygada 1918" pitchFamily="50" charset="-18"/>
              <a:ea typeface="Brygada 1918" pitchFamily="50" charset="-18"/>
              <a:cs typeface="+mj-cs"/>
            </a:endParaRPr>
          </a:p>
        </p:txBody>
      </p:sp>
      <p:sp>
        <p:nvSpPr>
          <p:cNvPr id="6" name="Symbol zastępczy tekstu 3"/>
          <p:cNvSpPr txBox="1">
            <a:spLocks/>
          </p:cNvSpPr>
          <p:nvPr/>
        </p:nvSpPr>
        <p:spPr>
          <a:xfrm>
            <a:off x="2699792" y="1484784"/>
            <a:ext cx="6048672" cy="5112568"/>
          </a:xfrm>
          <a:prstGeom prst="rect">
            <a:avLst/>
          </a:prstGeom>
        </p:spPr>
        <p:txBody>
          <a:bodyPr vert="horz">
            <a:normAutofit/>
          </a:bodyPr>
          <a:lstStyle>
            <a:defPPr marL="432000" lvl="0" indent="-324000">
              <a:spcBef>
                <a:spcPts val="1417"/>
              </a:spcBef>
              <a:spcAft>
                <a:spcPts val="0"/>
              </a:spcAft>
              <a:buSzPct val="45000"/>
              <a:buFont typeface="StarSymbol"/>
              <a:buNone/>
              <a:defRPr lang="pl-PL" sz="3200" b="0" i="0" u="none" strike="noStrike" kern="1200" cap="none">
                <a:ln>
                  <a:noFill/>
                </a:ln>
                <a:latin typeface="Liberation Sans" pitchFamily="18"/>
                <a:ea typeface="Microsoft YaHei" pitchFamily="2"/>
                <a:cs typeface="Mangal" pitchFamily="2"/>
              </a:defRPr>
            </a:defPPr>
            <a:lvl1pPr marL="432000" lvl="0" indent="-324000">
              <a:spcBef>
                <a:spcPts val="1417"/>
              </a:spcBef>
              <a:spcAft>
                <a:spcPts val="0"/>
              </a:spcAft>
              <a:buSzPct val="45000"/>
              <a:buFont typeface="StarSymbol"/>
              <a:buChar char="●"/>
              <a:defRPr lang="pl-PL" sz="3200" b="0" i="0" u="none" strike="noStrike" kern="1200" cap="none">
                <a:ln>
                  <a:noFill/>
                </a:ln>
                <a:latin typeface="Liberation Sans" pitchFamily="18"/>
                <a:ea typeface="Microsoft YaHei" pitchFamily="2"/>
                <a:cs typeface="Mangal" pitchFamily="2"/>
              </a:defRPr>
            </a:lvl1pPr>
            <a:lvl2pPr marL="864000" lvl="1" indent="-324000">
              <a:spcBef>
                <a:spcPts val="1134"/>
              </a:spcBef>
              <a:spcAft>
                <a:spcPts val="0"/>
              </a:spcAft>
              <a:buSzPct val="75000"/>
              <a:buFont typeface="StarSymbol"/>
              <a:buChar char="–"/>
              <a:defRPr lang="pl-PL" sz="2800" b="0" i="0" u="none" strike="noStrike" kern="1200" cap="none">
                <a:ln>
                  <a:noFill/>
                </a:ln>
                <a:latin typeface="Liberation Sans" pitchFamily="18"/>
                <a:ea typeface="Microsoft YaHei" pitchFamily="2"/>
                <a:cs typeface="Mangal" pitchFamily="2"/>
              </a:defRPr>
            </a:lvl2pPr>
            <a:lvl3pPr marL="1295999" lvl="2" indent="-288000">
              <a:spcBef>
                <a:spcPts val="850"/>
              </a:spcBef>
              <a:spcAft>
                <a:spcPts val="0"/>
              </a:spcAft>
              <a:buSzPct val="45000"/>
              <a:buFont typeface="StarSymbol"/>
              <a:buChar char="●"/>
              <a:defRPr lang="pl-PL" sz="2400" b="0" i="0" u="none" strike="noStrike" kern="1200" cap="none">
                <a:ln>
                  <a:noFill/>
                </a:ln>
                <a:latin typeface="Liberation Sans" pitchFamily="18"/>
                <a:ea typeface="Microsoft YaHei" pitchFamily="2"/>
                <a:cs typeface="Mangal" pitchFamily="2"/>
              </a:defRPr>
            </a:lvl3pPr>
            <a:lvl4pPr marL="1728000" lvl="3" indent="-216000">
              <a:spcBef>
                <a:spcPts val="567"/>
              </a:spcBef>
              <a:spcAft>
                <a:spcPts val="0"/>
              </a:spcAft>
              <a:buSzPct val="75000"/>
              <a:buFont typeface="StarSymbol"/>
              <a:buChar char="–"/>
              <a:defRPr lang="pl-PL" sz="2000" b="0" i="0" u="none" strike="noStrike" kern="1200" cap="none">
                <a:ln>
                  <a:noFill/>
                </a:ln>
                <a:latin typeface="Liberation Sans" pitchFamily="18"/>
                <a:ea typeface="Microsoft YaHei" pitchFamily="2"/>
                <a:cs typeface="Mangal" pitchFamily="2"/>
              </a:defRPr>
            </a:lvl4pPr>
            <a:lvl5pPr marL="2160000" lvl="4"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5pPr>
            <a:lvl6pPr marL="2592000" lvl="5"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6pPr>
            <a:lvl7pPr marL="3024000" lvl="6"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7pPr>
            <a:lvl8pPr marL="3456000" lvl="7"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8pPr>
            <a:lvl9pPr marL="3887999" lvl="8"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9pPr>
          </a:lstStyle>
          <a:p>
            <a:pPr algn="just">
              <a:buClr>
                <a:schemeClr val="accent3"/>
              </a:buClr>
              <a:defRPr/>
            </a:pPr>
            <a:endParaRPr lang="pl-PL" sz="2000" dirty="0" smtClean="0">
              <a:latin typeface="Brygada 1918" pitchFamily="50" charset="-18"/>
              <a:ea typeface="Brygada 1918" pitchFamily="50" charset="-18"/>
            </a:endParaRPr>
          </a:p>
        </p:txBody>
      </p:sp>
      <p:sp>
        <p:nvSpPr>
          <p:cNvPr id="7" name="Symbol zastępczy tekstu 3"/>
          <p:cNvSpPr txBox="1">
            <a:spLocks/>
          </p:cNvSpPr>
          <p:nvPr/>
        </p:nvSpPr>
        <p:spPr>
          <a:xfrm>
            <a:off x="2852192" y="1637184"/>
            <a:ext cx="6048672" cy="5112568"/>
          </a:xfrm>
          <a:prstGeom prst="rect">
            <a:avLst/>
          </a:prstGeom>
        </p:spPr>
        <p:txBody>
          <a:bodyPr vert="horz">
            <a:normAutofit fontScale="92500" lnSpcReduction="20000"/>
          </a:bodyPr>
          <a:lstStyle>
            <a:defPPr marL="432000" lvl="0" indent="-324000">
              <a:spcBef>
                <a:spcPts val="1417"/>
              </a:spcBef>
              <a:spcAft>
                <a:spcPts val="0"/>
              </a:spcAft>
              <a:buSzPct val="45000"/>
              <a:buFont typeface="StarSymbol"/>
              <a:buNone/>
              <a:defRPr lang="pl-PL" sz="3200" b="0" i="0" u="none" strike="noStrike" kern="1200" cap="none">
                <a:ln>
                  <a:noFill/>
                </a:ln>
                <a:latin typeface="Liberation Sans" pitchFamily="18"/>
                <a:ea typeface="Microsoft YaHei" pitchFamily="2"/>
                <a:cs typeface="Mangal" pitchFamily="2"/>
              </a:defRPr>
            </a:defPPr>
            <a:lvl1pPr marL="432000" lvl="0" indent="-324000">
              <a:spcBef>
                <a:spcPts val="1417"/>
              </a:spcBef>
              <a:spcAft>
                <a:spcPts val="0"/>
              </a:spcAft>
              <a:buSzPct val="45000"/>
              <a:buFont typeface="StarSymbol"/>
              <a:buChar char="●"/>
              <a:defRPr lang="pl-PL" sz="3200" b="0" i="0" u="none" strike="noStrike" kern="1200" cap="none">
                <a:ln>
                  <a:noFill/>
                </a:ln>
                <a:latin typeface="Liberation Sans" pitchFamily="18"/>
                <a:ea typeface="Microsoft YaHei" pitchFamily="2"/>
                <a:cs typeface="Mangal" pitchFamily="2"/>
              </a:defRPr>
            </a:lvl1pPr>
            <a:lvl2pPr marL="864000" lvl="1" indent="-324000">
              <a:spcBef>
                <a:spcPts val="1134"/>
              </a:spcBef>
              <a:spcAft>
                <a:spcPts val="0"/>
              </a:spcAft>
              <a:buSzPct val="75000"/>
              <a:buFont typeface="StarSymbol"/>
              <a:buChar char="–"/>
              <a:defRPr lang="pl-PL" sz="2800" b="0" i="0" u="none" strike="noStrike" kern="1200" cap="none">
                <a:ln>
                  <a:noFill/>
                </a:ln>
                <a:latin typeface="Liberation Sans" pitchFamily="18"/>
                <a:ea typeface="Microsoft YaHei" pitchFamily="2"/>
                <a:cs typeface="Mangal" pitchFamily="2"/>
              </a:defRPr>
            </a:lvl2pPr>
            <a:lvl3pPr marL="1295999" lvl="2" indent="-288000">
              <a:spcBef>
                <a:spcPts val="850"/>
              </a:spcBef>
              <a:spcAft>
                <a:spcPts val="0"/>
              </a:spcAft>
              <a:buSzPct val="45000"/>
              <a:buFont typeface="StarSymbol"/>
              <a:buChar char="●"/>
              <a:defRPr lang="pl-PL" sz="2400" b="0" i="0" u="none" strike="noStrike" kern="1200" cap="none">
                <a:ln>
                  <a:noFill/>
                </a:ln>
                <a:latin typeface="Liberation Sans" pitchFamily="18"/>
                <a:ea typeface="Microsoft YaHei" pitchFamily="2"/>
                <a:cs typeface="Mangal" pitchFamily="2"/>
              </a:defRPr>
            </a:lvl3pPr>
            <a:lvl4pPr marL="1728000" lvl="3" indent="-216000">
              <a:spcBef>
                <a:spcPts val="567"/>
              </a:spcBef>
              <a:spcAft>
                <a:spcPts val="0"/>
              </a:spcAft>
              <a:buSzPct val="75000"/>
              <a:buFont typeface="StarSymbol"/>
              <a:buChar char="–"/>
              <a:defRPr lang="pl-PL" sz="2000" b="0" i="0" u="none" strike="noStrike" kern="1200" cap="none">
                <a:ln>
                  <a:noFill/>
                </a:ln>
                <a:latin typeface="Liberation Sans" pitchFamily="18"/>
                <a:ea typeface="Microsoft YaHei" pitchFamily="2"/>
                <a:cs typeface="Mangal" pitchFamily="2"/>
              </a:defRPr>
            </a:lvl4pPr>
            <a:lvl5pPr marL="2160000" lvl="4"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5pPr>
            <a:lvl6pPr marL="2592000" lvl="5"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6pPr>
            <a:lvl7pPr marL="3024000" lvl="6"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7pPr>
            <a:lvl8pPr marL="3456000" lvl="7"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8pPr>
            <a:lvl9pPr marL="3887999" lvl="8"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9pPr>
          </a:lstStyle>
          <a:p>
            <a:pPr algn="just">
              <a:buClr>
                <a:schemeClr val="accent3"/>
              </a:buClr>
              <a:defRPr/>
            </a:pPr>
            <a:r>
              <a:rPr lang="pl-PL" sz="2000" dirty="0" smtClean="0">
                <a:latin typeface="Brygada 1918" pitchFamily="50" charset="-18"/>
                <a:ea typeface="Brygada 1918" pitchFamily="50" charset="-18"/>
              </a:rPr>
              <a:t>Przyłbica jest typem hełmu z ruchomą zasłoną</a:t>
            </a:r>
            <a:r>
              <a:rPr lang="pl-PL" sz="2000" dirty="0">
                <a:latin typeface="Brygada 1918" pitchFamily="50" charset="-18"/>
                <a:ea typeface="Brygada 1918" pitchFamily="50" charset="-18"/>
              </a:rPr>
              <a:t>.</a:t>
            </a:r>
            <a:r>
              <a:rPr lang="pl-PL" sz="2000" dirty="0" smtClean="0">
                <a:latin typeface="Brygada 1918" pitchFamily="50" charset="-18"/>
                <a:ea typeface="Brygada 1918" pitchFamily="50" charset="-18"/>
              </a:rPr>
              <a:t> Zasłona może być przymocowana do dzwonu na zawiasie czołowym albo dwóch zawiasach skroniowych. Hełm ten powstał w 1. poł. XIV wieku poprzez dodanie do szłomu ruchomego nosala, który w następnych dziesięcioleciach przybrał postać zasłony o różnych formach.</a:t>
            </a:r>
          </a:p>
          <a:p>
            <a:pPr algn="just">
              <a:buClr>
                <a:schemeClr val="accent3"/>
              </a:buClr>
              <a:defRPr/>
            </a:pPr>
            <a:r>
              <a:rPr lang="pl-PL" sz="2000" dirty="0" smtClean="0">
                <a:latin typeface="Brygada 1918" pitchFamily="50" charset="-18"/>
                <a:ea typeface="Brygada 1918" pitchFamily="50" charset="-18"/>
              </a:rPr>
              <a:t>Wyróżnia się przyłbice starszego typu, stosowane do połowy XV wieku oraz przyłbice nowszego typu. Do przyłbic starszego typu zalicza się te z zasłonami w formie zwierzęcego pyska, zwane „psimi pyskami”. Wbrew powszechnej opinii nie był to hełm typowo krzyżacki, gdyż stosowano go również w innych regionach Europy.</a:t>
            </a:r>
          </a:p>
          <a:p>
            <a:pPr algn="just">
              <a:buClr>
                <a:schemeClr val="accent3"/>
              </a:buClr>
              <a:defRPr/>
            </a:pPr>
            <a:r>
              <a:rPr lang="pl-PL" sz="2000" dirty="0" smtClean="0">
                <a:latin typeface="Brygada 1918" pitchFamily="50" charset="-18"/>
                <a:ea typeface="Brygada 1918" pitchFamily="50" charset="-18"/>
              </a:rPr>
              <a:t>Przyłbice stosowano jeszcze w okresie nowożytnym do zbroi maksymiliańskiej albo kirasjerskiej.</a:t>
            </a:r>
          </a:p>
          <a:p>
            <a:pPr marL="108000" indent="0" algn="just">
              <a:buClr>
                <a:schemeClr val="accent3"/>
              </a:buClr>
              <a:buNone/>
              <a:defRPr/>
            </a:pPr>
            <a:r>
              <a:rPr lang="pl-PL" sz="2000" dirty="0" smtClean="0">
                <a:latin typeface="Brygada 1918" pitchFamily="50" charset="-18"/>
                <a:ea typeface="Brygada 1918" pitchFamily="50" charset="-18"/>
              </a:rPr>
              <a:t>  </a:t>
            </a:r>
          </a:p>
        </p:txBody>
      </p:sp>
      <p:pic>
        <p:nvPicPr>
          <p:cNvPr id="3" name="Obraz 2"/>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388088" y="764704"/>
            <a:ext cx="1998223" cy="2664297"/>
          </a:xfrm>
          <a:prstGeom prst="rect">
            <a:avLst/>
          </a:prstGeom>
        </p:spPr>
      </p:pic>
      <p:pic>
        <p:nvPicPr>
          <p:cNvPr id="4" name="Obraz 3"/>
          <p:cNvPicPr>
            <a:picLocks noChangeAspect="1"/>
          </p:cNvPicPr>
          <p:nvPr/>
        </p:nvPicPr>
        <p:blipFill rotWithShape="1">
          <a:blip r:embed="rId3" cstate="print">
            <a:extLst>
              <a:ext uri="{28A0092B-C50C-407E-A947-70E740481C1C}">
                <a14:useLocalDpi xmlns="" xmlns:a14="http://schemas.microsoft.com/office/drawing/2010/main" val="0"/>
              </a:ext>
            </a:extLst>
          </a:blip>
          <a:srcRect t="22812"/>
          <a:stretch/>
        </p:blipFill>
        <p:spPr>
          <a:xfrm>
            <a:off x="371583" y="3756992"/>
            <a:ext cx="2014728" cy="2823220"/>
          </a:xfrm>
          <a:prstGeom prst="rect">
            <a:avLst/>
          </a:prstGeom>
        </p:spPr>
      </p:pic>
    </p:spTree>
    <p:extLst>
      <p:ext uri="{BB962C8B-B14F-4D97-AF65-F5344CB8AC3E}">
        <p14:creationId xmlns="" xmlns:p14="http://schemas.microsoft.com/office/powerpoint/2010/main" val="761769796"/>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539552" y="476672"/>
            <a:ext cx="8229600" cy="432048"/>
          </a:xfrm>
        </p:spPr>
        <p:txBody>
          <a:bodyPr>
            <a:normAutofit fontScale="90000"/>
          </a:bodyPr>
          <a:lstStyle/>
          <a:p>
            <a:pPr algn="ctr"/>
            <a:r>
              <a:rPr lang="pl-PL" dirty="0" smtClean="0">
                <a:latin typeface="Brygada 1918" pitchFamily="50" charset="-18"/>
                <a:ea typeface="Brygada 1918" pitchFamily="50" charset="-18"/>
              </a:rPr>
              <a:t>Hełmy </a:t>
            </a:r>
            <a:endParaRPr lang="pl-PL" dirty="0">
              <a:latin typeface="Brygada 1918" pitchFamily="50" charset="-18"/>
              <a:ea typeface="Brygada 1918" pitchFamily="50" charset="-18"/>
            </a:endParaRPr>
          </a:p>
        </p:txBody>
      </p:sp>
      <p:sp>
        <p:nvSpPr>
          <p:cNvPr id="5" name="Tytuł 2"/>
          <p:cNvSpPr txBox="1">
            <a:spLocks/>
          </p:cNvSpPr>
          <p:nvPr/>
        </p:nvSpPr>
        <p:spPr>
          <a:xfrm>
            <a:off x="72360" y="867489"/>
            <a:ext cx="9071640" cy="523220"/>
          </a:xfrm>
          <a:prstGeom prst="rect">
            <a:avLst/>
          </a:prstGeom>
        </p:spPr>
        <p:txBody>
          <a:bodyPr vert="horz" anchor="ctr">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algn="ctr" defTabSz="914400" rtl="0" eaLnBrk="1" fontAlgn="auto" latinLnBrk="0" hangingPunct="1">
              <a:lnSpc>
                <a:spcPct val="100000"/>
              </a:lnSpc>
              <a:spcBef>
                <a:spcPct val="0"/>
              </a:spcBef>
              <a:spcAft>
                <a:spcPts val="0"/>
              </a:spcAft>
              <a:buClrTx/>
              <a:buSzPct val="45000"/>
              <a:buFont typeface="StarSymbol"/>
              <a:buNone/>
              <a:tabLst/>
              <a:defRPr/>
            </a:pPr>
            <a:r>
              <a:rPr lang="pl-PL" sz="2800" noProof="0" dirty="0" smtClean="0">
                <a:solidFill>
                  <a:schemeClr val="tx2"/>
                </a:solidFill>
                <a:latin typeface="Brygada 1918" pitchFamily="50" charset="-18"/>
                <a:ea typeface="Brygada 1918" pitchFamily="50" charset="-18"/>
                <a:cs typeface="+mj-cs"/>
              </a:rPr>
              <a:t>Kapalin</a:t>
            </a:r>
            <a:endParaRPr kumimoji="0" lang="pl-PL" sz="2800" b="0" i="0" u="none" strike="noStrike" kern="1200" cap="none" spc="0" normalizeH="0" baseline="0" noProof="0" dirty="0">
              <a:ln>
                <a:noFill/>
              </a:ln>
              <a:solidFill>
                <a:schemeClr val="tx2"/>
              </a:solidFill>
              <a:effectLst/>
              <a:uLnTx/>
              <a:uFillTx/>
              <a:latin typeface="Brygada 1918" pitchFamily="50" charset="-18"/>
              <a:ea typeface="Brygada 1918" pitchFamily="50" charset="-18"/>
              <a:cs typeface="+mj-cs"/>
            </a:endParaRPr>
          </a:p>
        </p:txBody>
      </p:sp>
      <p:sp>
        <p:nvSpPr>
          <p:cNvPr id="6" name="Symbol zastępczy tekstu 3"/>
          <p:cNvSpPr txBox="1">
            <a:spLocks/>
          </p:cNvSpPr>
          <p:nvPr/>
        </p:nvSpPr>
        <p:spPr>
          <a:xfrm>
            <a:off x="2699792" y="1484784"/>
            <a:ext cx="6048672" cy="5112568"/>
          </a:xfrm>
          <a:prstGeom prst="rect">
            <a:avLst/>
          </a:prstGeom>
        </p:spPr>
        <p:txBody>
          <a:bodyPr vert="horz">
            <a:normAutofit/>
          </a:bodyPr>
          <a:lstStyle>
            <a:defPPr marL="432000" lvl="0" indent="-324000">
              <a:spcBef>
                <a:spcPts val="1417"/>
              </a:spcBef>
              <a:spcAft>
                <a:spcPts val="0"/>
              </a:spcAft>
              <a:buSzPct val="45000"/>
              <a:buFont typeface="StarSymbol"/>
              <a:buNone/>
              <a:defRPr lang="pl-PL" sz="3200" b="0" i="0" u="none" strike="noStrike" kern="1200" cap="none">
                <a:ln>
                  <a:noFill/>
                </a:ln>
                <a:latin typeface="Liberation Sans" pitchFamily="18"/>
                <a:ea typeface="Microsoft YaHei" pitchFamily="2"/>
                <a:cs typeface="Mangal" pitchFamily="2"/>
              </a:defRPr>
            </a:defPPr>
            <a:lvl1pPr marL="432000" lvl="0" indent="-324000">
              <a:spcBef>
                <a:spcPts val="1417"/>
              </a:spcBef>
              <a:spcAft>
                <a:spcPts val="0"/>
              </a:spcAft>
              <a:buSzPct val="45000"/>
              <a:buFont typeface="StarSymbol"/>
              <a:buChar char="●"/>
              <a:defRPr lang="pl-PL" sz="3200" b="0" i="0" u="none" strike="noStrike" kern="1200" cap="none">
                <a:ln>
                  <a:noFill/>
                </a:ln>
                <a:latin typeface="Liberation Sans" pitchFamily="18"/>
                <a:ea typeface="Microsoft YaHei" pitchFamily="2"/>
                <a:cs typeface="Mangal" pitchFamily="2"/>
              </a:defRPr>
            </a:lvl1pPr>
            <a:lvl2pPr marL="864000" lvl="1" indent="-324000">
              <a:spcBef>
                <a:spcPts val="1134"/>
              </a:spcBef>
              <a:spcAft>
                <a:spcPts val="0"/>
              </a:spcAft>
              <a:buSzPct val="75000"/>
              <a:buFont typeface="StarSymbol"/>
              <a:buChar char="–"/>
              <a:defRPr lang="pl-PL" sz="2800" b="0" i="0" u="none" strike="noStrike" kern="1200" cap="none">
                <a:ln>
                  <a:noFill/>
                </a:ln>
                <a:latin typeface="Liberation Sans" pitchFamily="18"/>
                <a:ea typeface="Microsoft YaHei" pitchFamily="2"/>
                <a:cs typeface="Mangal" pitchFamily="2"/>
              </a:defRPr>
            </a:lvl2pPr>
            <a:lvl3pPr marL="1295999" lvl="2" indent="-288000">
              <a:spcBef>
                <a:spcPts val="850"/>
              </a:spcBef>
              <a:spcAft>
                <a:spcPts val="0"/>
              </a:spcAft>
              <a:buSzPct val="45000"/>
              <a:buFont typeface="StarSymbol"/>
              <a:buChar char="●"/>
              <a:defRPr lang="pl-PL" sz="2400" b="0" i="0" u="none" strike="noStrike" kern="1200" cap="none">
                <a:ln>
                  <a:noFill/>
                </a:ln>
                <a:latin typeface="Liberation Sans" pitchFamily="18"/>
                <a:ea typeface="Microsoft YaHei" pitchFamily="2"/>
                <a:cs typeface="Mangal" pitchFamily="2"/>
              </a:defRPr>
            </a:lvl3pPr>
            <a:lvl4pPr marL="1728000" lvl="3" indent="-216000">
              <a:spcBef>
                <a:spcPts val="567"/>
              </a:spcBef>
              <a:spcAft>
                <a:spcPts val="0"/>
              </a:spcAft>
              <a:buSzPct val="75000"/>
              <a:buFont typeface="StarSymbol"/>
              <a:buChar char="–"/>
              <a:defRPr lang="pl-PL" sz="2000" b="0" i="0" u="none" strike="noStrike" kern="1200" cap="none">
                <a:ln>
                  <a:noFill/>
                </a:ln>
                <a:latin typeface="Liberation Sans" pitchFamily="18"/>
                <a:ea typeface="Microsoft YaHei" pitchFamily="2"/>
                <a:cs typeface="Mangal" pitchFamily="2"/>
              </a:defRPr>
            </a:lvl4pPr>
            <a:lvl5pPr marL="2160000" lvl="4"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5pPr>
            <a:lvl6pPr marL="2592000" lvl="5"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6pPr>
            <a:lvl7pPr marL="3024000" lvl="6"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7pPr>
            <a:lvl8pPr marL="3456000" lvl="7"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8pPr>
            <a:lvl9pPr marL="3887999" lvl="8"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9pPr>
          </a:lstStyle>
          <a:p>
            <a:pPr algn="just">
              <a:buClr>
                <a:schemeClr val="accent3"/>
              </a:buClr>
              <a:defRPr/>
            </a:pPr>
            <a:endParaRPr lang="pl-PL" sz="2000" dirty="0" smtClean="0">
              <a:latin typeface="Brygada 1918" pitchFamily="50" charset="-18"/>
              <a:ea typeface="Brygada 1918" pitchFamily="50" charset="-18"/>
            </a:endParaRPr>
          </a:p>
        </p:txBody>
      </p:sp>
      <p:sp>
        <p:nvSpPr>
          <p:cNvPr id="7" name="Symbol zastępczy tekstu 3"/>
          <p:cNvSpPr txBox="1">
            <a:spLocks/>
          </p:cNvSpPr>
          <p:nvPr/>
        </p:nvSpPr>
        <p:spPr>
          <a:xfrm>
            <a:off x="2852192" y="1637184"/>
            <a:ext cx="6048672" cy="5112568"/>
          </a:xfrm>
          <a:prstGeom prst="rect">
            <a:avLst/>
          </a:prstGeom>
        </p:spPr>
        <p:txBody>
          <a:bodyPr vert="horz">
            <a:normAutofit fontScale="85000" lnSpcReduction="20000"/>
          </a:bodyPr>
          <a:lstStyle>
            <a:defPPr marL="432000" lvl="0" indent="-324000">
              <a:spcBef>
                <a:spcPts val="1417"/>
              </a:spcBef>
              <a:spcAft>
                <a:spcPts val="0"/>
              </a:spcAft>
              <a:buSzPct val="45000"/>
              <a:buFont typeface="StarSymbol"/>
              <a:buNone/>
              <a:defRPr lang="pl-PL" sz="3200" b="0" i="0" u="none" strike="noStrike" kern="1200" cap="none">
                <a:ln>
                  <a:noFill/>
                </a:ln>
                <a:latin typeface="Liberation Sans" pitchFamily="18"/>
                <a:ea typeface="Microsoft YaHei" pitchFamily="2"/>
                <a:cs typeface="Mangal" pitchFamily="2"/>
              </a:defRPr>
            </a:defPPr>
            <a:lvl1pPr marL="432000" lvl="0" indent="-324000">
              <a:spcBef>
                <a:spcPts val="1417"/>
              </a:spcBef>
              <a:spcAft>
                <a:spcPts val="0"/>
              </a:spcAft>
              <a:buSzPct val="45000"/>
              <a:buFont typeface="StarSymbol"/>
              <a:buChar char="●"/>
              <a:defRPr lang="pl-PL" sz="3200" b="0" i="0" u="none" strike="noStrike" kern="1200" cap="none">
                <a:ln>
                  <a:noFill/>
                </a:ln>
                <a:latin typeface="Liberation Sans" pitchFamily="18"/>
                <a:ea typeface="Microsoft YaHei" pitchFamily="2"/>
                <a:cs typeface="Mangal" pitchFamily="2"/>
              </a:defRPr>
            </a:lvl1pPr>
            <a:lvl2pPr marL="864000" lvl="1" indent="-324000">
              <a:spcBef>
                <a:spcPts val="1134"/>
              </a:spcBef>
              <a:spcAft>
                <a:spcPts val="0"/>
              </a:spcAft>
              <a:buSzPct val="75000"/>
              <a:buFont typeface="StarSymbol"/>
              <a:buChar char="–"/>
              <a:defRPr lang="pl-PL" sz="2800" b="0" i="0" u="none" strike="noStrike" kern="1200" cap="none">
                <a:ln>
                  <a:noFill/>
                </a:ln>
                <a:latin typeface="Liberation Sans" pitchFamily="18"/>
                <a:ea typeface="Microsoft YaHei" pitchFamily="2"/>
                <a:cs typeface="Mangal" pitchFamily="2"/>
              </a:defRPr>
            </a:lvl2pPr>
            <a:lvl3pPr marL="1295999" lvl="2" indent="-288000">
              <a:spcBef>
                <a:spcPts val="850"/>
              </a:spcBef>
              <a:spcAft>
                <a:spcPts val="0"/>
              </a:spcAft>
              <a:buSzPct val="45000"/>
              <a:buFont typeface="StarSymbol"/>
              <a:buChar char="●"/>
              <a:defRPr lang="pl-PL" sz="2400" b="0" i="0" u="none" strike="noStrike" kern="1200" cap="none">
                <a:ln>
                  <a:noFill/>
                </a:ln>
                <a:latin typeface="Liberation Sans" pitchFamily="18"/>
                <a:ea typeface="Microsoft YaHei" pitchFamily="2"/>
                <a:cs typeface="Mangal" pitchFamily="2"/>
              </a:defRPr>
            </a:lvl3pPr>
            <a:lvl4pPr marL="1728000" lvl="3" indent="-216000">
              <a:spcBef>
                <a:spcPts val="567"/>
              </a:spcBef>
              <a:spcAft>
                <a:spcPts val="0"/>
              </a:spcAft>
              <a:buSzPct val="75000"/>
              <a:buFont typeface="StarSymbol"/>
              <a:buChar char="–"/>
              <a:defRPr lang="pl-PL" sz="2000" b="0" i="0" u="none" strike="noStrike" kern="1200" cap="none">
                <a:ln>
                  <a:noFill/>
                </a:ln>
                <a:latin typeface="Liberation Sans" pitchFamily="18"/>
                <a:ea typeface="Microsoft YaHei" pitchFamily="2"/>
                <a:cs typeface="Mangal" pitchFamily="2"/>
              </a:defRPr>
            </a:lvl4pPr>
            <a:lvl5pPr marL="2160000" lvl="4"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5pPr>
            <a:lvl6pPr marL="2592000" lvl="5"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6pPr>
            <a:lvl7pPr marL="3024000" lvl="6"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7pPr>
            <a:lvl8pPr marL="3456000" lvl="7"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8pPr>
            <a:lvl9pPr marL="3887999" lvl="8" indent="-216000">
              <a:spcBef>
                <a:spcPts val="283"/>
              </a:spcBef>
              <a:spcAft>
                <a:spcPts val="0"/>
              </a:spcAft>
              <a:buSzPct val="45000"/>
              <a:buFont typeface="StarSymbol"/>
              <a:buChar char="●"/>
              <a:defRPr lang="pl-PL" sz="2000" b="0" i="0" u="none" strike="noStrike" kern="1200" cap="none">
                <a:ln>
                  <a:noFill/>
                </a:ln>
                <a:latin typeface="Liberation Sans" pitchFamily="18"/>
                <a:ea typeface="Microsoft YaHei" pitchFamily="2"/>
                <a:cs typeface="Mangal" pitchFamily="2"/>
              </a:defRPr>
            </a:lvl9pPr>
          </a:lstStyle>
          <a:p>
            <a:pPr algn="just">
              <a:buClr>
                <a:schemeClr val="accent3"/>
              </a:buClr>
              <a:defRPr/>
            </a:pPr>
            <a:r>
              <a:rPr lang="pl-PL" sz="2000" dirty="0" smtClean="0">
                <a:latin typeface="Brygada 1918" pitchFamily="50" charset="-18"/>
                <a:ea typeface="Brygada 1918" pitchFamily="50" charset="-18"/>
              </a:rPr>
              <a:t>Kapalin to hełm w postaci żelaznego kapelusza, który powstał około XI wieku, Składa się dzwonu, do połowy XIV wieku wykuwanego z kilku kawałków blachy oraz ronda. Rondo mogło być zarówno mocno nachylone względem dzwonu, jak i do niego prostopadłe.</a:t>
            </a:r>
          </a:p>
          <a:p>
            <a:pPr algn="just">
              <a:buClr>
                <a:schemeClr val="accent3"/>
              </a:buClr>
              <a:defRPr/>
            </a:pPr>
            <a:r>
              <a:rPr lang="pl-PL" sz="2000" dirty="0" smtClean="0">
                <a:latin typeface="Brygada 1918" pitchFamily="50" charset="-18"/>
                <a:ea typeface="Brygada 1918" pitchFamily="50" charset="-18"/>
              </a:rPr>
              <a:t>Ze względu na niską cenę niemal do połowy XV wieku był to najpopularniejszy typ hełmu średniowiecznego, stosowany zarówno przez mieszczan, czy zaciężnych, ale również przez rycerstwo.</a:t>
            </a:r>
          </a:p>
          <a:p>
            <a:pPr algn="just">
              <a:buClr>
                <a:schemeClr val="accent3"/>
              </a:buClr>
              <a:defRPr/>
            </a:pPr>
            <a:r>
              <a:rPr lang="pl-PL" sz="2000" dirty="0">
                <a:latin typeface="Brygada 1918" pitchFamily="50" charset="-18"/>
                <a:ea typeface="Brygada 1918" pitchFamily="50" charset="-18"/>
              </a:rPr>
              <a:t> Wytworem typowo polskim był tak zwany kapalin husarski kształtujący się pod koniec XVI wieku. Posiadał on formę zwykłego kapalinu o kopulastym dzwonie i niemalże prostopadłym rondzie. Od swojego średniowiecznego protoplasty wyróżniało go </a:t>
            </a:r>
            <a:r>
              <a:rPr lang="pl-PL" sz="2000" dirty="0" err="1">
                <a:latin typeface="Brygada 1918" pitchFamily="50" charset="-18"/>
                <a:ea typeface="Brygada 1918" pitchFamily="50" charset="-18"/>
              </a:rPr>
              <a:t>kenelowanie</a:t>
            </a:r>
            <a:r>
              <a:rPr lang="pl-PL" sz="2000" dirty="0">
                <a:latin typeface="Brygada 1918" pitchFamily="50" charset="-18"/>
                <a:ea typeface="Brygada 1918" pitchFamily="50" charset="-18"/>
              </a:rPr>
              <a:t> dzwonu, który zwieńczony był guzem, tuleja na pióropusz umieszczona z tyłu, </a:t>
            </a:r>
            <a:r>
              <a:rPr lang="pl-PL" sz="2000" dirty="0" err="1">
                <a:latin typeface="Brygada 1918" pitchFamily="50" charset="-18"/>
                <a:ea typeface="Brygada 1918" pitchFamily="50" charset="-18"/>
              </a:rPr>
              <a:t>kilkufolgowy</a:t>
            </a:r>
            <a:r>
              <a:rPr lang="pl-PL" sz="2000" dirty="0">
                <a:latin typeface="Brygada 1918" pitchFamily="50" charset="-18"/>
                <a:ea typeface="Brygada 1918" pitchFamily="50" charset="-18"/>
              </a:rPr>
              <a:t> nakarczek przynitowany do dolnej części krezy, policzki oraz nosal o regulowanej długości przechodzący przez rondo. Hełm ten używany był głównie przez towarzyszy i pocztowych husarskich do pierwszej ćwierci </a:t>
            </a:r>
            <a:r>
              <a:rPr lang="pl-PL" sz="2000" dirty="0" smtClean="0">
                <a:latin typeface="Brygada 1918" pitchFamily="50" charset="-18"/>
                <a:ea typeface="Brygada 1918" pitchFamily="50" charset="-18"/>
              </a:rPr>
              <a:t>XVII.  </a:t>
            </a:r>
          </a:p>
        </p:txBody>
      </p:sp>
      <p:pic>
        <p:nvPicPr>
          <p:cNvPr id="4" name="Obraz 3"/>
          <p:cNvPicPr>
            <a:picLocks noChangeAspect="1"/>
          </p:cNvPicPr>
          <p:nvPr/>
        </p:nvPicPr>
        <p:blipFill rotWithShape="1">
          <a:blip r:embed="rId2" cstate="print">
            <a:extLst>
              <a:ext uri="{28A0092B-C50C-407E-A947-70E740481C1C}">
                <a14:useLocalDpi xmlns="" xmlns:a14="http://schemas.microsoft.com/office/drawing/2010/main" val="0"/>
              </a:ext>
            </a:extLst>
          </a:blip>
          <a:srcRect l="6200" t="7174" r="6300" b="13763"/>
          <a:stretch/>
        </p:blipFill>
        <p:spPr>
          <a:xfrm>
            <a:off x="382424" y="3573016"/>
            <a:ext cx="2337981" cy="2816709"/>
          </a:xfrm>
          <a:prstGeom prst="rect">
            <a:avLst/>
          </a:prstGeom>
        </p:spPr>
      </p:pic>
      <p:pic>
        <p:nvPicPr>
          <p:cNvPr id="9" name="Obraz 8"/>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248682" y="1141700"/>
            <a:ext cx="2605463" cy="1791256"/>
          </a:xfrm>
          <a:prstGeom prst="rect">
            <a:avLst/>
          </a:prstGeom>
        </p:spPr>
      </p:pic>
    </p:spTree>
    <p:extLst>
      <p:ext uri="{BB962C8B-B14F-4D97-AF65-F5344CB8AC3E}">
        <p14:creationId xmlns="" xmlns:p14="http://schemas.microsoft.com/office/powerpoint/2010/main" val="1752207498"/>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Wielkomiejski">
  <a:themeElements>
    <a:clrScheme name="Wielkomiejski">
      <a:dk1>
        <a:sysClr val="windowText" lastClr="000000"/>
      </a:dk1>
      <a:lt1>
        <a:sysClr val="window" lastClr="FFFFFF"/>
      </a:lt1>
      <a:dk2>
        <a:srgbClr val="424456"/>
      </a:dk2>
      <a:lt2>
        <a:srgbClr val="DEDEDE"/>
      </a:lt2>
      <a:accent1>
        <a:srgbClr val="53548A"/>
      </a:accent1>
      <a:accent2>
        <a:srgbClr val="438086"/>
      </a:accent2>
      <a:accent3>
        <a:srgbClr val="A04DA3"/>
      </a:accent3>
      <a:accent4>
        <a:srgbClr val="C4652D"/>
      </a:accent4>
      <a:accent5>
        <a:srgbClr val="8B5D3D"/>
      </a:accent5>
      <a:accent6>
        <a:srgbClr val="5C92B5"/>
      </a:accent6>
      <a:hlink>
        <a:srgbClr val="67AFBD"/>
      </a:hlink>
      <a:folHlink>
        <a:srgbClr val="C2A874"/>
      </a:folHlink>
    </a:clrScheme>
    <a:fontScheme name="Wielkomiejski">
      <a:majorFont>
        <a:latin typeface="Trebuchet MS"/>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eorgia"/>
        <a:ea typeface=""/>
        <a:cs typeface=""/>
        <a:font script="Jpan" typeface="HG明朝B"/>
        <a:font script="Hang" typeface="맑은 고딕"/>
        <a:font script="Hans" typeface="宋体"/>
        <a:font script="Hant" typeface="新細明體"/>
        <a:font script="Arab" typeface="Arial"/>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Wielkomiejski">
      <a:fillStyleLst>
        <a:solidFill>
          <a:schemeClr val="phClr"/>
        </a:solidFill>
        <a:gradFill rotWithShape="1">
          <a:gsLst>
            <a:gs pos="0">
              <a:schemeClr val="phClr">
                <a:tint val="1000"/>
                <a:satMod val="255000"/>
              </a:schemeClr>
            </a:gs>
            <a:gs pos="55000">
              <a:schemeClr val="phClr">
                <a:tint val="12000"/>
                <a:satMod val="255000"/>
              </a:schemeClr>
            </a:gs>
            <a:gs pos="100000">
              <a:schemeClr val="phClr">
                <a:tint val="45000"/>
                <a:satMod val="250000"/>
              </a:schemeClr>
            </a:gs>
          </a:gsLst>
          <a:path path="circle">
            <a:fillToRect l="-40000" t="-90000" r="140000" b="190000"/>
          </a:path>
        </a:gradFill>
        <a:gradFill rotWithShape="1">
          <a:gsLst>
            <a:gs pos="0">
              <a:schemeClr val="phClr">
                <a:tint val="43000"/>
                <a:satMod val="165000"/>
              </a:schemeClr>
            </a:gs>
            <a:gs pos="55000">
              <a:schemeClr val="phClr">
                <a:tint val="83000"/>
                <a:satMod val="155000"/>
              </a:schemeClr>
            </a:gs>
            <a:gs pos="100000">
              <a:schemeClr val="phClr">
                <a:shade val="85000"/>
              </a:schemeClr>
            </a:gs>
          </a:gsLst>
          <a:path path="circle">
            <a:fillToRect l="-40000" t="-90000" r="140000" b="190000"/>
          </a:path>
        </a:gradFill>
      </a:fillStyleLst>
      <a:lnStyleLst>
        <a:ln w="9525" cap="flat" cmpd="sng" algn="ctr">
          <a:solidFill>
            <a:schemeClr val="phClr"/>
          </a:solidFill>
          <a:prstDash val="solid"/>
        </a:ln>
        <a:ln w="19050" cap="flat" cmpd="sng" algn="ctr">
          <a:solidFill>
            <a:schemeClr val="phClr"/>
          </a:solidFill>
          <a:prstDash val="solid"/>
        </a:ln>
        <a:ln w="31750" cap="flat" cmpd="sng" algn="ctr">
          <a:solidFill>
            <a:schemeClr val="phClr"/>
          </a:solidFill>
          <a:prstDash val="solid"/>
        </a:ln>
      </a:lnStyleLst>
      <a:effectStyleLst>
        <a:effectStyle>
          <a:effectLst>
            <a:outerShdw blurRad="51500" dist="25400" dir="5400000" rotWithShape="0">
              <a:srgbClr val="000000">
                <a:alpha val="40000"/>
              </a:srgbClr>
            </a:outerShdw>
          </a:effectLst>
        </a:effectStyle>
        <a:effectStyle>
          <a:effectLst>
            <a:outerShdw blurRad="50800" dist="25400" dir="5400000" rotWithShape="0">
              <a:srgbClr val="000000">
                <a:alpha val="4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hemeClr val="phClr">
                <a:satMod val="115000"/>
              </a:schemeClr>
            </a:contourClr>
          </a:sp3d>
        </a:effectStyle>
      </a:effectStyleLst>
      <a:bgFillStyleLst>
        <a:solidFill>
          <a:schemeClr val="phClr"/>
        </a:solidFill>
        <a:gradFill rotWithShape="1">
          <a:gsLst>
            <a:gs pos="100000">
              <a:schemeClr val="phClr">
                <a:tint val="80000"/>
                <a:satMod val="250000"/>
              </a:schemeClr>
            </a:gs>
            <a:gs pos="60000">
              <a:schemeClr val="phClr">
                <a:shade val="38000"/>
                <a:satMod val="175000"/>
              </a:schemeClr>
            </a:gs>
            <a:gs pos="0">
              <a:schemeClr val="phClr">
                <a:shade val="30000"/>
                <a:satMod val="175000"/>
              </a:schemeClr>
            </a:gs>
          </a:gsLst>
          <a:lin ang="5400000" scaled="0"/>
        </a:gradFill>
        <a:blipFill>
          <a:blip xmlns:r="http://schemas.openxmlformats.org/officeDocument/2006/relationships" r:embed="rId1">
            <a:duotone>
              <a:schemeClr val="phClr">
                <a:shade val="48000"/>
              </a:schemeClr>
              <a:schemeClr val="phClr">
                <a:tint val="96000"/>
                <a:satMod val="150000"/>
              </a:schemeClr>
            </a:duotone>
          </a:blip>
          <a:tile tx="0" ty="0" sx="80000" sy="80000" flip="none" algn="tl"/>
        </a:blipFill>
      </a:bgFillStyleLst>
    </a:fmtScheme>
  </a:themeElements>
  <a:objectDefaults/>
  <a:extraClrSchemeLst/>
</a:theme>
</file>

<file path=ppt/theme/theme2.xml><?xml version="1.0" encoding="utf-8"?>
<a:theme xmlns:a="http://schemas.openxmlformats.org/drawingml/2006/main" name="Motyw pakietu Office">
  <a:themeElements>
    <a:clrScheme name="Pakiet 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akiet 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Urban</Template>
  <TotalTime>4541</TotalTime>
  <Words>11510</Words>
  <Application>Microsoft Office PowerPoint</Application>
  <PresentationFormat>Pokaz na ekranie (4:3)</PresentationFormat>
  <Paragraphs>718</Paragraphs>
  <Slides>133</Slides>
  <Notes>1</Notes>
  <HiddenSlides>0</HiddenSlides>
  <MMClips>0</MMClips>
  <ScaleCrop>false</ScaleCrop>
  <HeadingPairs>
    <vt:vector size="4" baseType="variant">
      <vt:variant>
        <vt:lpstr>Motyw</vt:lpstr>
      </vt:variant>
      <vt:variant>
        <vt:i4>1</vt:i4>
      </vt:variant>
      <vt:variant>
        <vt:lpstr>Tytuły slajdów</vt:lpstr>
      </vt:variant>
      <vt:variant>
        <vt:i4>133</vt:i4>
      </vt:variant>
    </vt:vector>
  </HeadingPairs>
  <TitlesOfParts>
    <vt:vector size="134" baseType="lpstr">
      <vt:lpstr>Wielkomiejski</vt:lpstr>
      <vt:lpstr>Wystawa militariów Muzeum Zamkowego w Malborku</vt:lpstr>
      <vt:lpstr>Historia uzbrojenia europejskiego na zamku w Malborku</vt:lpstr>
      <vt:lpstr>Slajd 3</vt:lpstr>
      <vt:lpstr>Uzbrojenie europejskie</vt:lpstr>
      <vt:lpstr>Miecze</vt:lpstr>
      <vt:lpstr>Miecze</vt:lpstr>
      <vt:lpstr>Miecze</vt:lpstr>
      <vt:lpstr>Miecze</vt:lpstr>
      <vt:lpstr>Miecze</vt:lpstr>
      <vt:lpstr>Miecze</vt:lpstr>
      <vt:lpstr>Miecze</vt:lpstr>
      <vt:lpstr>Slajd 12</vt:lpstr>
      <vt:lpstr>Miecze</vt:lpstr>
      <vt:lpstr>Slajd 14</vt:lpstr>
      <vt:lpstr>Miecze</vt:lpstr>
      <vt:lpstr>Slajd 16</vt:lpstr>
      <vt:lpstr>Slajd 17</vt:lpstr>
      <vt:lpstr>Puginały</vt:lpstr>
      <vt:lpstr>Puginały</vt:lpstr>
      <vt:lpstr>Puginały</vt:lpstr>
      <vt:lpstr>Puginały</vt:lpstr>
      <vt:lpstr>Puginały</vt:lpstr>
      <vt:lpstr>Puginały</vt:lpstr>
      <vt:lpstr>Puginały</vt:lpstr>
      <vt:lpstr>Kordy i tasaki</vt:lpstr>
      <vt:lpstr>Kordy i tasaki</vt:lpstr>
      <vt:lpstr>Kordy i tasaki</vt:lpstr>
      <vt:lpstr>Szable i pałasze</vt:lpstr>
      <vt:lpstr>Szabla</vt:lpstr>
      <vt:lpstr>Szabla</vt:lpstr>
      <vt:lpstr>Szable i pałasze</vt:lpstr>
      <vt:lpstr>Szable i pałasze</vt:lpstr>
      <vt:lpstr>Slajd 33</vt:lpstr>
      <vt:lpstr>Uzbrojenie europejskie</vt:lpstr>
      <vt:lpstr>Broń drzewcowa o żeleźcu prostym</vt:lpstr>
      <vt:lpstr>Broń drzewcowa o żeleźcu prostym</vt:lpstr>
      <vt:lpstr>Broń drzewcowa o żeleźcu prostym</vt:lpstr>
      <vt:lpstr>Broń drzewcowa o żeleźcu złożonym</vt:lpstr>
      <vt:lpstr>Broń drzewcowa o żeleźcu złożonym</vt:lpstr>
      <vt:lpstr>Broń drzewcowa o żeleźcu złożonym</vt:lpstr>
      <vt:lpstr>Broń drzewcowa o żeleźcu złożonym</vt:lpstr>
      <vt:lpstr>Broń drzewcowa o żeleźcu złożonym</vt:lpstr>
      <vt:lpstr>Broń drzewcowa o żeleźcu złożonym</vt:lpstr>
      <vt:lpstr>Uzbrojenie europejskie</vt:lpstr>
      <vt:lpstr>Broń obuchowa</vt:lpstr>
      <vt:lpstr>Broń obuchowa</vt:lpstr>
      <vt:lpstr>Topory</vt:lpstr>
      <vt:lpstr>Broń obuchowa</vt:lpstr>
      <vt:lpstr>Broń obuchowa</vt:lpstr>
      <vt:lpstr>Broń obuchowa</vt:lpstr>
      <vt:lpstr>Broń obuchowa</vt:lpstr>
      <vt:lpstr>Broń obuchowa</vt:lpstr>
      <vt:lpstr>Uzbrojenie europejskie</vt:lpstr>
      <vt:lpstr>Broń miotająca</vt:lpstr>
      <vt:lpstr>Broń miotająca</vt:lpstr>
      <vt:lpstr>Broń miotająca</vt:lpstr>
      <vt:lpstr>Broń miotająca</vt:lpstr>
      <vt:lpstr>Broń miotająca</vt:lpstr>
      <vt:lpstr>Broń miotająca</vt:lpstr>
      <vt:lpstr>Uzbrojenie europejskie</vt:lpstr>
      <vt:lpstr>Broń palna</vt:lpstr>
      <vt:lpstr>Broń palna</vt:lpstr>
      <vt:lpstr>Broń palna</vt:lpstr>
      <vt:lpstr>Broń palna</vt:lpstr>
      <vt:lpstr>Broń palna</vt:lpstr>
      <vt:lpstr>Broń palna</vt:lpstr>
      <vt:lpstr>Broń palna</vt:lpstr>
      <vt:lpstr>Uzbrojenie europejskie</vt:lpstr>
      <vt:lpstr>Broń palna</vt:lpstr>
      <vt:lpstr>Broń palna</vt:lpstr>
      <vt:lpstr>Broń palna</vt:lpstr>
      <vt:lpstr>Broń palna</vt:lpstr>
      <vt:lpstr>Broń palna</vt:lpstr>
      <vt:lpstr>Broń palna</vt:lpstr>
      <vt:lpstr>Broń palna</vt:lpstr>
      <vt:lpstr>Broń palna</vt:lpstr>
      <vt:lpstr>Broń palna</vt:lpstr>
      <vt:lpstr>Broń palna</vt:lpstr>
      <vt:lpstr>Broń palna</vt:lpstr>
      <vt:lpstr>Broń palna</vt:lpstr>
      <vt:lpstr>Broń palna</vt:lpstr>
      <vt:lpstr>Broń palna</vt:lpstr>
      <vt:lpstr>Broń palna</vt:lpstr>
      <vt:lpstr>Uzbrojenie europejskie</vt:lpstr>
      <vt:lpstr>Zbroje</vt:lpstr>
      <vt:lpstr>Zbroje</vt:lpstr>
      <vt:lpstr>Zbroje</vt:lpstr>
      <vt:lpstr>Zbroje</vt:lpstr>
      <vt:lpstr>Zbroje</vt:lpstr>
      <vt:lpstr>Zbroje</vt:lpstr>
      <vt:lpstr>Zbroje</vt:lpstr>
      <vt:lpstr>Zbroje</vt:lpstr>
      <vt:lpstr>Zbroje</vt:lpstr>
      <vt:lpstr>Zbroje</vt:lpstr>
      <vt:lpstr>Zbroje</vt:lpstr>
      <vt:lpstr>Hełmy</vt:lpstr>
      <vt:lpstr>Hełmy </vt:lpstr>
      <vt:lpstr>Hełmy </vt:lpstr>
      <vt:lpstr>Hełmy </vt:lpstr>
      <vt:lpstr>Hełmy </vt:lpstr>
      <vt:lpstr>Hełmy </vt:lpstr>
      <vt:lpstr>Hełmy </vt:lpstr>
      <vt:lpstr>Hełmy </vt:lpstr>
      <vt:lpstr>Tarcze</vt:lpstr>
      <vt:lpstr>Hełmy </vt:lpstr>
      <vt:lpstr>Oporządzenie jeździeckie</vt:lpstr>
      <vt:lpstr>Rząd koński</vt:lpstr>
      <vt:lpstr>Rząd koński</vt:lpstr>
      <vt:lpstr>Rząd koński</vt:lpstr>
      <vt:lpstr>Historia uzbrojenia orientalnego na zamku w Malborku</vt:lpstr>
      <vt:lpstr>Broń orientalna</vt:lpstr>
      <vt:lpstr>Stal damasceńska</vt:lpstr>
      <vt:lpstr>Broń turecka</vt:lpstr>
      <vt:lpstr>Broń turecka</vt:lpstr>
      <vt:lpstr>Broń turecka</vt:lpstr>
      <vt:lpstr>Broń turecka</vt:lpstr>
      <vt:lpstr>Broń turecka</vt:lpstr>
      <vt:lpstr>Broń turecka</vt:lpstr>
      <vt:lpstr>Broń turecka</vt:lpstr>
      <vt:lpstr>Broń perska</vt:lpstr>
      <vt:lpstr>Broń perska</vt:lpstr>
      <vt:lpstr>Broń perska</vt:lpstr>
      <vt:lpstr>Broń perska</vt:lpstr>
      <vt:lpstr>Broń perska</vt:lpstr>
      <vt:lpstr>Broń perska</vt:lpstr>
      <vt:lpstr>Broń perska</vt:lpstr>
      <vt:lpstr>Broń indyjska</vt:lpstr>
      <vt:lpstr>Broń indyjska</vt:lpstr>
      <vt:lpstr>Broń indyjska</vt:lpstr>
      <vt:lpstr>Broń indyjska</vt:lpstr>
      <vt:lpstr>Broń nepalska</vt:lpstr>
      <vt:lpstr>Broń nepalska</vt:lpstr>
      <vt:lpstr>Broń indoperska</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Wystawa militariów Muzeum Zamkowego w Malborku</dc:title>
  <dc:creator>Daniel Gosk</dc:creator>
  <cp:lastModifiedBy>Daniel Gosk</cp:lastModifiedBy>
  <cp:revision>403</cp:revision>
  <dcterms:created xsi:type="dcterms:W3CDTF">2020-02-27T12:46:58Z</dcterms:created>
  <dcterms:modified xsi:type="dcterms:W3CDTF">2020-06-16T12:15:20Z</dcterms:modified>
</cp:coreProperties>
</file>